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05" r:id="rId2"/>
  </p:sldMasterIdLst>
  <p:notesMasterIdLst>
    <p:notesMasterId r:id="rId31"/>
  </p:notesMasterIdLst>
  <p:sldIdLst>
    <p:sldId id="256" r:id="rId3"/>
    <p:sldId id="302" r:id="rId4"/>
    <p:sldId id="258" r:id="rId5"/>
    <p:sldId id="291" r:id="rId6"/>
    <p:sldId id="261" r:id="rId7"/>
    <p:sldId id="267" r:id="rId8"/>
    <p:sldId id="300" r:id="rId9"/>
    <p:sldId id="296" r:id="rId10"/>
    <p:sldId id="266" r:id="rId11"/>
    <p:sldId id="268" r:id="rId12"/>
    <p:sldId id="269" r:id="rId13"/>
    <p:sldId id="287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80" r:id="rId22"/>
    <p:sldId id="277" r:id="rId23"/>
    <p:sldId id="281" r:id="rId24"/>
    <p:sldId id="282" r:id="rId25"/>
    <p:sldId id="278" r:id="rId26"/>
    <p:sldId id="285" r:id="rId27"/>
    <p:sldId id="294" r:id="rId28"/>
    <p:sldId id="303" r:id="rId29"/>
    <p:sldId id="297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AEFC3"/>
    <a:srgbClr val="C0E399"/>
    <a:srgbClr val="FEDEFE"/>
    <a:srgbClr val="F5C9FF"/>
    <a:srgbClr val="E1F2CE"/>
    <a:srgbClr val="0C0000"/>
    <a:srgbClr val="9FE6FF"/>
    <a:srgbClr val="CFAFE7"/>
    <a:srgbClr val="180000"/>
    <a:srgbClr val="FFDD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606" autoAdjust="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922DC0-7808-4BF3-9612-E918893210E8}" type="datetimeFigureOut">
              <a:rPr lang="en-US" smtClean="0"/>
              <a:t>03-Mar-16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55C44C-F02B-4268-BBFE-B51391CD0D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9503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55C44C-F02B-4268-BBFE-B51391CD0D1D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79097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dirty="0" smtClean="0">
                <a:latin typeface="NikoshBAN" pitchFamily="2" charset="0"/>
                <a:cs typeface="NikoshBAN" pitchFamily="2" charset="0"/>
              </a:rPr>
              <a:t>প্রতিটি শব্দের</a:t>
            </a:r>
            <a:r>
              <a:rPr lang="bn-BD" baseline="0" dirty="0" smtClean="0">
                <a:latin typeface="NikoshBAN" pitchFamily="2" charset="0"/>
                <a:cs typeface="NikoshBAN" pitchFamily="2" charset="0"/>
              </a:rPr>
              <a:t> অর্থ ছবিসহ উল্লেখ করা হয়েছে,এতে শিক্ষার্থীরা প্রথমে শব্দ এবং পরে ছবিসহ শব্দের অর্থ শিখবে</a:t>
            </a: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>
              <a:latin typeface="NikoshBAN" pitchFamily="2" charset="0"/>
              <a:cs typeface="NikoshBAN" pitchFamily="2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55C44C-F02B-4268-BBFE-B51391CD0D1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5067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>
              <a:latin typeface="NikoshBAN" pitchFamily="2" charset="0"/>
              <a:cs typeface="NikoshBAN" pitchFamily="2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55C44C-F02B-4268-BBFE-B51391CD0D1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5067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baseline="0" dirty="0" smtClean="0">
                <a:latin typeface="NikoshBAN" pitchFamily="2" charset="0"/>
                <a:cs typeface="NikoshBAN" pitchFamily="2" charset="0"/>
              </a:rPr>
              <a:t>‘কুলি-মজুর’ কবিতাটি কবি কাজী নজরুল ইসলামের ‘সাম্যবাদী ‘কাব্যগ্রন্থের অন্তর্গত  কবিতাটির বিষয়বস্তুর</a:t>
            </a:r>
            <a:r>
              <a:rPr lang="bn-BD" dirty="0" smtClean="0">
                <a:latin typeface="NikoshBAN" pitchFamily="2" charset="0"/>
                <a:cs typeface="NikoshBAN" pitchFamily="2" charset="0"/>
              </a:rPr>
              <a:t> সাথে মিল</a:t>
            </a:r>
            <a:r>
              <a:rPr lang="bn-BD" baseline="0" dirty="0" smtClean="0">
                <a:latin typeface="NikoshBAN" pitchFamily="2" charset="0"/>
                <a:cs typeface="NikoshBAN" pitchFamily="2" charset="0"/>
              </a:rPr>
              <a:t> রেখে ছবি দেখিয়ে কবিতাটি উপস্থাপন করা হয়েছে ,যা আপনার বর্ণনায় শিক্ষার্থীদের বোধগম্য সহজ হবে।</a:t>
            </a: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baseline="0" dirty="0" smtClean="0">
                <a:latin typeface="NikoshBAN" pitchFamily="2" charset="0"/>
                <a:cs typeface="NikoshBAN" pitchFamily="2" charset="0"/>
              </a:rPr>
              <a:t> </a:t>
            </a:r>
            <a:endParaRPr lang="en-US" dirty="0" smtClean="0">
              <a:latin typeface="NikoshBAN" pitchFamily="2" charset="0"/>
              <a:cs typeface="NikoshBAN" pitchFamily="2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>
              <a:latin typeface="NikoshBAN" pitchFamily="2" charset="0"/>
              <a:cs typeface="NikoshBAN" pitchFamily="2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55C44C-F02B-4268-BBFE-B51391CD0D1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5067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>
              <a:latin typeface="NikoshBAN" pitchFamily="2" charset="0"/>
              <a:cs typeface="NikoshBAN" pitchFamily="2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55C44C-F02B-4268-BBFE-B51391CD0D1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5067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>
              <a:latin typeface="NikoshBAN" pitchFamily="2" charset="0"/>
              <a:cs typeface="NikoshBAN" pitchFamily="2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55C44C-F02B-4268-BBFE-B51391CD0D1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5067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>
              <a:latin typeface="NikoshBAN" pitchFamily="2" charset="0"/>
              <a:cs typeface="NikoshBAN" pitchFamily="2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55C44C-F02B-4268-BBFE-B51391CD0D1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5067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sz="12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স্লাইডটি</a:t>
            </a:r>
            <a:r>
              <a:rPr lang="bn-BD" sz="1200" b="1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দেখিয়ে শিক্ষক প্রশ্নত্তোরের মাধ্যমে মানব সভ্যতা গড়ার   ক্ষেত্রে শ্রমিকদের অক্লান্ত ঘাম  ও শ্রমের   অবদানের কথা  আলোচনা করবেন ।</a:t>
            </a:r>
            <a:endParaRPr lang="en-US" sz="1200" b="1" dirty="0" smtClean="0"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>
              <a:latin typeface="NikoshBAN" pitchFamily="2" charset="0"/>
              <a:cs typeface="NikoshBAN" pitchFamily="2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55C44C-F02B-4268-BBFE-B51391CD0D1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5067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dirty="0" smtClean="0">
                <a:latin typeface="NikoshBAN" pitchFamily="2" charset="0"/>
                <a:cs typeface="NikoshBAN" pitchFamily="2" charset="0"/>
              </a:rPr>
              <a:t>শিক্ষার্থীদের</a:t>
            </a:r>
            <a:r>
              <a:rPr lang="bn-BD" baseline="0" dirty="0" smtClean="0">
                <a:latin typeface="NikoshBAN" pitchFamily="2" charset="0"/>
                <a:cs typeface="NikoshBAN" pitchFamily="2" charset="0"/>
              </a:rPr>
              <a:t> এককভাবে বা জোড়ায়   প্রশ্ন করে 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baseline="0" dirty="0" smtClean="0">
                <a:latin typeface="NikoshBAN" pitchFamily="2" charset="0"/>
                <a:cs typeface="NikoshBAN" pitchFamily="2" charset="0"/>
              </a:rPr>
              <a:t>উত্তর আদায় করার মধ্য দিয়ে পাঠটি কতটুকু শিখতে পারলো এবং তাদের চিন্তন দক্ষতা কতটুকু বৃদ্ধি পেল তা যাচাই করা যেতে পারে। </a:t>
            </a:r>
            <a:endParaRPr lang="en-US" dirty="0" smtClean="0">
              <a:latin typeface="NikoshBAN" pitchFamily="2" charset="0"/>
              <a:cs typeface="NikoshBAN" pitchFamily="2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55C44C-F02B-4268-BBFE-B51391CD0D1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5067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sz="12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স্লাইডটি</a:t>
            </a:r>
            <a:r>
              <a:rPr lang="bn-BD" sz="1200" b="1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দেখিয়ে শিক্ষক প্রশ্নত্তোরের মাধ্যমে দালানকোঠা, কলকারখানা ইত্যাদি তৈরির   ক্ষেত্রে শ্রমিকদের অক্লান্ত ঘাম  ও শ্রমের   অবদানের কথা  আলোচনা করবেন ।</a:t>
            </a:r>
            <a:endParaRPr lang="en-US" sz="1200" b="1" dirty="0" smtClean="0"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>
              <a:latin typeface="NikoshBAN" pitchFamily="2" charset="0"/>
              <a:cs typeface="NikoshBAN" pitchFamily="2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55C44C-F02B-4268-BBFE-B51391CD0D1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50675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sz="12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স্লাইডটি</a:t>
            </a:r>
            <a:r>
              <a:rPr lang="bn-BD" sz="1200" b="1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দেখিয়ে শিক্ষক প্রশ্নত্তোরের মাধ্যমে যুগ যুগ ধরে কুলি-মজুররা বঞ্চিত ও উপেক্ষিত এই সম্পর্কে বলবেন ।</a:t>
            </a:r>
            <a:endParaRPr lang="en-US" sz="1200" b="1" dirty="0" smtClean="0"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>
              <a:latin typeface="NikoshBAN" pitchFamily="2" charset="0"/>
              <a:cs typeface="NikoshBAN" pitchFamily="2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55C44C-F02B-4268-BBFE-B51391CD0D1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5067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IN" sz="1200" dirty="0" smtClean="0">
                <a:latin typeface="NikoshBAN" pitchFamily="2" charset="0"/>
                <a:cs typeface="NikoshBAN" pitchFamily="2" charset="0"/>
              </a:rPr>
              <a:t>শিক্ষক</a:t>
            </a:r>
            <a:r>
              <a:rPr lang="bn-IN" sz="1200" baseline="0" dirty="0" smtClean="0">
                <a:latin typeface="NikoshBAN" pitchFamily="2" charset="0"/>
                <a:cs typeface="NikoshBAN" pitchFamily="2" charset="0"/>
              </a:rPr>
              <a:t> শিক্ষার্থীদের শুভেচ্ছা জানাবেন</a:t>
            </a:r>
            <a:r>
              <a:rPr lang="bn-BD" sz="1200" baseline="0" dirty="0" smtClean="0">
                <a:latin typeface="NikoshBAN" pitchFamily="2" charset="0"/>
                <a:cs typeface="NikoshBAN" pitchFamily="2" charset="0"/>
              </a:rPr>
              <a:t>। আপনাদের নিজস্ব কলাকৌশল প্রয়োগ করে সুন্দর ভাবে ক্লাসটি উপস্থাপন করতে পারেন</a:t>
            </a: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>
              <a:latin typeface="NikoshBAN" pitchFamily="2" charset="0"/>
              <a:cs typeface="NikoshBAN" pitchFamily="2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>
              <a:latin typeface="NikoshBAN" pitchFamily="2" charset="0"/>
              <a:cs typeface="NikoshBAN" pitchFamily="2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55C44C-F02B-4268-BBFE-B51391CD0D1D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750675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sz="12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স্লাইডটি</a:t>
            </a:r>
            <a:r>
              <a:rPr lang="bn-BD" sz="1200" b="1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দেখিয়ে শিক্ষক প্রশ্নত্তোরের মাধ্যমে কুলি মজুরদের মুনি, ঋষি, রাজাদের সমান শ্রদ্ধা পাওয়ার যোগ্য এই সম্পর্কে বলবেন ।</a:t>
            </a:r>
            <a:endParaRPr lang="en-US" sz="1200" b="1" dirty="0" smtClean="0"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>
              <a:latin typeface="NikoshBAN" pitchFamily="2" charset="0"/>
              <a:cs typeface="NikoshBAN" pitchFamily="2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55C44C-F02B-4268-BBFE-B51391CD0D1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50675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sz="12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স্লাইডটি</a:t>
            </a:r>
            <a:r>
              <a:rPr lang="bn-BD" sz="1200" b="1" baseline="0" dirty="0" smtClean="0">
                <a:latin typeface="NikoshBAN" panose="02000000000000000000" pitchFamily="2" charset="0"/>
                <a:cs typeface="NikoshBAN" panose="02000000000000000000" pitchFamily="2" charset="0"/>
              </a:rPr>
              <a:t> দেখিয়ে শিক্ষক প্রশ্নত্তোরের মাধ্যমে প্রতিটি অবহেলিত  শ্রেণির  মানুষের প্রতি শ্রদ্ধাবোধ ও ন্যায্য মজুরী মিটিয়ে দেওয়ার কথা বলেছেন। </a:t>
            </a:r>
            <a:endParaRPr lang="en-US" sz="1200" b="1" dirty="0" smtClean="0"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dirty="0" smtClean="0"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>
              <a:latin typeface="NikoshBAN" pitchFamily="2" charset="0"/>
              <a:cs typeface="NikoshBAN" pitchFamily="2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55C44C-F02B-4268-BBFE-B51391CD0D1D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750675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dirty="0" smtClean="0">
                <a:latin typeface="NikoshBAN" pitchFamily="2" charset="0"/>
                <a:cs typeface="NikoshBAN" pitchFamily="2" charset="0"/>
              </a:rPr>
              <a:t>শিক্ষার্থীদের</a:t>
            </a:r>
            <a:r>
              <a:rPr lang="bn-BD" baseline="0" dirty="0" smtClean="0">
                <a:latin typeface="NikoshBAN" pitchFamily="2" charset="0"/>
                <a:cs typeface="NikoshBAN" pitchFamily="2" charset="0"/>
              </a:rPr>
              <a:t> একের অধিক দলে বিভক্ত করে প্রশ্ন দিয়ে উত্তর আদায় করার মধ্য দিয়ে পাঠটি কতটুকু শিখতে পারলো এবং তাদের চিন্তন দক্ষতা কতটুকু বৃদ্ধি পেল তা যাচাই করা যেতে পারে। </a:t>
            </a:r>
            <a:endParaRPr lang="en-US" dirty="0" smtClean="0">
              <a:latin typeface="NikoshBAN" pitchFamily="2" charset="0"/>
              <a:cs typeface="NikoshBAN" pitchFamily="2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>
              <a:latin typeface="NikoshBAN" pitchFamily="2" charset="0"/>
              <a:cs typeface="NikoshBAN" pitchFamily="2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55C44C-F02B-4268-BBFE-B51391CD0D1D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750675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dirty="0" smtClean="0">
                <a:latin typeface="NikoshBAN" pitchFamily="2" charset="0"/>
                <a:cs typeface="NikoshBAN" pitchFamily="2" charset="0"/>
              </a:rPr>
              <a:t>শিক্ষার্থীদের</a:t>
            </a:r>
            <a:r>
              <a:rPr lang="bn-BD" baseline="0" dirty="0" smtClean="0">
                <a:latin typeface="NikoshBAN" pitchFamily="2" charset="0"/>
                <a:cs typeface="NikoshBAN" pitchFamily="2" charset="0"/>
              </a:rPr>
              <a:t> এ</a:t>
            </a:r>
            <a:r>
              <a:rPr lang="bn-IN" baseline="0" dirty="0" smtClean="0">
                <a:latin typeface="NikoshBAN" pitchFamily="2" charset="0"/>
                <a:cs typeface="NikoshBAN" pitchFamily="2" charset="0"/>
              </a:rPr>
              <a:t>ককভাবে</a:t>
            </a:r>
            <a:r>
              <a:rPr lang="bn-BD" baseline="0" dirty="0" smtClean="0">
                <a:latin typeface="NikoshBAN" pitchFamily="2" charset="0"/>
                <a:cs typeface="NikoshBAN" pitchFamily="2" charset="0"/>
              </a:rPr>
              <a:t> প্রশ্ন দিয়ে উত্তর আদায় করার মধ্য দিয়ে পাঠটি কতটুকু শিখতে পারলো এবং তাদের চিন্তন দক্ষতা কতটুকু বৃদ্ধি পেল তা যাচাই করা যেতে পারে। </a:t>
            </a:r>
            <a:endParaRPr lang="en-US" dirty="0" smtClean="0"/>
          </a:p>
          <a:p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>
              <a:latin typeface="NikoshBAN" pitchFamily="2" charset="0"/>
              <a:cs typeface="NikoshBAN" pitchFamily="2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55C44C-F02B-4268-BBFE-B51391CD0D1D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750675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>
              <a:latin typeface="NikoshBAN" pitchFamily="2" charset="0"/>
              <a:cs typeface="NikoshBAN" pitchFamily="2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55C44C-F02B-4268-BBFE-B51391CD0D1D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750675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latin typeface="NikoshBAN" pitchFamily="2" charset="0"/>
                <a:cs typeface="NikoshBAN" pitchFamily="2" charset="0"/>
              </a:rPr>
              <a:t>20-25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dirty="0" smtClean="0">
                <a:latin typeface="NikoshBAN" pitchFamily="2" charset="0"/>
                <a:cs typeface="NikoshBAN" pitchFamily="2" charset="0"/>
              </a:rPr>
              <a:t>মিনিটের মধ্যে</a:t>
            </a:r>
            <a:r>
              <a:rPr lang="bn-BD" baseline="0" dirty="0" smtClean="0">
                <a:latin typeface="NikoshBAN" pitchFamily="2" charset="0"/>
                <a:cs typeface="NikoshBAN" pitchFamily="2" charset="0"/>
              </a:rPr>
              <a:t> লেখা শেষ করতে পারবে এমন একটি বাড়ির কাজের মধ্য দিয়ে পাঠটি শিক্ষার্থীদের স্মৃতিতে ধারন করে রাখার ক্ষমতা আদায় করা যেতে পারে।</a:t>
            </a:r>
            <a:endParaRPr lang="en-US" dirty="0" smtClean="0">
              <a:latin typeface="NikoshBAN" pitchFamily="2" charset="0"/>
              <a:cs typeface="NikoshBAN" pitchFamily="2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>
              <a:latin typeface="NikoshBAN" pitchFamily="2" charset="0"/>
              <a:cs typeface="NikoshBAN" pitchFamily="2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55C44C-F02B-4268-BBFE-B51391CD0D1D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750675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baseline="0" dirty="0" smtClean="0">
                <a:latin typeface="NikoshBAN" pitchFamily="2" charset="0"/>
                <a:cs typeface="NikoshBAN" pitchFamily="2" charset="0"/>
              </a:rPr>
              <a:t>শিক্ষার্থীদের সুস্বাস্থ্য কামনা করে ধন্যবাদ দিয়ে শ্রেণিকক্ষ ত্যাগ ক</a:t>
            </a:r>
            <a:r>
              <a:rPr lang="bn-IN" baseline="0" dirty="0" smtClean="0">
                <a:latin typeface="NikoshBAN" pitchFamily="2" charset="0"/>
                <a:cs typeface="NikoshBAN" pitchFamily="2" charset="0"/>
              </a:rPr>
              <a:t>রা </a:t>
            </a:r>
            <a:r>
              <a:rPr lang="bn-BD" baseline="0" dirty="0" smtClean="0">
                <a:latin typeface="NikoshBAN" pitchFamily="2" charset="0"/>
                <a:cs typeface="NikoshBAN" pitchFamily="2" charset="0"/>
              </a:rPr>
              <a:t>যেতে</a:t>
            </a:r>
            <a:r>
              <a:rPr lang="bn-IN" dirty="0" smtClean="0">
                <a:latin typeface="NikoshBAN" pitchFamily="2" charset="0"/>
                <a:cs typeface="NikoshBAN" pitchFamily="2" charset="0"/>
              </a:rPr>
              <a:t> পারে</a:t>
            </a:r>
            <a:r>
              <a:rPr lang="bn-BD" baseline="0" dirty="0" smtClean="0">
                <a:latin typeface="NikoshBAN" pitchFamily="2" charset="0"/>
                <a:cs typeface="NikoshBAN" pitchFamily="2" charset="0"/>
              </a:rPr>
              <a:t>।</a:t>
            </a:r>
            <a:r>
              <a:rPr lang="bn-IN" baseline="0" dirty="0" smtClean="0">
                <a:latin typeface="NikoshBAN" pitchFamily="2" charset="0"/>
                <a:cs typeface="NikoshBAN" pitchFamily="2" charset="0"/>
              </a:rPr>
              <a:t>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55C44C-F02B-4268-BBFE-B51391CD0D1D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13765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55C44C-F02B-4268-BBFE-B51391CD0D1D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1376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dirty="0" smtClean="0">
                <a:latin typeface="NikoshBAN" pitchFamily="2" charset="0"/>
                <a:cs typeface="NikoshBAN" pitchFamily="2" charset="0"/>
              </a:rPr>
              <a:t>শ্রদ্ধেয়</a:t>
            </a:r>
            <a:r>
              <a:rPr lang="bn-BD" baseline="0" dirty="0" smtClean="0">
                <a:latin typeface="NikoshBAN" pitchFamily="2" charset="0"/>
                <a:cs typeface="NikoshBAN" pitchFamily="2" charset="0"/>
              </a:rPr>
              <a:t> শিক্ষকবৃন্দ, স্লাইডে উল্লেখিত </a:t>
            </a:r>
            <a:r>
              <a:rPr lang="bn-IN" baseline="0" dirty="0" smtClean="0">
                <a:latin typeface="NikoshBAN" pitchFamily="2" charset="0"/>
                <a:cs typeface="NikoshBAN" pitchFamily="2" charset="0"/>
              </a:rPr>
              <a:t>ছবি</a:t>
            </a:r>
            <a:r>
              <a:rPr lang="bn-BD" baseline="0" dirty="0" smtClean="0">
                <a:latin typeface="NikoshBAN" pitchFamily="2" charset="0"/>
                <a:cs typeface="NikoshBAN" pitchFamily="2" charset="0"/>
              </a:rPr>
              <a:t> দেখিয়ে  ছবিগুলো সম্পর্কে পর্যবেক্ষণ বা চিন্তা করার কথা বলা যেতে পারে ।</a:t>
            </a:r>
            <a:endParaRPr lang="en-US" dirty="0" smtClean="0">
              <a:latin typeface="NikoshBAN" pitchFamily="2" charset="0"/>
              <a:cs typeface="NikoshBAN" pitchFamily="2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55C44C-F02B-4268-BBFE-B51391CD0D1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5067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IN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baseline="0" dirty="0" smtClean="0">
                <a:latin typeface="NikoshBAN" pitchFamily="2" charset="0"/>
                <a:cs typeface="NikoshBAN" pitchFamily="2" charset="0"/>
              </a:rPr>
              <a:t>পাঠ ঘোষনা </a:t>
            </a:r>
            <a:endParaRPr lang="en-US" dirty="0" smtClean="0">
              <a:latin typeface="NikoshBAN" pitchFamily="2" charset="0"/>
              <a:cs typeface="NikoshBAN" pitchFamily="2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55C44C-F02B-4268-BBFE-B51391CD0D1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5067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>
              <a:latin typeface="NikoshBAN" pitchFamily="2" charset="0"/>
              <a:cs typeface="NikoshBAN" pitchFamily="2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55C44C-F02B-4268-BBFE-B51391CD0D1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5067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>
              <a:latin typeface="NikoshBAN" pitchFamily="2" charset="0"/>
              <a:cs typeface="NikoshBAN" pitchFamily="2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sz="1200" dirty="0" smtClean="0">
                <a:latin typeface="NikoshBAN" pitchFamily="2" charset="0"/>
                <a:cs typeface="NikoshBAN" pitchFamily="2" charset="0"/>
              </a:rPr>
              <a:t>একটি ভিডিও দেখি;</a:t>
            </a:r>
            <a:r>
              <a:rPr lang="bn-BD" sz="1200" baseline="0" dirty="0" smtClean="0">
                <a:latin typeface="NikoshBAN" pitchFamily="2" charset="0"/>
                <a:cs typeface="NikoshBAN" pitchFamily="2" charset="0"/>
              </a:rPr>
              <a:t> তারপরে একটি</a:t>
            </a:r>
            <a:r>
              <a:rPr lang="bn-BD" sz="1200" dirty="0" smtClean="0">
                <a:latin typeface="NikoshBAN" pitchFamily="2" charset="0"/>
                <a:cs typeface="NikoshBAN" pitchFamily="2" charset="0"/>
              </a:rPr>
              <a:t> ক্লিক করলে প্রশ্ন</a:t>
            </a:r>
            <a:r>
              <a:rPr lang="bn-BD" sz="1200" baseline="0" dirty="0" smtClean="0">
                <a:latin typeface="NikoshBAN" pitchFamily="2" charset="0"/>
                <a:cs typeface="NikoshBAN" pitchFamily="2" charset="0"/>
              </a:rPr>
              <a:t> এবং পরবর্তী ক্লিক করলে উত্তর আসবে,এই ভাবে পর্যায়ক্রমে ক্লিক করতে থাকলে প্রশ্ন ও উত্তর শিক্ষার্থীদের বোধগম্য হবে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55C44C-F02B-4268-BBFE-B51391CD0D1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5067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BD" dirty="0" smtClean="0">
                <a:latin typeface="NikoshBAN" pitchFamily="2" charset="0"/>
                <a:cs typeface="NikoshBAN" pitchFamily="2" charset="0"/>
              </a:rPr>
              <a:t>শিক্ষার্থীদের</a:t>
            </a:r>
            <a:r>
              <a:rPr lang="bn-BD" baseline="0" dirty="0" smtClean="0">
                <a:latin typeface="NikoshBAN" pitchFamily="2" charset="0"/>
                <a:cs typeface="NikoshBAN" pitchFamily="2" charset="0"/>
              </a:rPr>
              <a:t> এককভাবে   প্রশ্ন করে 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baseline="0" dirty="0" smtClean="0">
                <a:latin typeface="NikoshBAN" pitchFamily="2" charset="0"/>
                <a:cs typeface="NikoshBAN" pitchFamily="2" charset="0"/>
              </a:rPr>
              <a:t>উত্তর আদায় করার মধ্য দিয়ে পাঠটি কতটুকু শিখতে পারলো এবং তাদের চিন্তন দক্ষতা কতটুকু বৃদ্ধি পেল তা যাচাই করা যেতে পারে। </a:t>
            </a:r>
            <a:endParaRPr lang="en-US" dirty="0" smtClean="0">
              <a:latin typeface="NikoshBAN" pitchFamily="2" charset="0"/>
              <a:cs typeface="NikoshBAN" pitchFamily="2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55C44C-F02B-4268-BBFE-B51391CD0D1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5067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>
              <a:latin typeface="NikoshBAN" pitchFamily="2" charset="0"/>
              <a:cs typeface="NikoshBAN" pitchFamily="2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IN" baseline="0" dirty="0" smtClean="0">
                <a:latin typeface="NikoshBAN" pitchFamily="2" charset="0"/>
                <a:cs typeface="NikoshBAN" pitchFamily="2" charset="0"/>
              </a:rPr>
              <a:t>শিক্ষক </a:t>
            </a:r>
            <a:r>
              <a:rPr lang="bn-BD" baseline="0" dirty="0" smtClean="0">
                <a:latin typeface="NikoshBAN" pitchFamily="2" charset="0"/>
                <a:cs typeface="NikoshBAN" pitchFamily="2" charset="0"/>
              </a:rPr>
              <a:t>শুদ্ধউচ্চারণে কবিতাটি আবৃত্তি করে</a:t>
            </a:r>
            <a:r>
              <a:rPr lang="bn-IN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baseline="0" dirty="0" smtClean="0">
                <a:latin typeface="NikoshBAN" pitchFamily="2" charset="0"/>
                <a:cs typeface="NikoshBAN" pitchFamily="2" charset="0"/>
              </a:rPr>
              <a:t>শিক্ষার্থীদের</a:t>
            </a:r>
            <a:r>
              <a:rPr lang="bn-IN" baseline="0" dirty="0" smtClean="0">
                <a:latin typeface="NikoshBAN" pitchFamily="2" charset="0"/>
                <a:cs typeface="NikoshBAN" pitchFamily="2" charset="0"/>
              </a:rPr>
              <a:t> শোনাবেন এবং শিক্ষার্থীদের মনোযোগ দিয়ে শুনতে বলবেন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55C44C-F02B-4268-BBFE-B51391CD0D1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5067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IN" sz="1200" dirty="0" smtClean="0">
                <a:latin typeface="NikoshBAN" pitchFamily="2" charset="0"/>
                <a:cs typeface="NikoshBAN" pitchFamily="2" charset="0"/>
              </a:rPr>
              <a:t>শিক্ষক</a:t>
            </a:r>
            <a:r>
              <a:rPr lang="bn-IN" sz="1200" baseline="0" dirty="0" smtClean="0">
                <a:latin typeface="NikoshBAN" pitchFamily="2" charset="0"/>
                <a:cs typeface="NikoshBAN" pitchFamily="2" charset="0"/>
              </a:rPr>
              <a:t> দুই বা তিনজন শিক্ষার্থী দিয়ে </a:t>
            </a:r>
            <a:r>
              <a:rPr lang="bn-BD" sz="1200" baseline="0" dirty="0" smtClean="0">
                <a:latin typeface="NikoshBAN" pitchFamily="2" charset="0"/>
                <a:cs typeface="NikoshBAN" pitchFamily="2" charset="0"/>
              </a:rPr>
              <a:t>কবিতাটি</a:t>
            </a:r>
            <a:r>
              <a:rPr lang="bn-IN" sz="1200" baseline="0" dirty="0" smtClean="0">
                <a:latin typeface="NikoshBAN" pitchFamily="2" charset="0"/>
                <a:cs typeface="NikoshBAN" pitchFamily="2" charset="0"/>
              </a:rPr>
              <a:t> সঠিক </a:t>
            </a:r>
            <a:r>
              <a:rPr lang="bn-BD" sz="1200" baseline="0" dirty="0" smtClean="0">
                <a:latin typeface="NikoshBAN" pitchFamily="2" charset="0"/>
                <a:cs typeface="NikoshBAN" pitchFamily="2" charset="0"/>
              </a:rPr>
              <a:t>উচ্চারণে</a:t>
            </a:r>
            <a:r>
              <a:rPr lang="bn-IN" sz="1200" baseline="0" dirty="0" smtClean="0">
                <a:latin typeface="NikoshBAN" pitchFamily="2" charset="0"/>
                <a:cs typeface="NikoshBAN" pitchFamily="2" charset="0"/>
              </a:rPr>
              <a:t> পড়তে দিবেন</a:t>
            </a:r>
            <a:r>
              <a:rPr lang="en-US" sz="1200" baseline="0" dirty="0" smtClean="0">
                <a:latin typeface="NikoshBAN" pitchFamily="2" charset="0"/>
                <a:cs typeface="NikoshBAN" pitchFamily="2" charset="0"/>
              </a:rPr>
              <a:t>   </a:t>
            </a:r>
            <a:r>
              <a:rPr lang="bn-IN" baseline="0" dirty="0" smtClean="0">
                <a:latin typeface="NikoshBAN" pitchFamily="2" charset="0"/>
                <a:cs typeface="NikoshBAN" pitchFamily="2" charset="0"/>
              </a:rPr>
              <a:t> এবং</a:t>
            </a:r>
            <a:r>
              <a:rPr lang="en-US" baseline="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baseline="0" dirty="0" smtClean="0">
                <a:latin typeface="NikoshBAN" pitchFamily="2" charset="0"/>
                <a:cs typeface="NikoshBAN" pitchFamily="2" charset="0"/>
              </a:rPr>
              <a:t> অন্য</a:t>
            </a:r>
            <a:r>
              <a:rPr lang="bn-IN" baseline="0" dirty="0" smtClean="0">
                <a:latin typeface="NikoshBAN" pitchFamily="2" charset="0"/>
                <a:cs typeface="NikoshBAN" pitchFamily="2" charset="0"/>
              </a:rPr>
              <a:t> শিক্ষার্থীদের মনোযোগ দিয়ে শুনতে বলবেন</a:t>
            </a: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>
              <a:latin typeface="NikoshBAN" pitchFamily="2" charset="0"/>
              <a:cs typeface="NikoshBAN" pitchFamily="2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55C44C-F02B-4268-BBFE-B51391CD0D1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5067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03-Mar-16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18953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91456" y="6480048"/>
            <a:ext cx="2133600" cy="301752"/>
          </a:xfr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03-Mar-16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08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ight Triangle 8"/>
          <p:cNvSpPr/>
          <p:nvPr/>
        </p:nvSpPr>
        <p:spPr>
          <a:xfrm flipV="1">
            <a:off x="7034" y="7034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/>
            <a:endParaRPr kumimoji="0" lang="en-US" sz="1800" kern="120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Isosceles Triangle 7"/>
          <p:cNvSpPr/>
          <p:nvPr/>
        </p:nvSpPr>
        <p:spPr>
          <a:xfrm rot="5400000" flipV="1">
            <a:off x="7554353" y="309490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955632" y="6477000"/>
            <a:ext cx="2133600" cy="304800"/>
          </a:xfr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03-Mar-16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19376" y="6480969"/>
            <a:ext cx="4260056" cy="3008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1056" y="809624"/>
            <a:ext cx="502920" cy="300831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1" name="Straight Connector 10"/>
          <p:cNvCxnSpPr/>
          <p:nvPr/>
        </p:nvCxnSpPr>
        <p:spPr>
          <a:xfrm rot="10800000">
            <a:off x="6468794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03-Mar-16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175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0552" cy="301752"/>
          </a:xfr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03-Mar-16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1104" cy="30175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589520" y="6483096"/>
            <a:ext cx="502920" cy="301752"/>
          </a:xfrm>
        </p:spPr>
        <p:txBody>
          <a:bodyPr/>
          <a:lstStyle>
            <a:lvl1pPr algn="ctr"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03-Mar-16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03-Mar-16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57200" y="6481890"/>
            <a:ext cx="4260056" cy="3008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78976" y="6556248"/>
            <a:ext cx="2133600" cy="301752"/>
          </a:xfrm>
        </p:spPr>
        <p:txBody>
          <a:bodyPr/>
          <a:lstStyle>
            <a:lvl1pPr>
              <a:defRPr sz="900"/>
            </a:lvl1pPr>
          </a:lstStyle>
          <a:p>
            <a:fld id="{A184EEB9-9CEC-47A1-8172-5561F0AF3B6D}" type="datetimeFigureOut">
              <a:rPr lang="en-US" smtClean="0"/>
              <a:t>03-Mar-16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35856" y="6556248"/>
            <a:ext cx="5143120" cy="301752"/>
          </a:xfrm>
        </p:spPr>
        <p:txBody>
          <a:bodyPr/>
          <a:lstStyle>
            <a:lvl1pPr>
              <a:defRPr sz="9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10576" y="6556248"/>
            <a:ext cx="502920" cy="301752"/>
          </a:xfrm>
        </p:spPr>
        <p:txBody>
          <a:bodyPr/>
          <a:lstStyle>
            <a:lvl1pPr>
              <a:defRPr sz="900"/>
            </a:lvl1pPr>
          </a:lstStyle>
          <a:p>
            <a:fld id="{DFAAB855-E4FB-4E6C-81BC-CAD1F6F45CE7}" type="slidenum">
              <a:rPr lang="en-US" smtClean="0"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dirty="0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108192" y="6556248"/>
            <a:ext cx="2103120" cy="301752"/>
          </a:xfrm>
        </p:spPr>
        <p:txBody>
          <a:bodyPr/>
          <a:lstStyle>
            <a:lvl1pPr>
              <a:defRPr sz="900"/>
            </a:lvl1pPr>
          </a:lstStyle>
          <a:p>
            <a:fld id="{A184EEB9-9CEC-47A1-8172-5561F0AF3B6D}" type="datetimeFigureOut">
              <a:rPr lang="en-US" smtClean="0"/>
              <a:t>03-Mar-16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70432" y="6557169"/>
            <a:ext cx="4948072" cy="301752"/>
          </a:xfrm>
        </p:spPr>
        <p:txBody>
          <a:bodyPr/>
          <a:lstStyle>
            <a:lvl1pPr>
              <a:defRPr sz="9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17192" y="6556248"/>
            <a:ext cx="365760" cy="301752"/>
          </a:xfrm>
        </p:spPr>
        <p:txBody>
          <a:bodyPr/>
          <a:lstStyle>
            <a:lvl1pPr algn="ctr">
              <a:defRPr sz="900"/>
            </a:lvl1pPr>
          </a:lstStyle>
          <a:p>
            <a:fld id="{DFAAB855-E4FB-4E6C-81BC-CAD1F6F45CE7}" type="slidenum">
              <a:rPr lang="en-US" smtClean="0"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4EEB9-9CEC-47A1-8172-5561F0AF3B6D}" type="datetimeFigureOut">
              <a:rPr lang="en-US" smtClean="0"/>
              <a:t>03-Mar-16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AB855-E4FB-4E6C-81BC-CAD1F6F45CE7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4EEB9-9CEC-47A1-8172-5561F0AF3B6D}" type="datetimeFigureOut">
              <a:rPr lang="en-US" smtClean="0"/>
              <a:t>03-Mar-16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AAB855-E4FB-4E6C-81BC-CAD1F6F45CE7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03-Mar-16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29839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03-Mar-16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19193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03-Mar-16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69749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03-Mar-16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00790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03-Mar-16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49582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03-Mar-16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72375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15590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sosceles Triangle 6"/>
          <p:cNvSpPr/>
          <p:nvPr/>
        </p:nvSpPr>
        <p:spPr>
          <a:xfrm rot="16200000">
            <a:off x="7554353" y="5254283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1371600" y="6012656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fld id="{1D8BD707-D9CF-40AE-B4C6-C98DA3205C09}" type="datetimeFigureOut">
              <a:rPr lang="en-US" smtClean="0"/>
              <a:pPr/>
              <a:t>03-Mar-16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1371600" y="5650704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endParaRPr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392247" y="5752307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84EEB9-9CEC-47A1-8172-5561F0AF3B6D}" type="datetimeFigureOut">
              <a:rPr lang="en-US" smtClean="0"/>
              <a:t>03-Mar-16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AAB855-E4FB-4E6C-81BC-CAD1F6F45CE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ounded Rectangle 6"/>
          <p:cNvSpPr/>
          <p:nvPr userDrawn="1"/>
        </p:nvSpPr>
        <p:spPr>
          <a:xfrm>
            <a:off x="76200" y="76200"/>
            <a:ext cx="8991600" cy="67056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5477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ight Triangle 10"/>
          <p:cNvSpPr/>
          <p:nvPr/>
        </p:nvSpPr>
        <p:spPr>
          <a:xfrm>
            <a:off x="7034" y="14068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rot="10800000" flipV="1">
            <a:off x="6468794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791456" y="6480969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A184EEB9-9CEC-47A1-8172-5561F0AF3B6D}" type="datetimeFigureOut">
              <a:rPr lang="en-US" smtClean="0"/>
              <a:t>03-Mar-16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57200" y="6481890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DFAAB855-E4FB-4E6C-81BC-CAD1F6F45CE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Rounded Rectangle 9"/>
          <p:cNvSpPr/>
          <p:nvPr userDrawn="1"/>
        </p:nvSpPr>
        <p:spPr>
          <a:xfrm>
            <a:off x="76200" y="76200"/>
            <a:ext cx="8991600" cy="67056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xStyles>
    <p:titleStyle>
      <a:lvl1pPr marL="484632" algn="l" rtl="0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6.jp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3.jpg"/><Relationship Id="rId4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.jp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5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1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8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.jpg"/><Relationship Id="rId4" Type="http://schemas.openxmlformats.org/officeDocument/2006/relationships/image" Target="../media/image53.gif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7.jpeg"/><Relationship Id="rId2" Type="http://schemas.openxmlformats.org/officeDocument/2006/relationships/slideLayout" Target="../slideLayouts/slideLayout9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6.gif"/><Relationship Id="rId11" Type="http://schemas.openxmlformats.org/officeDocument/2006/relationships/image" Target="../media/image13.wmf"/><Relationship Id="rId5" Type="http://schemas.openxmlformats.org/officeDocument/2006/relationships/image" Target="../media/image15.GIF"/><Relationship Id="rId10" Type="http://schemas.openxmlformats.org/officeDocument/2006/relationships/oleObject" Target="../embeddings/oleObject1.bin"/><Relationship Id="rId4" Type="http://schemas.openxmlformats.org/officeDocument/2006/relationships/image" Target="../media/image14.jpeg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9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1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52400" y="152400"/>
            <a:ext cx="8839200" cy="6553200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bn-BD" dirty="0">
                <a:latin typeface="NikoshBAN" pitchFamily="2" charset="0"/>
                <a:cs typeface="NikoshBAN" pitchFamily="2" charset="0"/>
              </a:rPr>
              <a:t>এই স্লাইডটি সম্মানিত শিক্ষকবৃন্দের জন্য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30382" y="2438400"/>
            <a:ext cx="7883236" cy="34163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3600" dirty="0" smtClean="0">
                <a:latin typeface="NikoshBAN" pitchFamily="2" charset="0"/>
                <a:cs typeface="NikoshBAN" pitchFamily="2" charset="0"/>
              </a:rPr>
              <a:t>এই পাঠটি শ্রেণিকক্ষে উপস্থাপনের সময় প্রয়োজনীয় পরামর্শ প্রতিটি স্লাইডের নিচে অর্থাৎ 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Slide Note </a:t>
            </a:r>
            <a:r>
              <a:rPr lang="bn-BD" sz="3600" dirty="0" smtClean="0">
                <a:latin typeface="NikoshBAN" pitchFamily="2" charset="0"/>
                <a:cs typeface="NikoshBAN" pitchFamily="2" charset="0"/>
              </a:rPr>
              <a:t>এ সংযোজন করা হয়েছে। আশা করি সম্মানিত শিক্ষকগণ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অনুগ্রহপূর্বক</a:t>
            </a:r>
            <a:r>
              <a:rPr lang="bn-BD" sz="3600" dirty="0" smtClean="0">
                <a:latin typeface="NikoshBAN" pitchFamily="2" charset="0"/>
                <a:cs typeface="NikoshBAN" pitchFamily="2" charset="0"/>
              </a:rPr>
              <a:t> পাঠটি উপস্থাপনের পূর্বে  উল্লেখিত 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Note </a:t>
            </a:r>
            <a:r>
              <a:rPr lang="bn-BD" sz="3600" dirty="0" smtClean="0">
                <a:latin typeface="NikoshBAN" pitchFamily="2" charset="0"/>
                <a:cs typeface="NikoshBAN" pitchFamily="2" charset="0"/>
              </a:rPr>
              <a:t>দেখে নেবেন</a:t>
            </a:r>
            <a:r>
              <a:rPr lang="bn-IN" sz="3600" dirty="0">
                <a:latin typeface="NikoshBAN" pitchFamily="2" charset="0"/>
                <a:cs typeface="NikoshBAN" pitchFamily="2" charset="0"/>
              </a:rPr>
              <a:t> </a:t>
            </a:r>
            <a:r>
              <a:rPr lang="bn-IN" sz="3600" dirty="0" smtClean="0">
                <a:latin typeface="NikoshBAN" pitchFamily="2" charset="0"/>
                <a:cs typeface="NikoshBAN" pitchFamily="2" charset="0"/>
              </a:rPr>
              <a:t>।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এছাড়াও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শিক্ষকগণ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প্রয়োজনবোধে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তার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নিজস্ব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কলাকৌশল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প্রয়োগ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করতে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পারবেন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।</a:t>
            </a:r>
            <a:r>
              <a:rPr lang="bn-IN" sz="3600" dirty="0" smtClean="0">
                <a:latin typeface="NikoshBAN" pitchFamily="2" charset="0"/>
                <a:cs typeface="NikoshBAN" pitchFamily="2" charset="0"/>
              </a:rPr>
              <a:t> 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249359" y="1143000"/>
            <a:ext cx="6484467" cy="70788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wrap="none">
            <a:spAutoFit/>
          </a:bodyPr>
          <a:lstStyle/>
          <a:p>
            <a:r>
              <a:rPr lang="bn-BD" sz="400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এই স্লাইডটি সম্মানিত শিক্ষকবৃন্দের </a:t>
            </a:r>
            <a:r>
              <a:rPr lang="bn-BD" sz="40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জন্য</a:t>
            </a:r>
            <a:endParaRPr lang="en-US" sz="4000" dirty="0">
              <a:ln>
                <a:solidFill>
                  <a:srgbClr val="002060"/>
                </a:solidFill>
              </a:ln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1029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52400" y="152400"/>
            <a:ext cx="8839200" cy="6553200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352800" y="177511"/>
            <a:ext cx="2057400" cy="830997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just"/>
            <a:r>
              <a:rPr lang="bn-BD" sz="4800" b="1" dirty="0" smtClean="0">
                <a:ln w="11430">
                  <a:solidFill>
                    <a:srgbClr val="180000"/>
                  </a:solidFill>
                </a:ln>
                <a:solidFill>
                  <a:srgbClr val="18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সরব পাঠ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144872"/>
            <a:ext cx="7467600" cy="518347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76769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52400" y="167271"/>
            <a:ext cx="8839200" cy="6553200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757055" y="389945"/>
            <a:ext cx="3491345" cy="646331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bn-BD" sz="3600" b="1" dirty="0" smtClean="0">
                <a:ln w="11430"/>
                <a:solidFill>
                  <a:srgbClr val="0C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নতুন শব্দ ও বাক্যগঠন</a:t>
            </a:r>
            <a:endParaRPr lang="en-US" sz="3600" b="1" dirty="0">
              <a:ln w="11430"/>
              <a:solidFill>
                <a:srgbClr val="0C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5330371" y="1764735"/>
            <a:ext cx="3505200" cy="114453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A08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2400" b="1" dirty="0" smtClean="0">
                <a:ln>
                  <a:solidFill>
                    <a:srgbClr val="0A081A"/>
                  </a:solidFill>
                </a:ln>
                <a:solidFill>
                  <a:srgbClr val="0A081A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‘শকট’ মানে গাড়ি। বাষ্প-শকট বাষ্প দ্বারা চালিত গাড়ি। এখানে রেলগাড়ি।</a:t>
            </a:r>
            <a:endParaRPr lang="bn-BD" sz="2400" b="1" dirty="0">
              <a:ln>
                <a:solidFill>
                  <a:srgbClr val="0A081A"/>
                </a:solidFill>
              </a:ln>
              <a:solidFill>
                <a:srgbClr val="0A081A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" name="Pentagon 2"/>
          <p:cNvSpPr/>
          <p:nvPr/>
        </p:nvSpPr>
        <p:spPr>
          <a:xfrm>
            <a:off x="273803" y="1892804"/>
            <a:ext cx="2505023" cy="800196"/>
          </a:xfrm>
          <a:prstGeom prst="homePlate">
            <a:avLst/>
          </a:prstGeom>
          <a:solidFill>
            <a:srgbClr val="C0E399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b="1" dirty="0" smtClean="0">
                <a:ln>
                  <a:solidFill>
                    <a:srgbClr val="7030A0"/>
                  </a:solidFill>
                </a:ln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 </a:t>
            </a:r>
            <a:r>
              <a:rPr lang="bn-BD" sz="4400" b="1" dirty="0" smtClean="0">
                <a:ln>
                  <a:solidFill>
                    <a:srgbClr val="7030A0"/>
                  </a:solidFill>
                </a:ln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বাষ্প-শকট</a:t>
            </a:r>
            <a:endParaRPr lang="en-US" sz="4400" b="1" dirty="0">
              <a:ln>
                <a:solidFill>
                  <a:srgbClr val="7030A0"/>
                </a:solidFill>
              </a:ln>
              <a:solidFill>
                <a:srgbClr val="7030A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3" name="Pentagon 22"/>
          <p:cNvSpPr/>
          <p:nvPr/>
        </p:nvSpPr>
        <p:spPr>
          <a:xfrm>
            <a:off x="273803" y="3375844"/>
            <a:ext cx="2505023" cy="800196"/>
          </a:xfrm>
          <a:prstGeom prst="homePlate">
            <a:avLst/>
          </a:prstGeom>
          <a:solidFill>
            <a:srgbClr val="C0E399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4800" b="1" dirty="0">
                <a:ln>
                  <a:solidFill>
                    <a:srgbClr val="7030A0"/>
                  </a:solidFill>
                </a:ln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ঠুলি</a:t>
            </a:r>
            <a:endParaRPr lang="en-US" sz="4800" dirty="0">
              <a:ln>
                <a:solidFill>
                  <a:srgbClr val="7030A0"/>
                </a:solidFill>
              </a:ln>
              <a:solidFill>
                <a:srgbClr val="7030A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5334000" y="3201317"/>
            <a:ext cx="3505200" cy="125579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A08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2000" b="1" dirty="0">
                <a:ln>
                  <a:solidFill>
                    <a:srgbClr val="0A081A"/>
                  </a:solidFill>
                </a:ln>
                <a:solidFill>
                  <a:srgbClr val="0A081A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চোখের উপরের ঢাকনি</a:t>
            </a:r>
            <a:r>
              <a:rPr lang="bn-BD" sz="2000" b="1" dirty="0" smtClean="0">
                <a:ln>
                  <a:solidFill>
                    <a:srgbClr val="0A081A"/>
                  </a:solidFill>
                </a:ln>
                <a:solidFill>
                  <a:srgbClr val="0A081A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। ঘানি টানার জন্য গরুর চোখে ঢাকনি পরানো হতো। ঐ ঢাকনির নাম ‘ঠুলি’।</a:t>
            </a:r>
            <a:endParaRPr lang="bn-BD" sz="2000" b="1" dirty="0">
              <a:ln>
                <a:solidFill>
                  <a:srgbClr val="0A081A"/>
                </a:solidFill>
              </a:ln>
              <a:solidFill>
                <a:srgbClr val="0A081A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5" name="Pentagon 24"/>
          <p:cNvSpPr/>
          <p:nvPr/>
        </p:nvSpPr>
        <p:spPr>
          <a:xfrm>
            <a:off x="252032" y="5080563"/>
            <a:ext cx="2505023" cy="800196"/>
          </a:xfrm>
          <a:prstGeom prst="homePlate">
            <a:avLst/>
          </a:prstGeom>
          <a:solidFill>
            <a:srgbClr val="C0E399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bn-BD" sz="4800" b="1" dirty="0">
                <a:ln>
                  <a:solidFill>
                    <a:srgbClr val="7030A0"/>
                  </a:solidFill>
                </a:ln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4800" b="1" dirty="0" smtClean="0">
                <a:ln>
                  <a:solidFill>
                    <a:srgbClr val="7030A0"/>
                  </a:solidFill>
                </a:ln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  পাই</a:t>
            </a:r>
            <a:endParaRPr lang="en-US" sz="4800" b="1" dirty="0">
              <a:ln>
                <a:solidFill>
                  <a:srgbClr val="7030A0"/>
                </a:solidFill>
              </a:ln>
              <a:solidFill>
                <a:srgbClr val="7030A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8827" y="3073557"/>
            <a:ext cx="2402774" cy="14658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2" name="Picture 2" descr="http://www.karatoa.com.bd/admin-kt/news_images/1038/image_1038_13411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6835" y="1401747"/>
            <a:ext cx="2414795" cy="157005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6710" y="4648199"/>
            <a:ext cx="2416157" cy="16764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6" name="Rounded Rectangle 25"/>
          <p:cNvSpPr/>
          <p:nvPr/>
        </p:nvSpPr>
        <p:spPr>
          <a:xfrm>
            <a:off x="5330371" y="4929879"/>
            <a:ext cx="3505200" cy="125579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A08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2400" b="1" dirty="0" smtClean="0">
                <a:ln>
                  <a:solidFill>
                    <a:srgbClr val="0A081A"/>
                  </a:solidFill>
                </a:ln>
                <a:solidFill>
                  <a:srgbClr val="0A081A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মুদ্রার একক বিশেষ, এখন যেমন টাকা ও পয়সা</a:t>
            </a:r>
            <a:endParaRPr lang="bn-BD" sz="2400" b="1" dirty="0">
              <a:ln>
                <a:solidFill>
                  <a:srgbClr val="0A081A"/>
                </a:solidFill>
              </a:ln>
              <a:solidFill>
                <a:srgbClr val="0A081A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946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 animBg="1"/>
      <p:bldP spid="3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52400" y="167271"/>
            <a:ext cx="8839200" cy="6553200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757055" y="389945"/>
            <a:ext cx="3491345" cy="646331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bn-BD" sz="3600" b="1" dirty="0" smtClean="0">
                <a:ln w="11430"/>
                <a:solidFill>
                  <a:srgbClr val="0C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নতুন শব্দ ও বাক্যগঠন</a:t>
            </a:r>
            <a:endParaRPr lang="en-US" sz="3600" b="1" dirty="0">
              <a:ln w="11430"/>
              <a:solidFill>
                <a:srgbClr val="0C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5330371" y="1548461"/>
            <a:ext cx="3505200" cy="114453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A08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2400" b="1" dirty="0" smtClean="0">
                <a:ln>
                  <a:solidFill>
                    <a:srgbClr val="0A081A"/>
                  </a:solidFill>
                </a:ln>
                <a:solidFill>
                  <a:srgbClr val="0A081A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প্রাসাদ, অন্য কথায় সুউচ্চ দালান বা ইমারত</a:t>
            </a:r>
            <a:endParaRPr lang="bn-BD" sz="2400" b="1" dirty="0">
              <a:ln>
                <a:solidFill>
                  <a:srgbClr val="0A081A"/>
                </a:solidFill>
              </a:ln>
              <a:solidFill>
                <a:srgbClr val="0A081A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" name="Pentagon 2"/>
          <p:cNvSpPr/>
          <p:nvPr/>
        </p:nvSpPr>
        <p:spPr>
          <a:xfrm>
            <a:off x="273803" y="1892804"/>
            <a:ext cx="2505023" cy="800196"/>
          </a:xfrm>
          <a:prstGeom prst="homePlate">
            <a:avLst/>
          </a:prstGeom>
          <a:solidFill>
            <a:srgbClr val="C0E399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bn-BD" sz="4400" b="1" dirty="0" smtClean="0">
                <a:ln>
                  <a:solidFill>
                    <a:srgbClr val="7030A0"/>
                  </a:solidFill>
                </a:ln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অট্টালিকা</a:t>
            </a:r>
            <a:endParaRPr lang="en-US" sz="4400" b="1" dirty="0">
              <a:ln>
                <a:solidFill>
                  <a:srgbClr val="7030A0"/>
                </a:solidFill>
              </a:ln>
              <a:solidFill>
                <a:srgbClr val="7030A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3" name="Pentagon 22"/>
          <p:cNvSpPr/>
          <p:nvPr/>
        </p:nvSpPr>
        <p:spPr>
          <a:xfrm>
            <a:off x="273803" y="3375844"/>
            <a:ext cx="2505023" cy="800196"/>
          </a:xfrm>
          <a:prstGeom prst="homePlate">
            <a:avLst/>
          </a:prstGeom>
          <a:solidFill>
            <a:srgbClr val="C0E399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4800" b="1" dirty="0" smtClean="0">
                <a:ln>
                  <a:solidFill>
                    <a:srgbClr val="7030A0"/>
                  </a:solidFill>
                </a:ln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শাবল</a:t>
            </a:r>
            <a:endParaRPr lang="en-US" sz="4800" dirty="0">
              <a:ln>
                <a:solidFill>
                  <a:srgbClr val="7030A0"/>
                </a:solidFill>
              </a:ln>
              <a:solidFill>
                <a:srgbClr val="7030A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5334000" y="3201317"/>
            <a:ext cx="3505200" cy="125579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A08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2400" b="1" dirty="0" smtClean="0">
                <a:ln>
                  <a:solidFill>
                    <a:srgbClr val="0A081A"/>
                  </a:solidFill>
                </a:ln>
                <a:solidFill>
                  <a:srgbClr val="0A081A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লোহার তৈরি মাটি খোঁড়ার হাতিয়ার</a:t>
            </a:r>
            <a:endParaRPr lang="bn-BD" sz="2400" b="1" dirty="0">
              <a:ln>
                <a:solidFill>
                  <a:srgbClr val="0A081A"/>
                </a:solidFill>
              </a:ln>
              <a:solidFill>
                <a:srgbClr val="0A081A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5" name="Pentagon 24"/>
          <p:cNvSpPr/>
          <p:nvPr/>
        </p:nvSpPr>
        <p:spPr>
          <a:xfrm>
            <a:off x="252032" y="5080563"/>
            <a:ext cx="2505023" cy="800196"/>
          </a:xfrm>
          <a:prstGeom prst="homePlate">
            <a:avLst/>
          </a:prstGeom>
          <a:solidFill>
            <a:srgbClr val="C0E399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bn-BD" sz="4800" b="1" dirty="0">
                <a:ln>
                  <a:solidFill>
                    <a:srgbClr val="7030A0"/>
                  </a:solidFill>
                </a:ln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4800" b="1" dirty="0" smtClean="0">
                <a:ln>
                  <a:solidFill>
                    <a:srgbClr val="7030A0"/>
                  </a:solidFill>
                </a:ln>
                <a:solidFill>
                  <a:srgbClr val="7030A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  বক্ষে</a:t>
            </a:r>
            <a:endParaRPr lang="en-US" sz="4800" b="1" dirty="0">
              <a:ln>
                <a:solidFill>
                  <a:srgbClr val="7030A0"/>
                </a:solidFill>
              </a:ln>
              <a:solidFill>
                <a:srgbClr val="7030A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5330371" y="5080563"/>
            <a:ext cx="3505200" cy="100407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A08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2800" b="1" dirty="0" smtClean="0">
                <a:ln>
                  <a:solidFill>
                    <a:srgbClr val="0A081A"/>
                  </a:solidFill>
                </a:ln>
                <a:solidFill>
                  <a:srgbClr val="0A081A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বুকে</a:t>
            </a:r>
            <a:endParaRPr lang="bn-BD" sz="2800" b="1" dirty="0">
              <a:ln>
                <a:solidFill>
                  <a:srgbClr val="0A081A"/>
                </a:solidFill>
              </a:ln>
              <a:solidFill>
                <a:srgbClr val="0A081A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6907" y="1314365"/>
            <a:ext cx="2418520" cy="15573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1550" y="2976030"/>
            <a:ext cx="2425812" cy="15998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6907" y="4724400"/>
            <a:ext cx="2445960" cy="1676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53151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 animBg="1"/>
      <p:bldP spid="3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52400" y="152400"/>
            <a:ext cx="8839200" cy="6553200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352800" y="316936"/>
            <a:ext cx="2438400" cy="1077218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just"/>
            <a:r>
              <a:rPr lang="bn-BD" sz="4000" b="1" dirty="0" smtClean="0">
                <a:ln w="11430">
                  <a:solidFill>
                    <a:srgbClr val="180000"/>
                  </a:solidFill>
                </a:ln>
                <a:solidFill>
                  <a:srgbClr val="18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কুলি-মজুর</a:t>
            </a:r>
          </a:p>
          <a:p>
            <a:pPr algn="just"/>
            <a:r>
              <a:rPr lang="bn-BD" sz="2400" b="1" dirty="0" smtClean="0">
                <a:ln w="11430">
                  <a:solidFill>
                    <a:srgbClr val="180000"/>
                  </a:solidFill>
                </a:ln>
                <a:solidFill>
                  <a:srgbClr val="18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কাজী নজরু্ল ইসলাম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31005" y="4267200"/>
            <a:ext cx="8001000" cy="206210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just"/>
            <a:r>
              <a:rPr lang="bn-BD" sz="3200" b="1" dirty="0">
                <a:ln w="11430">
                  <a:solidFill>
                    <a:srgbClr val="180000"/>
                  </a:solidFill>
                </a:ln>
                <a:solidFill>
                  <a:srgbClr val="18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BD" sz="3200" b="1" dirty="0" smtClean="0">
                <a:ln w="11430">
                  <a:solidFill>
                    <a:srgbClr val="180000"/>
                  </a:solidFill>
                </a:ln>
                <a:solidFill>
                  <a:srgbClr val="18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                                       দেখিনু সে দিন রেলে,</a:t>
            </a:r>
          </a:p>
          <a:p>
            <a:pPr algn="just"/>
            <a:r>
              <a:rPr lang="bn-BD" sz="3200" b="1" dirty="0" smtClean="0">
                <a:ln w="11430">
                  <a:solidFill>
                    <a:srgbClr val="180000"/>
                  </a:solidFill>
                </a:ln>
                <a:solidFill>
                  <a:srgbClr val="18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কুলি বলে এক বাবু সা’ব তারে ঠেলে দিলে নিচে ফেলে-</a:t>
            </a:r>
          </a:p>
          <a:p>
            <a:pPr algn="just"/>
            <a:r>
              <a:rPr lang="bn-BD" sz="3200" b="1" dirty="0">
                <a:ln w="11430">
                  <a:solidFill>
                    <a:srgbClr val="180000"/>
                  </a:solidFill>
                </a:ln>
                <a:solidFill>
                  <a:srgbClr val="18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BD" sz="3200" b="1" dirty="0" smtClean="0">
                <a:ln w="11430">
                  <a:solidFill>
                    <a:srgbClr val="180000"/>
                  </a:solidFill>
                </a:ln>
                <a:solidFill>
                  <a:srgbClr val="18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                                       চোখ ফেটে এলো জল,</a:t>
            </a:r>
          </a:p>
          <a:p>
            <a:pPr algn="just"/>
            <a:r>
              <a:rPr lang="bn-BD" sz="3200" b="1" dirty="0" smtClean="0">
                <a:ln w="11430">
                  <a:solidFill>
                    <a:srgbClr val="180000"/>
                  </a:solidFill>
                </a:ln>
                <a:solidFill>
                  <a:srgbClr val="18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এমনি করে কি জগৎ জুড়িয়া মার খাবে দুর্বল?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582909"/>
            <a:ext cx="4873336" cy="260809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59249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52400" y="152400"/>
            <a:ext cx="8839200" cy="6553200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990600" y="4038600"/>
            <a:ext cx="8001000" cy="230832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just"/>
            <a:r>
              <a:rPr lang="bn-BD" sz="3600" b="1" dirty="0" smtClean="0">
                <a:ln w="11430">
                  <a:solidFill>
                    <a:srgbClr val="180000"/>
                  </a:solidFill>
                </a:ln>
                <a:solidFill>
                  <a:srgbClr val="18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যে দধীচিদের হাড় দিয়ে ঐ বাষ্প-শকট চলে,</a:t>
            </a:r>
          </a:p>
          <a:p>
            <a:pPr algn="just"/>
            <a:r>
              <a:rPr lang="bn-BD" sz="3600" b="1" dirty="0" smtClean="0">
                <a:ln w="11430">
                  <a:solidFill>
                    <a:srgbClr val="180000"/>
                  </a:solidFill>
                </a:ln>
                <a:solidFill>
                  <a:srgbClr val="18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বাবু সাব এসে চড়িল তাহাতে, কুলিরা পড়িল তলে।</a:t>
            </a:r>
          </a:p>
          <a:p>
            <a:pPr algn="just"/>
            <a:r>
              <a:rPr lang="bn-BD" sz="3600" b="1" dirty="0" smtClean="0">
                <a:ln w="11430">
                  <a:solidFill>
                    <a:srgbClr val="180000"/>
                  </a:solidFill>
                </a:ln>
                <a:solidFill>
                  <a:srgbClr val="18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বেতন দিয়াছ?-চুপ রও যত মিথ্যাবাদীর দল!</a:t>
            </a:r>
          </a:p>
          <a:p>
            <a:pPr algn="just"/>
            <a:r>
              <a:rPr lang="bn-BD" sz="3600" b="1" dirty="0" smtClean="0">
                <a:ln w="11430">
                  <a:solidFill>
                    <a:srgbClr val="180000"/>
                  </a:solidFill>
                </a:ln>
                <a:solidFill>
                  <a:srgbClr val="18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কত পাই দিয়ে কুলিদের তুই কত ক্রোর পেলি বল?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7473" y="426026"/>
            <a:ext cx="3733800" cy="32380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73" y="443343"/>
            <a:ext cx="3807012" cy="322076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28327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52400" y="152400"/>
            <a:ext cx="8839200" cy="6553200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371600" y="3413971"/>
            <a:ext cx="7772400" cy="304698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just"/>
            <a:r>
              <a:rPr lang="bn-BD" sz="3200" b="1" dirty="0" smtClean="0">
                <a:ln w="11430">
                  <a:solidFill>
                    <a:srgbClr val="180000"/>
                  </a:solidFill>
                </a:ln>
                <a:solidFill>
                  <a:srgbClr val="18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রাজপথে তব চলিছে মোটর, সাগরে জাহাজ চলে,</a:t>
            </a:r>
          </a:p>
          <a:p>
            <a:pPr algn="just"/>
            <a:r>
              <a:rPr lang="bn-BD" sz="3200" b="1" dirty="0" smtClean="0">
                <a:ln w="11430">
                  <a:solidFill>
                    <a:srgbClr val="180000"/>
                  </a:solidFill>
                </a:ln>
                <a:solidFill>
                  <a:srgbClr val="18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রেলপথে চলে বাষ্প-শকট, দেশ ছেয়ে গেল কলে,</a:t>
            </a:r>
          </a:p>
          <a:p>
            <a:pPr algn="just"/>
            <a:r>
              <a:rPr lang="bn-BD" sz="3200" b="1" dirty="0" smtClean="0">
                <a:ln w="11430">
                  <a:solidFill>
                    <a:srgbClr val="180000"/>
                  </a:solidFill>
                </a:ln>
                <a:solidFill>
                  <a:srgbClr val="18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বল তো এসব কাহাদের দান!তোমার অট্টালিকা</a:t>
            </a:r>
          </a:p>
          <a:p>
            <a:pPr algn="just"/>
            <a:r>
              <a:rPr lang="bn-BD" sz="3200" b="1" dirty="0" smtClean="0">
                <a:ln w="11430">
                  <a:solidFill>
                    <a:srgbClr val="180000"/>
                  </a:solidFill>
                </a:ln>
                <a:solidFill>
                  <a:srgbClr val="18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কার খুনে রাঙা?-</a:t>
            </a:r>
            <a:r>
              <a:rPr lang="en-US" sz="3200" b="1" dirty="0" smtClean="0">
                <a:ln w="11430">
                  <a:solidFill>
                    <a:srgbClr val="180000"/>
                  </a:solidFill>
                </a:ln>
                <a:solidFill>
                  <a:srgbClr val="18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BD" sz="3200" b="1" dirty="0" smtClean="0">
                <a:ln w="11430">
                  <a:solidFill>
                    <a:srgbClr val="180000"/>
                  </a:solidFill>
                </a:ln>
                <a:solidFill>
                  <a:srgbClr val="18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ঠুলি খুলে দেখ,প্রতি ইটে আছে লিখা।</a:t>
            </a:r>
          </a:p>
          <a:p>
            <a:pPr algn="just"/>
            <a:r>
              <a:rPr lang="bn-BD" sz="3200" b="1" dirty="0" smtClean="0">
                <a:ln w="11430">
                  <a:solidFill>
                    <a:srgbClr val="180000"/>
                  </a:solidFill>
                </a:ln>
                <a:solidFill>
                  <a:srgbClr val="18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তুমি জান নাকো কিন্তু পথের প্রতি ধুলিকণা জানে,</a:t>
            </a:r>
          </a:p>
          <a:p>
            <a:pPr algn="just"/>
            <a:r>
              <a:rPr lang="bn-BD" sz="3200" b="1" dirty="0" smtClean="0">
                <a:ln w="11430">
                  <a:solidFill>
                    <a:srgbClr val="180000"/>
                  </a:solidFill>
                </a:ln>
                <a:solidFill>
                  <a:srgbClr val="18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ঐ পথ ঐ জাহাজ শকট অট্টালিকার মানে!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8924" y="457200"/>
            <a:ext cx="2497694" cy="273724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550" y="457200"/>
            <a:ext cx="2623561" cy="273724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1" y="457200"/>
            <a:ext cx="2471940" cy="273724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35629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52400" y="152400"/>
            <a:ext cx="8839200" cy="6553200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066800" y="3401291"/>
            <a:ext cx="7245607" cy="34163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just"/>
            <a:r>
              <a:rPr lang="bn-BD" sz="2400" b="1" dirty="0" smtClean="0">
                <a:ln w="11430">
                  <a:solidFill>
                    <a:srgbClr val="180000"/>
                  </a:solidFill>
                </a:ln>
                <a:solidFill>
                  <a:srgbClr val="18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                                                   আসিতেছে শুভদিন,</a:t>
            </a:r>
          </a:p>
          <a:p>
            <a:pPr algn="just"/>
            <a:r>
              <a:rPr lang="bn-BD" sz="2400" b="1" dirty="0" smtClean="0">
                <a:ln w="11430">
                  <a:solidFill>
                    <a:srgbClr val="180000"/>
                  </a:solidFill>
                </a:ln>
                <a:solidFill>
                  <a:srgbClr val="18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            দিনে দিনে বহু বাড়িয়াছে দেনা, শুধিতে হইবে ঋণ!</a:t>
            </a:r>
          </a:p>
          <a:p>
            <a:pPr algn="just"/>
            <a:r>
              <a:rPr lang="bn-BD" sz="2400" b="1" dirty="0" smtClean="0">
                <a:ln w="11430">
                  <a:solidFill>
                    <a:srgbClr val="180000"/>
                  </a:solidFill>
                </a:ln>
                <a:solidFill>
                  <a:srgbClr val="18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            হাতুড়ি শাবল গাঁইতি চালায়ে ভাঙ্গিল যারা পাহাড়,</a:t>
            </a:r>
          </a:p>
          <a:p>
            <a:pPr algn="just"/>
            <a:r>
              <a:rPr lang="bn-BD" sz="2400" b="1" dirty="0">
                <a:ln w="11430">
                  <a:solidFill>
                    <a:srgbClr val="180000"/>
                  </a:solidFill>
                </a:ln>
                <a:solidFill>
                  <a:srgbClr val="18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BD" sz="2400" b="1" dirty="0" smtClean="0">
                <a:ln w="11430">
                  <a:solidFill>
                    <a:srgbClr val="180000"/>
                  </a:solidFill>
                </a:ln>
                <a:solidFill>
                  <a:srgbClr val="18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           পাহাড়-কাটা সে পথের দু-পাশে পড়িয়া যাদের হাড়,</a:t>
            </a:r>
          </a:p>
          <a:p>
            <a:pPr algn="just"/>
            <a:r>
              <a:rPr lang="bn-BD" sz="2400" b="1" dirty="0" smtClean="0">
                <a:ln w="11430">
                  <a:solidFill>
                    <a:srgbClr val="180000"/>
                  </a:solidFill>
                </a:ln>
                <a:solidFill>
                  <a:srgbClr val="18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            তোমারে সেবিতে হইল যাহারা মজুর, মুটে ও কুলি,</a:t>
            </a:r>
          </a:p>
          <a:p>
            <a:pPr algn="just"/>
            <a:r>
              <a:rPr lang="bn-BD" sz="2400" b="1" dirty="0">
                <a:ln w="11430">
                  <a:solidFill>
                    <a:srgbClr val="180000"/>
                  </a:solidFill>
                </a:ln>
                <a:solidFill>
                  <a:srgbClr val="18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BD" sz="2400" b="1" dirty="0" smtClean="0">
                <a:ln w="11430">
                  <a:solidFill>
                    <a:srgbClr val="180000"/>
                  </a:solidFill>
                </a:ln>
                <a:solidFill>
                  <a:srgbClr val="18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           তোমারে বহিতে যারা পবিত্র অঙ্গে লাগাল ধূলি;</a:t>
            </a:r>
          </a:p>
          <a:p>
            <a:pPr algn="just"/>
            <a:r>
              <a:rPr lang="bn-BD" sz="2400" b="1" dirty="0">
                <a:ln w="11430">
                  <a:solidFill>
                    <a:srgbClr val="180000"/>
                  </a:solidFill>
                </a:ln>
                <a:solidFill>
                  <a:srgbClr val="18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BD" sz="2400" b="1" dirty="0" smtClean="0">
                <a:ln w="11430">
                  <a:solidFill>
                    <a:srgbClr val="180000"/>
                  </a:solidFill>
                </a:ln>
                <a:solidFill>
                  <a:srgbClr val="18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           তারাই মানুষ, তারাই দেবতা, গাহি তাহাদেরি গান,</a:t>
            </a:r>
          </a:p>
          <a:p>
            <a:pPr algn="just"/>
            <a:r>
              <a:rPr lang="bn-BD" sz="2400" b="1" dirty="0">
                <a:ln w="11430">
                  <a:solidFill>
                    <a:srgbClr val="180000"/>
                  </a:solidFill>
                </a:ln>
                <a:solidFill>
                  <a:srgbClr val="18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BD" sz="2400" b="1" dirty="0" smtClean="0">
                <a:ln w="11430">
                  <a:solidFill>
                    <a:srgbClr val="180000"/>
                  </a:solidFill>
                </a:ln>
                <a:solidFill>
                  <a:srgbClr val="18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           তাদেরি ব্যথিত বক্ষে পা ফেলে আসে নব উত্থান!</a:t>
            </a:r>
          </a:p>
          <a:p>
            <a:pPr algn="just"/>
            <a:endParaRPr lang="bn-BD" sz="2400" b="1" dirty="0" smtClean="0">
              <a:ln w="11430">
                <a:solidFill>
                  <a:srgbClr val="180000"/>
                </a:solidFill>
              </a:ln>
              <a:solidFill>
                <a:srgbClr val="18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30"/>
          <a:stretch/>
        </p:blipFill>
        <p:spPr>
          <a:xfrm>
            <a:off x="5799621" y="609600"/>
            <a:ext cx="2512786" cy="25880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83" y="609600"/>
            <a:ext cx="2298918" cy="258801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609600"/>
            <a:ext cx="2494197" cy="25880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17911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52400" y="152400"/>
            <a:ext cx="8839200" cy="6553200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914401" y="5105396"/>
            <a:ext cx="7010400" cy="1384995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bn-BD" sz="2800" b="1" dirty="0" smtClean="0">
                <a:ln>
                  <a:solidFill>
                    <a:srgbClr val="260000"/>
                  </a:solidFill>
                </a:ln>
                <a:solidFill>
                  <a:srgbClr val="26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যুগ যুগ ধরে কুলি-মজুরের মতো লাখোকোটি শ্রমজীবী মানুষের </a:t>
            </a:r>
          </a:p>
          <a:p>
            <a:pPr algn="just"/>
            <a:r>
              <a:rPr lang="bn-BD" sz="2800" b="1" dirty="0" smtClean="0">
                <a:ln>
                  <a:solidFill>
                    <a:srgbClr val="260000"/>
                  </a:solidFill>
                </a:ln>
                <a:solidFill>
                  <a:srgbClr val="26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হাতে গড়ে উঠেছে মানব সভ্যতা। এই শ্রমজীবি মানুষের প্রতি </a:t>
            </a:r>
          </a:p>
          <a:p>
            <a:pPr algn="just"/>
            <a:r>
              <a:rPr lang="bn-BD" sz="2800" b="1" dirty="0" smtClean="0">
                <a:ln>
                  <a:solidFill>
                    <a:srgbClr val="260000"/>
                  </a:solidFill>
                </a:ln>
                <a:solidFill>
                  <a:srgbClr val="26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সবার আচরণ পরিশীলিত হওয়ার কথা কবি বলেছেন।</a:t>
            </a:r>
            <a:endParaRPr lang="en-US" sz="2800" b="1" dirty="0">
              <a:ln>
                <a:solidFill>
                  <a:srgbClr val="260000"/>
                </a:solidFill>
              </a:ln>
              <a:solidFill>
                <a:srgbClr val="2600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609600"/>
            <a:ext cx="6887192" cy="42767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31594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52400" y="152400"/>
            <a:ext cx="8839200" cy="6553200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096491" y="381000"/>
            <a:ext cx="2951018" cy="707886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just"/>
            <a:r>
              <a:rPr lang="bn-BD" sz="4000" b="1" dirty="0" smtClean="0">
                <a:ln w="11430">
                  <a:solidFill>
                    <a:srgbClr val="180000"/>
                  </a:solidFill>
                </a:ln>
                <a:solidFill>
                  <a:srgbClr val="18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জোড়ায় কাজ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219200" y="4648200"/>
            <a:ext cx="6858000" cy="1754326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just"/>
            <a:r>
              <a:rPr lang="bn-BD" sz="3600" b="1" dirty="0" smtClean="0">
                <a:ln w="11430">
                  <a:solidFill>
                    <a:srgbClr val="180000"/>
                  </a:solidFill>
                </a:ln>
                <a:solidFill>
                  <a:srgbClr val="0C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তোমার বাড়ির কাজের মেয়েটির সাথে </a:t>
            </a:r>
            <a:r>
              <a:rPr lang="bn-BD" sz="3600" b="1" dirty="0">
                <a:ln w="11430">
                  <a:solidFill>
                    <a:srgbClr val="180000"/>
                  </a:solidFill>
                </a:ln>
                <a:solidFill>
                  <a:srgbClr val="0C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তোমার আচরণ কেমন </a:t>
            </a:r>
            <a:r>
              <a:rPr lang="bn-BD" sz="3600" b="1" dirty="0" smtClean="0">
                <a:ln w="11430">
                  <a:solidFill>
                    <a:srgbClr val="180000"/>
                  </a:solidFill>
                </a:ln>
                <a:solidFill>
                  <a:srgbClr val="0C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হওয়া উচিত বলে তুমি মনে কর জোড়ায় আলোচনা করে পাঁচটি বাক্যে লেখ।</a:t>
            </a:r>
            <a:endParaRPr lang="en-US" sz="3600" b="1" dirty="0">
              <a:ln w="11430">
                <a:solidFill>
                  <a:srgbClr val="180000"/>
                </a:solidFill>
              </a:ln>
              <a:solidFill>
                <a:srgbClr val="0C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0" y="1447800"/>
            <a:ext cx="5715000" cy="30099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12985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52400" y="152400"/>
            <a:ext cx="8839200" cy="6553200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33400" y="4572000"/>
            <a:ext cx="8001000" cy="1077218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just"/>
            <a:r>
              <a:rPr lang="bn-BD" sz="3200" b="1" dirty="0" smtClean="0">
                <a:ln w="11430">
                  <a:solidFill>
                    <a:srgbClr val="180000"/>
                  </a:solidFill>
                </a:ln>
                <a:solidFill>
                  <a:srgbClr val="18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শ্রমিকদের অক্লান্ত শ্রম ও ঘামে চলছে মোটর, জাহাজ, রেলগাড়ি এবং গড়ে উঠেছে দালানকোঠা, কলকারখানা ইত্যাদি।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5163" y="874350"/>
            <a:ext cx="2654299" cy="31816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8518" y="863329"/>
            <a:ext cx="2716645" cy="32036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18" y="902058"/>
            <a:ext cx="2743200" cy="31816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375541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52400" y="152400"/>
            <a:ext cx="8839200" cy="6553200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971" y="184440"/>
            <a:ext cx="8458200" cy="64817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 5"/>
          <p:cNvSpPr/>
          <p:nvPr/>
        </p:nvSpPr>
        <p:spPr>
          <a:xfrm>
            <a:off x="914400" y="2286000"/>
            <a:ext cx="5181600" cy="877163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Plain">
              <a:avLst/>
            </a:prstTxWarp>
            <a:spAutoFit/>
            <a:scene3d>
              <a:camera prst="obliqueTopLef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bn-BD" sz="5400" b="1" cap="all" spc="0" dirty="0" smtClean="0">
                <a:ln w="9000" cmpd="sng">
                  <a:solidFill>
                    <a:srgbClr val="C00000"/>
                  </a:solidFill>
                  <a:prstDash val="solid"/>
                </a:ln>
                <a:solidFill>
                  <a:srgbClr val="334F15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অনেক </a:t>
            </a:r>
            <a:r>
              <a:rPr lang="bn-BD" sz="5400" b="1" cap="all" dirty="0" smtClean="0">
                <a:ln w="9000" cmpd="sng">
                  <a:solidFill>
                    <a:srgbClr val="C00000"/>
                  </a:solidFill>
                  <a:prstDash val="solid"/>
                </a:ln>
                <a:solidFill>
                  <a:srgbClr val="334F15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শুভেচ্ছা</a:t>
            </a:r>
            <a:endParaRPr lang="en-US" sz="5400" b="1" cap="all" dirty="0" smtClean="0">
              <a:ln w="9000" cmpd="sng">
                <a:solidFill>
                  <a:srgbClr val="C00000"/>
                </a:solidFill>
                <a:prstDash val="solid"/>
              </a:ln>
              <a:solidFill>
                <a:srgbClr val="334F15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  <a:reflection blurRad="12700" stA="28000" endPos="45000" dist="1000" dir="5400000" sy="-100000" algn="bl" rotWithShape="0"/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8417" l="10000" r="90000">
                        <a14:foregroundMark x1="79375" y1="65583" x2="60625" y2="98417"/>
                        <a14:foregroundMark x1="52760" y1="72083" x2="45469" y2="98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234" y="1066800"/>
            <a:ext cx="3633895" cy="2819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1" r="47527"/>
          <a:stretch/>
        </p:blipFill>
        <p:spPr>
          <a:xfrm>
            <a:off x="1" y="0"/>
            <a:ext cx="4571999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88" r="3327"/>
          <a:stretch/>
        </p:blipFill>
        <p:spPr>
          <a:xfrm>
            <a:off x="4572000" y="-7374"/>
            <a:ext cx="4572000" cy="6865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474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5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5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41" presetClass="entr" presetSubtype="0" repeatCount="2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52400" y="152400"/>
            <a:ext cx="8839200" cy="6553200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09600" y="4953000"/>
            <a:ext cx="7924800" cy="1077218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bn-BD" sz="3200" b="1" dirty="0" smtClean="0">
                <a:ln>
                  <a:solidFill>
                    <a:srgbClr val="260000"/>
                  </a:solidFill>
                </a:ln>
                <a:solidFill>
                  <a:srgbClr val="26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যুগ যুগ ধরে সমাজে এ কুলি-মজুররা সবচেয়ে বঞ্চিত ও      উপেক্ষিত। তাদের প্রতি সহানুভূতিশীল </a:t>
            </a:r>
            <a:r>
              <a:rPr lang="bn-BD" sz="3200" b="1" dirty="0">
                <a:ln>
                  <a:solidFill>
                    <a:srgbClr val="260000"/>
                  </a:solidFill>
                </a:ln>
                <a:solidFill>
                  <a:srgbClr val="26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হওয়া আমাদের কর্তব্য</a:t>
            </a:r>
            <a:r>
              <a:rPr lang="bn-BD" sz="3200" b="1" dirty="0" smtClean="0">
                <a:ln>
                  <a:solidFill>
                    <a:srgbClr val="260000"/>
                  </a:solidFill>
                </a:ln>
                <a:solidFill>
                  <a:srgbClr val="26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।</a:t>
            </a:r>
            <a:endParaRPr lang="en-US" sz="3200" b="1" dirty="0">
              <a:ln>
                <a:solidFill>
                  <a:srgbClr val="260000"/>
                </a:solidFill>
              </a:ln>
              <a:solidFill>
                <a:srgbClr val="2600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682912"/>
            <a:ext cx="4114800" cy="41147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682912"/>
            <a:ext cx="3733800" cy="4114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27240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73182" y="152400"/>
            <a:ext cx="8839200" cy="6553200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864151" y="4648200"/>
            <a:ext cx="7568097" cy="1815882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bn-BD" sz="2800" b="1" dirty="0" smtClean="0">
                <a:ln>
                  <a:solidFill>
                    <a:srgbClr val="260000"/>
                  </a:solidFill>
                </a:ln>
                <a:solidFill>
                  <a:srgbClr val="26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কুলি-মজুররা মুনি, ঋষি, রাজা, নেতার </a:t>
            </a:r>
            <a:r>
              <a:rPr lang="bn-BD" sz="2800" b="1" dirty="0">
                <a:ln>
                  <a:solidFill>
                    <a:srgbClr val="260000"/>
                  </a:solidFill>
                </a:ln>
                <a:solidFill>
                  <a:srgbClr val="26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চেয়েও </a:t>
            </a:r>
            <a:r>
              <a:rPr lang="bn-BD" sz="2800" b="1" dirty="0" smtClean="0">
                <a:ln>
                  <a:solidFill>
                    <a:srgbClr val="260000"/>
                  </a:solidFill>
                </a:ln>
                <a:solidFill>
                  <a:srgbClr val="26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অনেক শ্রদ্ধা </a:t>
            </a:r>
          </a:p>
          <a:p>
            <a:pPr algn="just"/>
            <a:r>
              <a:rPr lang="bn-BD" sz="2800" b="1" dirty="0" smtClean="0">
                <a:ln>
                  <a:solidFill>
                    <a:srgbClr val="260000"/>
                  </a:solidFill>
                </a:ln>
                <a:solidFill>
                  <a:srgbClr val="26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ও </a:t>
            </a:r>
            <a:r>
              <a:rPr lang="bn-BD" sz="2800" b="1" dirty="0">
                <a:ln>
                  <a:solidFill>
                    <a:srgbClr val="260000"/>
                  </a:solidFill>
                </a:ln>
                <a:solidFill>
                  <a:srgbClr val="26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সন্মান পাওয়ার </a:t>
            </a:r>
            <a:r>
              <a:rPr lang="bn-BD" sz="2800" b="1" dirty="0" smtClean="0">
                <a:ln>
                  <a:solidFill>
                    <a:srgbClr val="260000"/>
                  </a:solidFill>
                </a:ln>
                <a:solidFill>
                  <a:srgbClr val="26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যোগ্য। অথচ </a:t>
            </a:r>
            <a:r>
              <a:rPr lang="bn-BD" sz="2800" b="1" dirty="0">
                <a:ln>
                  <a:solidFill>
                    <a:srgbClr val="260000"/>
                  </a:solidFill>
                </a:ln>
                <a:solidFill>
                  <a:srgbClr val="26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এক শ্রেণির হৃদয়হীন </a:t>
            </a:r>
            <a:r>
              <a:rPr lang="bn-BD" sz="2800" b="1" dirty="0" smtClean="0">
                <a:ln>
                  <a:solidFill>
                    <a:srgbClr val="260000"/>
                  </a:solidFill>
                </a:ln>
                <a:solidFill>
                  <a:srgbClr val="26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স্বার্থান্ধ </a:t>
            </a:r>
          </a:p>
          <a:p>
            <a:pPr algn="just"/>
            <a:r>
              <a:rPr lang="bn-BD" sz="2800" b="1" dirty="0" smtClean="0">
                <a:ln>
                  <a:solidFill>
                    <a:srgbClr val="260000"/>
                  </a:solidFill>
                </a:ln>
                <a:solidFill>
                  <a:srgbClr val="26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ব্যাক্তি </a:t>
            </a:r>
            <a:r>
              <a:rPr lang="bn-BD" sz="2800" b="1" dirty="0">
                <a:ln>
                  <a:solidFill>
                    <a:srgbClr val="260000"/>
                  </a:solidFill>
                </a:ln>
                <a:solidFill>
                  <a:srgbClr val="26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এদের মানুষ হিসাবে গণ্য করতেও নারাজ।</a:t>
            </a:r>
            <a:endParaRPr lang="en-US" sz="2800" b="1" dirty="0">
              <a:ln>
                <a:solidFill>
                  <a:srgbClr val="260000"/>
                </a:solidFill>
              </a:ln>
              <a:solidFill>
                <a:srgbClr val="2600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algn="just"/>
            <a:endParaRPr lang="en-US" sz="2800" b="1" dirty="0">
              <a:ln>
                <a:solidFill>
                  <a:srgbClr val="260000"/>
                </a:solidFill>
              </a:ln>
              <a:solidFill>
                <a:srgbClr val="2600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369" y="436418"/>
            <a:ext cx="3749413" cy="398318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1271" y="436418"/>
            <a:ext cx="3770195" cy="398318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74600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52400" y="152400"/>
            <a:ext cx="8839200" cy="6553200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838200" y="4800600"/>
            <a:ext cx="7391400" cy="1569660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just"/>
            <a:r>
              <a:rPr lang="bn-BD" sz="3200" b="1" dirty="0" smtClean="0">
                <a:ln w="11430">
                  <a:solidFill>
                    <a:srgbClr val="180000"/>
                  </a:solidFill>
                </a:ln>
                <a:solidFill>
                  <a:srgbClr val="18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মানবতাবাদী কবি কাজী নজরুল ইসলাম অবহেলিত শ্রেণির পেশার মানুষের প্রতি শ্রদ্ধাবোধ ও ন্যায্য মজুরী মিটিয়ে দেওয়ার কথা বলেছেন।</a:t>
            </a:r>
          </a:p>
        </p:txBody>
      </p:sp>
      <p:pic>
        <p:nvPicPr>
          <p:cNvPr id="4" name="Picture 3" descr="Successful-Cyberbegging-Storie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8200" y="532962"/>
            <a:ext cx="3581400" cy="404301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532962"/>
            <a:ext cx="3733800" cy="404301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24521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52400" y="152400"/>
            <a:ext cx="8839200" cy="6553200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038600" y="776538"/>
            <a:ext cx="2438400" cy="707886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just"/>
            <a:r>
              <a:rPr lang="bn-BD" sz="4000" b="1" dirty="0" smtClean="0">
                <a:ln w="11430">
                  <a:solidFill>
                    <a:srgbClr val="180000"/>
                  </a:solidFill>
                </a:ln>
                <a:solidFill>
                  <a:srgbClr val="18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দ</a:t>
            </a:r>
            <a:r>
              <a:rPr lang="bn-IN" sz="4000" b="1" dirty="0" smtClean="0">
                <a:ln w="11430">
                  <a:solidFill>
                    <a:srgbClr val="180000"/>
                  </a:solidFill>
                </a:ln>
                <a:solidFill>
                  <a:srgbClr val="18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লগত</a:t>
            </a:r>
            <a:r>
              <a:rPr lang="bn-BD" sz="4000" b="1" dirty="0" smtClean="0">
                <a:ln w="11430">
                  <a:solidFill>
                    <a:srgbClr val="180000"/>
                  </a:solidFill>
                </a:ln>
                <a:solidFill>
                  <a:srgbClr val="18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BD" sz="4000" b="1" dirty="0" smtClean="0">
                <a:ln w="11430">
                  <a:solidFill>
                    <a:srgbClr val="180000"/>
                  </a:solidFill>
                </a:ln>
                <a:solidFill>
                  <a:srgbClr val="18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কাজ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40327" y="4343400"/>
            <a:ext cx="8070273" cy="1569660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just"/>
            <a:r>
              <a:rPr lang="bn-BD" sz="3200" b="1" dirty="0" smtClean="0">
                <a:ln w="11430">
                  <a:solidFill>
                    <a:srgbClr val="180000"/>
                  </a:solidFill>
                </a:ln>
                <a:solidFill>
                  <a:srgbClr val="18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খ-দল: ‘কুলি-মজুর’ কবিতায় বাবু সাহেব এবং সমাজের বিত্তবান মানুষের মধ্যে কী কোনো সাদৃশ্য বা বৈশাদৃশ্য আছে বলে তুমি মনে কর? উত্তরের স্ব-পক্ষে যুক্তি দাও।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3400" y="2701636"/>
            <a:ext cx="8077200" cy="1569660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just"/>
            <a:r>
              <a:rPr lang="bn-BD" sz="3200" b="1" dirty="0" smtClean="0">
                <a:ln w="11430">
                  <a:solidFill>
                    <a:srgbClr val="180000"/>
                  </a:solidFill>
                </a:ln>
                <a:solidFill>
                  <a:srgbClr val="18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ক-দল: ‘সমাজের সার্বিক উন্নয়নে অবহেলিত শ্রেণির মানুষের অবদান সবচেয়ে বেশি’-বিষয়টি দলে আলোচনা করে পাঁচটি বাক্য লেখ।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50" y="531924"/>
            <a:ext cx="2401957" cy="1905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88325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52400" y="152400"/>
            <a:ext cx="8839200" cy="6553200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674304" y="152400"/>
            <a:ext cx="1571171" cy="769441"/>
          </a:xfrm>
          <a:prstGeom prst="rect">
            <a:avLst/>
          </a:prstGeom>
          <a:solidFill>
            <a:srgbClr val="CFAFE7"/>
          </a:solidFill>
          <a:ln>
            <a:solidFill>
              <a:srgbClr val="7030A0"/>
            </a:solidFill>
          </a:ln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just"/>
            <a:r>
              <a:rPr lang="bn-BD" sz="4400" b="1" dirty="0" smtClean="0">
                <a:ln w="1143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মূল্যায়ন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05114" y="1009471"/>
            <a:ext cx="7391400" cy="12003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just"/>
            <a:r>
              <a:rPr lang="bn-BD" sz="3600" b="1" dirty="0" smtClean="0">
                <a:ln w="1143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বাংলার জনমনে কাজী নজরুল ইসলাম কী হিসেবে </a:t>
            </a:r>
          </a:p>
          <a:p>
            <a:pPr algn="just"/>
            <a:r>
              <a:rPr lang="bn-BD" sz="3600" b="1" dirty="0" smtClean="0">
                <a:ln w="1143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নন্দিত আসন পেয়েছেন?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05114" y="2296758"/>
            <a:ext cx="2696029" cy="646331"/>
          </a:xfrm>
          <a:prstGeom prst="rect">
            <a:avLst/>
          </a:prstGeom>
          <a:solidFill>
            <a:srgbClr val="E1F2CE"/>
          </a:solidFill>
          <a:ln>
            <a:solidFill>
              <a:srgbClr val="7030A0"/>
            </a:solidFill>
          </a:ln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just"/>
            <a:r>
              <a:rPr lang="bn-BD" sz="3600" b="1" dirty="0" smtClean="0">
                <a:ln w="1143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(ক) বিশ্ব কবি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076371" y="2312773"/>
            <a:ext cx="3320143" cy="646331"/>
          </a:xfrm>
          <a:prstGeom prst="rect">
            <a:avLst/>
          </a:prstGeom>
          <a:solidFill>
            <a:srgbClr val="E1F2CE"/>
          </a:solidFill>
          <a:ln>
            <a:solidFill>
              <a:srgbClr val="7030A0"/>
            </a:solidFill>
          </a:ln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just"/>
            <a:r>
              <a:rPr lang="bn-BD" sz="3600" b="1" dirty="0" smtClean="0">
                <a:ln w="1143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(খ) বিদ্রোহী কবি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90600" y="3023268"/>
            <a:ext cx="2696029" cy="646331"/>
          </a:xfrm>
          <a:prstGeom prst="rect">
            <a:avLst/>
          </a:prstGeom>
          <a:solidFill>
            <a:srgbClr val="E1F2CE"/>
          </a:solidFill>
          <a:ln>
            <a:solidFill>
              <a:srgbClr val="7030A0"/>
            </a:solidFill>
          </a:ln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just"/>
            <a:r>
              <a:rPr lang="bn-BD" sz="3600" b="1" dirty="0" smtClean="0">
                <a:ln w="1143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(গ) পল্লী কবি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078184" y="3023268"/>
            <a:ext cx="3318329" cy="646331"/>
          </a:xfrm>
          <a:prstGeom prst="rect">
            <a:avLst/>
          </a:prstGeom>
          <a:solidFill>
            <a:srgbClr val="E1F2CE"/>
          </a:solidFill>
          <a:ln>
            <a:solidFill>
              <a:srgbClr val="7030A0"/>
            </a:solidFill>
          </a:ln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just"/>
            <a:r>
              <a:rPr lang="bn-BD" sz="3600" b="1" dirty="0" smtClean="0">
                <a:ln w="1143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(ঘ) চারণ কবি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90600" y="3714065"/>
            <a:ext cx="7405913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just"/>
            <a:r>
              <a:rPr lang="bn-BD" sz="3600" b="1" dirty="0" smtClean="0">
                <a:ln w="1143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‘কুলি-মজুর’ কবিতাটি কোন গ্রন্থের অন্তর্গত?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90600" y="4419600"/>
            <a:ext cx="2710543" cy="646331"/>
          </a:xfrm>
          <a:prstGeom prst="rect">
            <a:avLst/>
          </a:prstGeom>
          <a:solidFill>
            <a:srgbClr val="E1F2CE"/>
          </a:solidFill>
          <a:ln>
            <a:solidFill>
              <a:srgbClr val="7030A0"/>
            </a:solidFill>
          </a:ln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just"/>
            <a:r>
              <a:rPr lang="bn-BD" sz="3600" b="1" dirty="0" smtClean="0">
                <a:ln w="1143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(ক) সাম্যবাদী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078183" y="4483452"/>
            <a:ext cx="3318329" cy="646331"/>
          </a:xfrm>
          <a:prstGeom prst="rect">
            <a:avLst/>
          </a:prstGeom>
          <a:solidFill>
            <a:srgbClr val="E1F2CE"/>
          </a:solidFill>
          <a:ln>
            <a:solidFill>
              <a:srgbClr val="7030A0"/>
            </a:solidFill>
          </a:ln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just"/>
            <a:r>
              <a:rPr lang="bn-BD" sz="3600" b="1" dirty="0" smtClean="0">
                <a:ln w="1143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(খ)  অগ্নিবীনা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990600" y="5181600"/>
            <a:ext cx="2710544" cy="646331"/>
          </a:xfrm>
          <a:prstGeom prst="rect">
            <a:avLst/>
          </a:prstGeom>
          <a:solidFill>
            <a:srgbClr val="E1F2CE"/>
          </a:solidFill>
          <a:ln>
            <a:solidFill>
              <a:srgbClr val="7030A0"/>
            </a:solidFill>
          </a:ln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just"/>
            <a:r>
              <a:rPr lang="bn-BD" sz="3600" b="1" dirty="0" smtClean="0">
                <a:ln w="1143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(গ) সর্বহারা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105400" y="5220719"/>
            <a:ext cx="3291112" cy="646331"/>
          </a:xfrm>
          <a:prstGeom prst="rect">
            <a:avLst/>
          </a:prstGeom>
          <a:solidFill>
            <a:srgbClr val="E1F2CE"/>
          </a:solidFill>
          <a:ln>
            <a:solidFill>
              <a:srgbClr val="7030A0"/>
            </a:solidFill>
          </a:ln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just"/>
            <a:r>
              <a:rPr lang="bn-BD" sz="3600" b="1" dirty="0" smtClean="0">
                <a:ln w="1143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(ঘ) বিশেষ বাঁশি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5562598" y="404770"/>
            <a:ext cx="2683329" cy="446314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bliqueTopRight"/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  <a:sp3d extrusionH="57150">
              <a:bevelT w="38100" h="38100"/>
            </a:sp3d>
          </a:bodyPr>
          <a:lstStyle/>
          <a:p>
            <a:pPr algn="ctr"/>
            <a:r>
              <a:rPr lang="bn-BD" sz="2400" dirty="0" smtClean="0">
                <a:latin typeface="NikoshBAN" pitchFamily="2" charset="0"/>
                <a:cs typeface="NikoshBAN" pitchFamily="2" charset="0"/>
              </a:rPr>
              <a:t>সঠিক উত্তরের জন্য ক্লিক</a:t>
            </a:r>
            <a:endParaRPr lang="en-US" sz="24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2312773"/>
            <a:ext cx="596589" cy="61430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481" y="4483452"/>
            <a:ext cx="607155" cy="614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525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52400" y="152400"/>
            <a:ext cx="8839200" cy="6553200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531348" y="290286"/>
            <a:ext cx="1723571" cy="769441"/>
          </a:xfrm>
          <a:prstGeom prst="rect">
            <a:avLst/>
          </a:prstGeom>
          <a:solidFill>
            <a:srgbClr val="9FE6FF"/>
          </a:solidFill>
          <a:ln>
            <a:solidFill>
              <a:srgbClr val="7030A0"/>
            </a:solidFill>
          </a:ln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just"/>
            <a:r>
              <a:rPr lang="bn-BD" sz="4400" b="1" dirty="0" smtClean="0">
                <a:ln w="1143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মূল্যায়ন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04453" y="1250993"/>
            <a:ext cx="6920347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just"/>
            <a:r>
              <a:rPr lang="bn-BD" sz="3600" b="1" dirty="0" smtClean="0">
                <a:ln w="1143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বাষ্প-শকট কোন পথে চলে?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90600" y="2024697"/>
            <a:ext cx="3048000" cy="646331"/>
          </a:xfrm>
          <a:prstGeom prst="rect">
            <a:avLst/>
          </a:prstGeom>
          <a:solidFill>
            <a:srgbClr val="E1F2CE"/>
          </a:solidFill>
          <a:ln>
            <a:solidFill>
              <a:srgbClr val="7030A0"/>
            </a:solidFill>
          </a:ln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just"/>
            <a:r>
              <a:rPr lang="bn-BD" sz="3600" b="1" dirty="0" smtClean="0">
                <a:ln w="1143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(ক) জলপথে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156199" y="2023366"/>
            <a:ext cx="2789463" cy="646331"/>
          </a:xfrm>
          <a:prstGeom prst="rect">
            <a:avLst/>
          </a:prstGeom>
          <a:solidFill>
            <a:srgbClr val="E1F2CE"/>
          </a:solidFill>
          <a:ln>
            <a:solidFill>
              <a:srgbClr val="7030A0"/>
            </a:solidFill>
          </a:ln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just"/>
            <a:r>
              <a:rPr lang="bn-BD" sz="3600" b="1" dirty="0" smtClean="0">
                <a:ln w="1143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(খ) আকাশপথে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90599" y="2807623"/>
            <a:ext cx="3048000" cy="646331"/>
          </a:xfrm>
          <a:prstGeom prst="rect">
            <a:avLst/>
          </a:prstGeom>
          <a:solidFill>
            <a:srgbClr val="E1F2CE"/>
          </a:solidFill>
          <a:ln>
            <a:solidFill>
              <a:srgbClr val="7030A0"/>
            </a:solidFill>
          </a:ln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just"/>
            <a:r>
              <a:rPr lang="bn-BD" sz="3600" b="1" dirty="0" smtClean="0">
                <a:ln w="1143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(গ) রেলপথে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156198" y="2807624"/>
            <a:ext cx="2789463" cy="646331"/>
          </a:xfrm>
          <a:prstGeom prst="rect">
            <a:avLst/>
          </a:prstGeom>
          <a:solidFill>
            <a:srgbClr val="E1F2CE"/>
          </a:solidFill>
          <a:ln>
            <a:solidFill>
              <a:srgbClr val="7030A0"/>
            </a:solidFill>
          </a:ln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just"/>
            <a:r>
              <a:rPr lang="bn-BD" sz="3600" b="1" dirty="0" smtClean="0">
                <a:ln w="1143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(ঘ) রাজপথে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90597" y="3733800"/>
            <a:ext cx="6955065" cy="12003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7030A0"/>
            </a:solidFill>
          </a:ln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just"/>
            <a:r>
              <a:rPr lang="bn-BD" sz="3600" b="1" dirty="0" smtClean="0">
                <a:ln w="1143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‘কুলি-মজুর’ কবিতায় কবি বাবু সাহেবদের</a:t>
            </a:r>
          </a:p>
          <a:p>
            <a:pPr algn="just"/>
            <a:r>
              <a:rPr lang="bn-BD" sz="3600" b="1" dirty="0" smtClean="0">
                <a:ln w="1143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কী বলে সম্বোধন করেছেন?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90599" y="5155346"/>
            <a:ext cx="3048002" cy="646331"/>
          </a:xfrm>
          <a:prstGeom prst="rect">
            <a:avLst/>
          </a:prstGeom>
          <a:solidFill>
            <a:srgbClr val="E1F2CE"/>
          </a:solidFill>
          <a:ln>
            <a:solidFill>
              <a:srgbClr val="7030A0"/>
            </a:solidFill>
          </a:ln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just"/>
            <a:r>
              <a:rPr lang="bn-BD" sz="3600" b="1" dirty="0" smtClean="0">
                <a:ln w="1143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(ক) বড়লোক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519761" y="5155347"/>
            <a:ext cx="3425902" cy="646331"/>
          </a:xfrm>
          <a:prstGeom prst="rect">
            <a:avLst/>
          </a:prstGeom>
          <a:solidFill>
            <a:srgbClr val="E1F2CE"/>
          </a:solidFill>
          <a:ln>
            <a:solidFill>
              <a:srgbClr val="7030A0"/>
            </a:solidFill>
          </a:ln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just"/>
            <a:r>
              <a:rPr lang="bn-BD" sz="3600" b="1" dirty="0" smtClean="0">
                <a:ln w="1143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(খ)  মিথ্যাবাদীর দল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004453" y="5869916"/>
            <a:ext cx="3048001" cy="646331"/>
          </a:xfrm>
          <a:prstGeom prst="rect">
            <a:avLst/>
          </a:prstGeom>
          <a:solidFill>
            <a:srgbClr val="E1F2CE"/>
          </a:solidFill>
          <a:ln>
            <a:solidFill>
              <a:srgbClr val="7030A0"/>
            </a:solidFill>
          </a:ln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just"/>
            <a:r>
              <a:rPr lang="bn-BD" sz="3600" b="1" dirty="0" smtClean="0">
                <a:ln w="1143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(গ) ক্ষমতাবান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519762" y="5883870"/>
            <a:ext cx="3425902" cy="646331"/>
          </a:xfrm>
          <a:prstGeom prst="rect">
            <a:avLst/>
          </a:prstGeom>
          <a:solidFill>
            <a:srgbClr val="E1F2CE"/>
          </a:solidFill>
          <a:ln>
            <a:solidFill>
              <a:srgbClr val="7030A0"/>
            </a:solidFill>
          </a:ln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just"/>
            <a:r>
              <a:rPr lang="bn-BD" sz="3600" b="1" dirty="0" smtClean="0">
                <a:ln w="1143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(ঘ) নেতা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5562599" y="466363"/>
            <a:ext cx="2683329" cy="446314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bliqueTopRight"/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  <a:sp3d extrusionH="57150">
              <a:bevelT w="38100" h="38100"/>
            </a:sp3d>
          </a:bodyPr>
          <a:lstStyle/>
          <a:p>
            <a:pPr algn="ctr"/>
            <a:r>
              <a:rPr lang="bn-BD" sz="2400" dirty="0" smtClean="0">
                <a:latin typeface="NikoshBAN" pitchFamily="2" charset="0"/>
                <a:cs typeface="NikoshBAN" pitchFamily="2" charset="0"/>
              </a:rPr>
              <a:t>সঠিক উত্তরের জন্য ক্লিক</a:t>
            </a:r>
            <a:endParaRPr lang="en-US" sz="24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492" y="2807623"/>
            <a:ext cx="596589" cy="61430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5223585"/>
            <a:ext cx="596589" cy="614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4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52400" y="129947"/>
            <a:ext cx="8839200" cy="6553200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648200" y="1143000"/>
            <a:ext cx="2362200" cy="769441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just"/>
            <a:r>
              <a:rPr lang="bn-BD" sz="4400" b="1" dirty="0" smtClean="0">
                <a:ln w="1143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বা</a:t>
            </a:r>
            <a:r>
              <a:rPr lang="en-US" sz="4400" b="1" dirty="0" err="1" smtClean="0">
                <a:ln w="1143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ড়ির</a:t>
            </a:r>
            <a:r>
              <a:rPr lang="bn-BD" sz="4400" b="1" dirty="0" smtClean="0">
                <a:ln w="1143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কাজ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427359"/>
            <a:ext cx="3365173" cy="25230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796636" y="3406547"/>
            <a:ext cx="7620000" cy="1754326"/>
          </a:xfrm>
          <a:prstGeom prst="rect">
            <a:avLst/>
          </a:prstGeom>
          <a:solidFill>
            <a:schemeClr val="tx1"/>
          </a:solidFill>
          <a:ln>
            <a:solidFill>
              <a:srgbClr val="C00000"/>
            </a:solidFill>
          </a:ln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just"/>
            <a:r>
              <a:rPr lang="bn-BD" sz="3600" b="1" dirty="0" smtClean="0">
                <a:ln w="1143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‘শ্রমজীবী মানুষের প্রতি স্বচ্ছল মানুষের আচরণ সহানিভূতিশীল হওয়া উচিত’- এর স্বপক্ষে </a:t>
            </a:r>
            <a:r>
              <a:rPr lang="en-US" sz="3600" b="1" dirty="0" err="1" smtClean="0">
                <a:ln w="1143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দশ</a:t>
            </a:r>
            <a:r>
              <a:rPr lang="bn-BD" sz="3600" b="1" dirty="0" smtClean="0">
                <a:ln w="1143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লাইনের একটি অনুচ্ছেদে তোমার অভিমত লিখে আনবে।   </a:t>
            </a:r>
          </a:p>
        </p:txBody>
      </p:sp>
    </p:spTree>
    <p:extLst>
      <p:ext uri="{BB962C8B-B14F-4D97-AF65-F5344CB8AC3E}">
        <p14:creationId xmlns:p14="http://schemas.microsoft.com/office/powerpoint/2010/main" val="1913004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52400" y="152400"/>
            <a:ext cx="8839200" cy="6553200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64" y="152400"/>
            <a:ext cx="8990670" cy="655319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Rectangle 6"/>
          <p:cNvSpPr/>
          <p:nvPr/>
        </p:nvSpPr>
        <p:spPr>
          <a:xfrm>
            <a:off x="419100" y="381000"/>
            <a:ext cx="8305799" cy="1667903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Plain">
              <a:avLst/>
            </a:prstTxWarp>
            <a:spAutoFit/>
            <a:scene3d>
              <a:camera prst="obliqueTopLef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bn-BD" sz="6600" b="1" cap="all" spc="0" dirty="0" smtClean="0">
                <a:ln w="9000" cmpd="sng">
                  <a:solidFill>
                    <a:schemeClr val="accent1">
                      <a:lumMod val="75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  <a:reflection blurRad="12700" stA="28000" endPos="45000" dist="1000" dir="5400000" sy="-100000" algn="bl" rotWithShape="0"/>
                </a:effectLst>
                <a:latin typeface="NikoshBAN" pitchFamily="2" charset="0"/>
                <a:cs typeface="NikoshBAN" pitchFamily="2" charset="0"/>
              </a:rPr>
              <a:t> ক্লাশে সহযোগিতা করার জন্য তোমাদের অনেক ধন্যবাদ।</a:t>
            </a:r>
            <a:endParaRPr lang="en-US" sz="6600" b="1" cap="all" spc="0" dirty="0">
              <a:ln w="9000" cmpd="sng">
                <a:solidFill>
                  <a:schemeClr val="accent1">
                    <a:lumMod val="75000"/>
                  </a:schemeClr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  <a:reflection blurRad="12700" stA="28000" endPos="45000" dist="1000" dir="5400000" sy="-100000" algn="bl" rotWithShape="0"/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850721"/>
            <a:ext cx="5715000" cy="314918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1" r="47527"/>
          <a:stretch/>
        </p:blipFill>
        <p:spPr>
          <a:xfrm>
            <a:off x="1" y="0"/>
            <a:ext cx="4381499" cy="6858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88" r="3327"/>
          <a:stretch/>
        </p:blipFill>
        <p:spPr>
          <a:xfrm>
            <a:off x="4381500" y="-7374"/>
            <a:ext cx="4762500" cy="6865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364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5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5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41" presetClass="entr" presetSubtype="0" repeatCount="2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52400" y="152400"/>
            <a:ext cx="8839200" cy="6553200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 bwMode="auto">
          <a:xfrm>
            <a:off x="2743200" y="838200"/>
            <a:ext cx="3505200" cy="1143000"/>
          </a:xfrm>
          <a:prstGeom prst="ellipse">
            <a:avLst/>
          </a:prstGeom>
          <a:solidFill>
            <a:srgbClr val="FBDDF5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3600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MS Reference Specialty" pitchFamily="2" charset="2"/>
                <a:cs typeface="NikoshBAN" panose="02000000000000000000" pitchFamily="2" charset="0"/>
              </a:rPr>
              <a:t>কৃতজ্ঞতা</a:t>
            </a:r>
            <a:r>
              <a:rPr lang="en-US" sz="360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MS Reference Specialty" pitchFamily="2" charset="2"/>
                <a:cs typeface="NikoshBAN" panose="02000000000000000000" pitchFamily="2" charset="0"/>
              </a:rPr>
              <a:t> </a:t>
            </a:r>
            <a:r>
              <a:rPr lang="en-US" sz="3600" dirty="0" err="1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MS Reference Specialty" pitchFamily="2" charset="2"/>
                <a:cs typeface="NikoshBAN" panose="02000000000000000000" pitchFamily="2" charset="0"/>
              </a:rPr>
              <a:t>স্বীকার</a:t>
            </a:r>
            <a:endParaRPr lang="en-US" sz="3600" dirty="0">
              <a:ln>
                <a:solidFill>
                  <a:srgbClr val="002060"/>
                </a:solidFill>
              </a:ln>
              <a:solidFill>
                <a:srgbClr val="00206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MS Reference Specialty" pitchFamily="2" charset="2"/>
              <a:cs typeface="NikoshBAN" panose="02000000000000000000" pitchFamily="2" charset="0"/>
            </a:endParaRPr>
          </a:p>
        </p:txBody>
      </p:sp>
      <p:sp>
        <p:nvSpPr>
          <p:cNvPr id="9" name="TextBox 6"/>
          <p:cNvSpPr txBox="1"/>
          <p:nvPr/>
        </p:nvSpPr>
        <p:spPr bwMode="auto">
          <a:xfrm>
            <a:off x="609600" y="2479675"/>
            <a:ext cx="7924800" cy="523875"/>
          </a:xfrm>
          <a:prstGeom prst="rect">
            <a:avLst/>
          </a:prstGeom>
          <a:solidFill>
            <a:srgbClr val="E1F2CE"/>
          </a:solidFill>
          <a:ln>
            <a:solidFill>
              <a:srgbClr val="002060"/>
            </a:solidFill>
          </a:ln>
        </p:spPr>
        <p:txBody>
          <a:bodyPr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28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শিক্ষা</a:t>
            </a:r>
            <a:r>
              <a:rPr lang="en-US" sz="28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মন্ত্রণালয়</a:t>
            </a:r>
            <a:r>
              <a:rPr lang="en-US" sz="28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, </a:t>
            </a:r>
            <a:r>
              <a:rPr lang="en-US" sz="28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মাউশি</a:t>
            </a:r>
            <a:r>
              <a:rPr lang="en-US" sz="28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, </a:t>
            </a:r>
            <a:r>
              <a:rPr lang="en-US" sz="28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এনসিটিবি</a:t>
            </a:r>
            <a:r>
              <a:rPr lang="en-US" sz="28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ও </a:t>
            </a:r>
            <a:r>
              <a:rPr lang="en-US" sz="28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এটুআই</a:t>
            </a:r>
            <a:r>
              <a:rPr lang="en-US" sz="28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এর</a:t>
            </a:r>
            <a:r>
              <a:rPr lang="en-US" sz="28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সংশ্লিষ্ট</a:t>
            </a:r>
            <a:r>
              <a:rPr lang="en-US" sz="28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কর্মকর্তাবৃন্দ</a:t>
            </a:r>
            <a:endParaRPr lang="en-US" sz="2800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2" name="TextBox 22"/>
          <p:cNvSpPr txBox="1">
            <a:spLocks noChangeArrowheads="1"/>
          </p:cNvSpPr>
          <p:nvPr/>
        </p:nvSpPr>
        <p:spPr bwMode="auto">
          <a:xfrm>
            <a:off x="609600" y="3470588"/>
            <a:ext cx="7924800" cy="2431737"/>
          </a:xfrm>
          <a:prstGeom prst="rect">
            <a:avLst/>
          </a:prstGeom>
          <a:solidFill>
            <a:srgbClr val="FBDCFC"/>
          </a:solidFill>
          <a:ln>
            <a:solidFill>
              <a:srgbClr val="002060"/>
            </a:solidFill>
          </a:ln>
        </p:spPr>
        <p:txBody>
          <a:bodyPr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en-US" sz="28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এবং</a:t>
            </a:r>
            <a:r>
              <a:rPr lang="en-US" altLang="en-US" sz="28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altLang="en-US" sz="28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কন্টেন্ট</a:t>
            </a:r>
            <a:r>
              <a:rPr lang="en-US" altLang="en-US" sz="28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altLang="en-US" sz="28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সম্পাদক</a:t>
            </a:r>
            <a:r>
              <a:rPr lang="en-US" altLang="en-US" sz="28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altLang="en-US" sz="28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হিসেবে</a:t>
            </a:r>
            <a:r>
              <a:rPr lang="en-US" altLang="en-US" sz="28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altLang="en-US" sz="28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যাঁদের</a:t>
            </a:r>
            <a:r>
              <a:rPr lang="en-US" altLang="en-US" sz="28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altLang="en-US" sz="28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নির্দেশনা</a:t>
            </a:r>
            <a:r>
              <a:rPr lang="en-US" altLang="en-US" sz="28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, </a:t>
            </a:r>
            <a:r>
              <a:rPr lang="en-US" altLang="en-US" sz="28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পরামর্শ</a:t>
            </a:r>
            <a:r>
              <a:rPr lang="en-US" altLang="en-US" sz="28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 ও </a:t>
            </a:r>
            <a:r>
              <a:rPr lang="en-US" altLang="en-US" sz="28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তত্ত্বাবধানে</a:t>
            </a:r>
            <a:r>
              <a:rPr lang="en-US" altLang="en-US" sz="28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altLang="en-US" sz="28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এই</a:t>
            </a:r>
            <a:r>
              <a:rPr lang="en-US" altLang="en-US" sz="28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altLang="en-US" sz="28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মডেল</a:t>
            </a:r>
            <a:r>
              <a:rPr lang="en-US" altLang="en-US" sz="28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altLang="en-US" sz="28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কন্টেন্ট</a:t>
            </a:r>
            <a:r>
              <a:rPr lang="en-US" altLang="en-US" sz="28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altLang="en-US" sz="28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সমৃদ্ধ</a:t>
            </a:r>
            <a:r>
              <a:rPr lang="en-US" altLang="en-US" sz="28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altLang="en-US" sz="28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হয়েছে</a:t>
            </a:r>
            <a:r>
              <a:rPr lang="en-US" altLang="en-US" sz="28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altLang="en-US" sz="28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তাঁরা</a:t>
            </a:r>
            <a:r>
              <a:rPr lang="en-US" altLang="en-US" sz="28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altLang="en-US" sz="28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হলেন</a:t>
            </a:r>
            <a:r>
              <a:rPr lang="en-US" altLang="en-US" sz="28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-</a:t>
            </a:r>
          </a:p>
          <a:p>
            <a:pPr algn="ctr"/>
            <a:endParaRPr lang="en-US" altLang="en-US" sz="2400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pPr algn="just"/>
            <a:r>
              <a:rPr lang="en-US" altLang="en-US" sz="2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  <a:sym typeface="Wingdings 2" pitchFamily="18" charset="2"/>
              </a:rPr>
              <a:t> </a:t>
            </a:r>
            <a:r>
              <a:rPr lang="en-US" altLang="en-US" sz="24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  <a:sym typeface="Wingdings 2" pitchFamily="18" charset="2"/>
              </a:rPr>
              <a:t>জনাব</a:t>
            </a:r>
            <a:r>
              <a:rPr lang="en-US" altLang="en-U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  <a:sym typeface="Wingdings 2" pitchFamily="18" charset="2"/>
              </a:rPr>
              <a:t> </a:t>
            </a:r>
            <a:r>
              <a:rPr lang="en-US" altLang="en-US" sz="24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  <a:sym typeface="Wingdings 2" pitchFamily="18" charset="2"/>
              </a:rPr>
              <a:t>ফেরদৌস</a:t>
            </a:r>
            <a:r>
              <a:rPr lang="en-US" altLang="en-U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  <a:sym typeface="Wingdings 2" pitchFamily="18" charset="2"/>
              </a:rPr>
              <a:t> </a:t>
            </a:r>
            <a:r>
              <a:rPr lang="en-US" altLang="en-US" sz="24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  <a:sym typeface="Wingdings 2" pitchFamily="18" charset="2"/>
              </a:rPr>
              <a:t>হোসেন</a:t>
            </a:r>
            <a:r>
              <a:rPr lang="en-US" altLang="en-U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  <a:sym typeface="Wingdings 2" pitchFamily="18" charset="2"/>
              </a:rPr>
              <a:t>, </a:t>
            </a:r>
            <a:r>
              <a:rPr lang="en-US" altLang="en-US" sz="24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  <a:sym typeface="Wingdings 2" pitchFamily="18" charset="2"/>
              </a:rPr>
              <a:t>সহযোগি</a:t>
            </a:r>
            <a:r>
              <a:rPr lang="en-US" altLang="en-U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  <a:sym typeface="Wingdings 2" pitchFamily="18" charset="2"/>
              </a:rPr>
              <a:t> </a:t>
            </a:r>
            <a:r>
              <a:rPr lang="en-US" altLang="en-US" sz="24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  <a:sym typeface="Wingdings 2" pitchFamily="18" charset="2"/>
              </a:rPr>
              <a:t>অধ্যাপক</a:t>
            </a:r>
            <a:r>
              <a:rPr lang="en-US" altLang="en-U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  <a:sym typeface="Wingdings 2" pitchFamily="18" charset="2"/>
              </a:rPr>
              <a:t>, </a:t>
            </a:r>
            <a:r>
              <a:rPr lang="en-US" altLang="en-US" sz="24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  <a:sym typeface="Wingdings 2" pitchFamily="18" charset="2"/>
              </a:rPr>
              <a:t>বাংলা</a:t>
            </a:r>
            <a:r>
              <a:rPr lang="en-US" altLang="en-U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  <a:sym typeface="Wingdings 2" pitchFamily="18" charset="2"/>
              </a:rPr>
              <a:t>, </a:t>
            </a:r>
            <a:r>
              <a:rPr lang="en-US" altLang="en-US" sz="24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  <a:sym typeface="Wingdings 2" pitchFamily="18" charset="2"/>
              </a:rPr>
              <a:t>টিটিসি</a:t>
            </a:r>
            <a:r>
              <a:rPr lang="en-US" altLang="en-U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  <a:sym typeface="Wingdings 2" pitchFamily="18" charset="2"/>
              </a:rPr>
              <a:t>, </a:t>
            </a:r>
            <a:r>
              <a:rPr lang="en-US" altLang="en-US" sz="24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  <a:sym typeface="Wingdings 2" pitchFamily="18" charset="2"/>
              </a:rPr>
              <a:t>খুলনা</a:t>
            </a:r>
            <a:r>
              <a:rPr lang="en-US" altLang="en-U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  <a:sym typeface="Wingdings 2" pitchFamily="18" charset="2"/>
              </a:rPr>
              <a:t>।</a:t>
            </a:r>
          </a:p>
          <a:p>
            <a:pPr algn="just"/>
            <a:r>
              <a:rPr lang="en-US" altLang="en-US" sz="2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  <a:sym typeface="Wingdings 2" pitchFamily="18" charset="2"/>
              </a:rPr>
              <a:t></a:t>
            </a:r>
            <a:r>
              <a:rPr lang="en-US" altLang="en-U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  <a:sym typeface="Wingdings 2" pitchFamily="18" charset="2"/>
              </a:rPr>
              <a:t> </a:t>
            </a:r>
            <a:r>
              <a:rPr lang="en-US" altLang="en-US" sz="24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  <a:sym typeface="Wingdings 2" pitchFamily="18" charset="2"/>
              </a:rPr>
              <a:t>জনাব</a:t>
            </a:r>
            <a:r>
              <a:rPr lang="en-US" altLang="en-U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  <a:sym typeface="Wingdings 2" pitchFamily="18" charset="2"/>
              </a:rPr>
              <a:t> </a:t>
            </a:r>
            <a:r>
              <a:rPr lang="en-US" altLang="en-US" sz="24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  <a:sym typeface="Wingdings 2" pitchFamily="18" charset="2"/>
              </a:rPr>
              <a:t>নিগার</a:t>
            </a:r>
            <a:r>
              <a:rPr lang="en-US" altLang="en-U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  <a:sym typeface="Wingdings 2" pitchFamily="18" charset="2"/>
              </a:rPr>
              <a:t> </a:t>
            </a:r>
            <a:r>
              <a:rPr lang="en-US" altLang="en-US" sz="24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  <a:sym typeface="Wingdings 2" pitchFamily="18" charset="2"/>
              </a:rPr>
              <a:t>সুলতানা</a:t>
            </a:r>
            <a:r>
              <a:rPr lang="en-US" altLang="en-U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  <a:sym typeface="Wingdings 2" pitchFamily="18" charset="2"/>
              </a:rPr>
              <a:t>, </a:t>
            </a:r>
            <a:r>
              <a:rPr lang="en-US" altLang="en-US" sz="24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  <a:sym typeface="Wingdings 2" pitchFamily="18" charset="2"/>
              </a:rPr>
              <a:t>সহকারি</a:t>
            </a:r>
            <a:r>
              <a:rPr lang="en-US" altLang="en-U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  <a:sym typeface="Wingdings 2" pitchFamily="18" charset="2"/>
              </a:rPr>
              <a:t> </a:t>
            </a:r>
            <a:r>
              <a:rPr lang="en-US" altLang="en-US" sz="24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  <a:sym typeface="Wingdings 2" pitchFamily="18" charset="2"/>
              </a:rPr>
              <a:t>অধ্যাপক</a:t>
            </a:r>
            <a:r>
              <a:rPr lang="en-US" altLang="en-U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  <a:sym typeface="Wingdings 2" pitchFamily="18" charset="2"/>
              </a:rPr>
              <a:t>, </a:t>
            </a:r>
            <a:r>
              <a:rPr lang="en-US" altLang="en-US" sz="24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  <a:sym typeface="Wingdings 2" pitchFamily="18" charset="2"/>
              </a:rPr>
              <a:t>বাংলা</a:t>
            </a:r>
            <a:r>
              <a:rPr lang="en-US" altLang="en-U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  <a:sym typeface="Wingdings 2" pitchFamily="18" charset="2"/>
              </a:rPr>
              <a:t>, </a:t>
            </a:r>
            <a:r>
              <a:rPr lang="en-US" altLang="en-US" sz="24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  <a:sym typeface="Wingdings 2" pitchFamily="18" charset="2"/>
              </a:rPr>
              <a:t>ফেনী</a:t>
            </a:r>
            <a:r>
              <a:rPr lang="en-US" altLang="en-U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  <a:sym typeface="Wingdings 2" pitchFamily="18" charset="2"/>
              </a:rPr>
              <a:t> </a:t>
            </a:r>
            <a:r>
              <a:rPr lang="en-US" altLang="en-US" sz="24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  <a:sym typeface="Wingdings 2" pitchFamily="18" charset="2"/>
              </a:rPr>
              <a:t>সরকারি</a:t>
            </a:r>
            <a:r>
              <a:rPr lang="en-US" altLang="en-U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  <a:sym typeface="Wingdings 2" pitchFamily="18" charset="2"/>
              </a:rPr>
              <a:t> </a:t>
            </a:r>
            <a:r>
              <a:rPr lang="en-US" altLang="en-US" sz="24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  <a:sym typeface="Wingdings 2" pitchFamily="18" charset="2"/>
              </a:rPr>
              <a:t>কলেজ</a:t>
            </a:r>
            <a:r>
              <a:rPr lang="en-US" altLang="en-U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  <a:sym typeface="Wingdings 2" pitchFamily="18" charset="2"/>
              </a:rPr>
              <a:t>, </a:t>
            </a:r>
            <a:r>
              <a:rPr lang="en-US" altLang="en-US" sz="24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  <a:sym typeface="Wingdings 2" pitchFamily="18" charset="2"/>
              </a:rPr>
              <a:t>ফেনী</a:t>
            </a:r>
            <a:r>
              <a:rPr lang="en-US" altLang="en-U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  <a:sym typeface="Wingdings 2" pitchFamily="18" charset="2"/>
              </a:rPr>
              <a:t>।</a:t>
            </a:r>
          </a:p>
          <a:p>
            <a:pPr algn="just"/>
            <a:r>
              <a:rPr lang="en-US" altLang="en-US" sz="2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  <a:sym typeface="Wingdings 2" pitchFamily="18" charset="2"/>
              </a:rPr>
              <a:t></a:t>
            </a:r>
            <a:r>
              <a:rPr lang="en-US" altLang="en-U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  <a:sym typeface="Wingdings 2" pitchFamily="18" charset="2"/>
              </a:rPr>
              <a:t> </a:t>
            </a:r>
            <a:r>
              <a:rPr lang="en-US" altLang="en-US" sz="24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  <a:sym typeface="Wingdings 2" pitchFamily="18" charset="2"/>
              </a:rPr>
              <a:t>জনাব</a:t>
            </a:r>
            <a:r>
              <a:rPr lang="en-US" altLang="en-U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  <a:sym typeface="Wingdings 2" pitchFamily="18" charset="2"/>
              </a:rPr>
              <a:t> </a:t>
            </a:r>
            <a:r>
              <a:rPr lang="en-US" altLang="en-US" sz="24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  <a:sym typeface="Wingdings 2" pitchFamily="18" charset="2"/>
              </a:rPr>
              <a:t>জেসমীন</a:t>
            </a:r>
            <a:r>
              <a:rPr lang="en-US" altLang="en-U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  <a:sym typeface="Wingdings 2" pitchFamily="18" charset="2"/>
              </a:rPr>
              <a:t> </a:t>
            </a:r>
            <a:r>
              <a:rPr lang="en-US" altLang="en-US" sz="24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  <a:sym typeface="Wingdings 2" pitchFamily="18" charset="2"/>
              </a:rPr>
              <a:t>জাহান</a:t>
            </a:r>
            <a:r>
              <a:rPr lang="en-US" altLang="en-U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  <a:sym typeface="Wingdings 2" pitchFamily="18" charset="2"/>
              </a:rPr>
              <a:t> </a:t>
            </a:r>
            <a:r>
              <a:rPr lang="en-US" altLang="en-US" sz="24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  <a:sym typeface="Wingdings 2" pitchFamily="18" charset="2"/>
              </a:rPr>
              <a:t>খানম</a:t>
            </a:r>
            <a:r>
              <a:rPr lang="en-US" altLang="en-U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  <a:sym typeface="Wingdings 2" pitchFamily="18" charset="2"/>
              </a:rPr>
              <a:t>, </a:t>
            </a:r>
            <a:r>
              <a:rPr lang="en-US" altLang="en-US" sz="24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  <a:sym typeface="Wingdings 2" pitchFamily="18" charset="2"/>
              </a:rPr>
              <a:t>প্রভাষক</a:t>
            </a:r>
            <a:r>
              <a:rPr lang="en-US" altLang="en-U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  <a:sym typeface="Wingdings 2" pitchFamily="18" charset="2"/>
              </a:rPr>
              <a:t>, </a:t>
            </a:r>
            <a:r>
              <a:rPr lang="en-US" altLang="en-US" sz="24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  <a:sym typeface="Wingdings 2" pitchFamily="18" charset="2"/>
              </a:rPr>
              <a:t>বাংলা</a:t>
            </a:r>
            <a:r>
              <a:rPr lang="en-US" altLang="en-U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  <a:sym typeface="Wingdings 2" pitchFamily="18" charset="2"/>
              </a:rPr>
              <a:t>, </a:t>
            </a:r>
            <a:r>
              <a:rPr lang="en-US" altLang="en-US" sz="24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  <a:sym typeface="Wingdings 2" pitchFamily="18" charset="2"/>
              </a:rPr>
              <a:t>টিটিসি</a:t>
            </a:r>
            <a:r>
              <a:rPr lang="en-US" altLang="en-U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  <a:sym typeface="Wingdings 2" pitchFamily="18" charset="2"/>
              </a:rPr>
              <a:t> (</a:t>
            </a:r>
            <a:r>
              <a:rPr lang="en-US" altLang="en-US" sz="24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  <a:sym typeface="Wingdings 2" pitchFamily="18" charset="2"/>
              </a:rPr>
              <a:t>মহিলা</a:t>
            </a:r>
            <a:r>
              <a:rPr lang="en-US" altLang="en-U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  <a:sym typeface="Wingdings 2" pitchFamily="18" charset="2"/>
              </a:rPr>
              <a:t>), </a:t>
            </a:r>
            <a:r>
              <a:rPr lang="en-US" altLang="en-US" sz="2400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  <a:sym typeface="Wingdings 2" pitchFamily="18" charset="2"/>
              </a:rPr>
              <a:t>ময়মনসিংহ</a:t>
            </a:r>
            <a:r>
              <a:rPr lang="en-US" altLang="en-US" sz="2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  <a:sym typeface="Wingdings 2" pitchFamily="18" charset="2"/>
              </a:rPr>
              <a:t>।</a:t>
            </a:r>
            <a:endParaRPr lang="en-US" altLang="en-US" sz="2400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1843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52400" y="152400"/>
            <a:ext cx="8839200" cy="6553200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Muslim Balika Log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4071" y="1271154"/>
            <a:ext cx="1255857" cy="158634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541" y="426894"/>
            <a:ext cx="1670165" cy="20877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Round Diagonal Corner Rectangle 1"/>
          <p:cNvSpPr/>
          <p:nvPr/>
        </p:nvSpPr>
        <p:spPr>
          <a:xfrm>
            <a:off x="5025736" y="2895600"/>
            <a:ext cx="2937164" cy="1981200"/>
          </a:xfrm>
          <a:prstGeom prst="round2Diag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254336" y="3122083"/>
            <a:ext cx="2708564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just"/>
            <a:r>
              <a:rPr lang="bn-BD" sz="2400" b="1" dirty="0" smtClean="0">
                <a:ln w="11430">
                  <a:solidFill>
                    <a:schemeClr val="bg1"/>
                  </a:solidFill>
                </a:ln>
                <a:solidFill>
                  <a:srgbClr val="0C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শ্রেণি     : সপ্তম</a:t>
            </a:r>
          </a:p>
          <a:p>
            <a:pPr algn="just"/>
            <a:r>
              <a:rPr lang="bn-BD" sz="2400" b="1" dirty="0" smtClean="0">
                <a:ln w="11430">
                  <a:solidFill>
                    <a:schemeClr val="bg1"/>
                  </a:solidFill>
                </a:ln>
                <a:solidFill>
                  <a:srgbClr val="0C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বিষয়    : বাংলা ১ম পত্র</a:t>
            </a:r>
          </a:p>
          <a:p>
            <a:pPr algn="just"/>
            <a:r>
              <a:rPr lang="bn-BD" sz="2400" b="1" dirty="0" smtClean="0">
                <a:ln w="11430">
                  <a:solidFill>
                    <a:schemeClr val="bg1"/>
                  </a:solidFill>
                </a:ln>
                <a:solidFill>
                  <a:srgbClr val="0C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কবিতা  </a:t>
            </a:r>
            <a:r>
              <a:rPr lang="en-US" sz="2400" b="1" dirty="0" smtClean="0">
                <a:ln w="11430">
                  <a:solidFill>
                    <a:schemeClr val="bg1"/>
                  </a:solidFill>
                </a:ln>
                <a:solidFill>
                  <a:srgbClr val="0C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: </a:t>
            </a:r>
            <a:r>
              <a:rPr lang="bn-BD" sz="2400" b="1" dirty="0" smtClean="0">
                <a:ln w="11430">
                  <a:solidFill>
                    <a:schemeClr val="bg1"/>
                  </a:solidFill>
                </a:ln>
                <a:solidFill>
                  <a:srgbClr val="0C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কুলি-মজুর</a:t>
            </a:r>
          </a:p>
          <a:p>
            <a:pPr algn="just"/>
            <a:r>
              <a:rPr lang="bn-BD" sz="2400" b="1" dirty="0" smtClean="0">
                <a:ln w="11430">
                  <a:solidFill>
                    <a:schemeClr val="bg1"/>
                  </a:solidFill>
                </a:ln>
                <a:solidFill>
                  <a:srgbClr val="0C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সময়     </a:t>
            </a:r>
            <a:r>
              <a:rPr lang="en-US" sz="2400" b="1" dirty="0" smtClean="0">
                <a:ln w="11430">
                  <a:solidFill>
                    <a:schemeClr val="bg1"/>
                  </a:solidFill>
                </a:ln>
                <a:solidFill>
                  <a:srgbClr val="0C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: </a:t>
            </a:r>
            <a:r>
              <a:rPr lang="bn-BD" sz="2400" b="1" dirty="0" smtClean="0">
                <a:ln w="11430">
                  <a:solidFill>
                    <a:schemeClr val="bg1"/>
                  </a:solidFill>
                </a:ln>
                <a:solidFill>
                  <a:srgbClr val="0C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৫০ মিনিট।</a:t>
            </a:r>
            <a:endParaRPr lang="en-US" sz="2400" b="1" dirty="0">
              <a:ln w="11430">
                <a:solidFill>
                  <a:schemeClr val="bg1"/>
                </a:solidFill>
              </a:ln>
              <a:solidFill>
                <a:srgbClr val="0C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3" name="Round Diagonal Corner Rectangle 12"/>
          <p:cNvSpPr/>
          <p:nvPr/>
        </p:nvSpPr>
        <p:spPr>
          <a:xfrm>
            <a:off x="956458" y="2895600"/>
            <a:ext cx="3002478" cy="1981200"/>
          </a:xfrm>
          <a:prstGeom prst="round2Diag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3500004" y="254168"/>
            <a:ext cx="1908464" cy="830997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just"/>
            <a:r>
              <a:rPr lang="bn-BD" sz="4800" b="1" dirty="0" smtClean="0">
                <a:ln w="11430">
                  <a:solidFill>
                    <a:srgbClr val="0C0000"/>
                  </a:solidFill>
                </a:ln>
                <a:solidFill>
                  <a:srgbClr val="0C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পরিচিতি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32971" y="5181597"/>
            <a:ext cx="7649029" cy="646331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just"/>
            <a:r>
              <a:rPr lang="bn-BD" sz="3600" b="1" dirty="0" smtClean="0">
                <a:ln w="11430">
                  <a:solidFill>
                    <a:schemeClr val="bg1"/>
                  </a:solidFill>
                </a:ln>
                <a:solidFill>
                  <a:srgbClr val="0C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মুসলিম বালিকা উচ্চ বিদ্যালয় ও কলেজ,</a:t>
            </a:r>
            <a:r>
              <a:rPr lang="en-US" sz="3600" b="1" dirty="0" smtClean="0">
                <a:ln w="11430">
                  <a:solidFill>
                    <a:schemeClr val="bg1"/>
                  </a:solidFill>
                </a:ln>
                <a:solidFill>
                  <a:srgbClr val="0C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BD" sz="3600" b="1" dirty="0" smtClean="0">
                <a:ln w="11430">
                  <a:solidFill>
                    <a:schemeClr val="bg1"/>
                  </a:solidFill>
                </a:ln>
                <a:solidFill>
                  <a:srgbClr val="0C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ময়মনসিংহ।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5236" y="3101370"/>
            <a:ext cx="2918835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just"/>
            <a:r>
              <a:rPr lang="bn-BD" sz="2400" b="1" dirty="0" smtClean="0">
                <a:ln w="11430">
                  <a:solidFill>
                    <a:schemeClr val="bg1"/>
                  </a:solidFill>
                </a:ln>
                <a:solidFill>
                  <a:srgbClr val="0C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আনোয়ারা খাতুন</a:t>
            </a:r>
          </a:p>
          <a:p>
            <a:pPr algn="just"/>
            <a:r>
              <a:rPr lang="bn-BD" sz="2400" b="1" dirty="0" smtClean="0">
                <a:ln w="11430">
                  <a:solidFill>
                    <a:schemeClr val="bg1"/>
                  </a:solidFill>
                </a:ln>
                <a:solidFill>
                  <a:srgbClr val="0C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সহকারী শিক্ষক</a:t>
            </a:r>
          </a:p>
          <a:p>
            <a:pPr algn="just"/>
            <a:r>
              <a:rPr lang="en-US" sz="2400" b="1" dirty="0">
                <a:ln w="11430">
                  <a:solidFill>
                    <a:schemeClr val="bg1"/>
                  </a:solidFill>
                </a:ln>
                <a:solidFill>
                  <a:srgbClr val="0C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a</a:t>
            </a:r>
            <a:r>
              <a:rPr lang="bn-BD" sz="2400" b="1" dirty="0" smtClean="0">
                <a:ln w="11430">
                  <a:solidFill>
                    <a:schemeClr val="bg1"/>
                  </a:solidFill>
                </a:ln>
                <a:solidFill>
                  <a:srgbClr val="0C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nwarakhatun</a:t>
            </a:r>
            <a:r>
              <a:rPr lang="en-US" sz="2400" b="1" dirty="0" smtClean="0">
                <a:ln w="11430">
                  <a:solidFill>
                    <a:schemeClr val="bg1"/>
                  </a:solidFill>
                </a:ln>
                <a:solidFill>
                  <a:srgbClr val="0C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iriam" pitchFamily="34" charset="-79"/>
                <a:cs typeface="Miriam" pitchFamily="34" charset="-79"/>
              </a:rPr>
              <a:t>70</a:t>
            </a:r>
            <a:r>
              <a:rPr lang="bn-BD" sz="2400" b="1" dirty="0" smtClean="0">
                <a:ln w="11430">
                  <a:solidFill>
                    <a:schemeClr val="bg1"/>
                  </a:solidFill>
                </a:ln>
                <a:solidFill>
                  <a:srgbClr val="0C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 </a:t>
            </a:r>
          </a:p>
          <a:p>
            <a:pPr algn="just"/>
            <a:r>
              <a:rPr lang="bn-BD" sz="2400" b="1" dirty="0" smtClean="0">
                <a:ln w="11430">
                  <a:solidFill>
                    <a:schemeClr val="bg1"/>
                  </a:solidFill>
                </a:ln>
                <a:solidFill>
                  <a:srgbClr val="0C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@gmail.com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461530"/>
            <a:ext cx="1896322" cy="21878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900117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/>
      <p:bldP spid="13" grpId="0" animBg="1"/>
      <p:bldP spid="15" grpId="0" animBg="1"/>
      <p:bldP spid="16" grpId="0" animBg="1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52400" y="152400"/>
            <a:ext cx="8839200" cy="6553200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982" y="931919"/>
            <a:ext cx="3505200" cy="21922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5182" y="931920"/>
            <a:ext cx="3505200" cy="21922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982" y="3124200"/>
            <a:ext cx="3505200" cy="22097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5182" y="3124200"/>
            <a:ext cx="3505200" cy="22097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1989858" y="272884"/>
            <a:ext cx="5510645" cy="584775"/>
          </a:xfrm>
          <a:prstGeom prst="rect">
            <a:avLst/>
          </a:prstGeom>
          <a:noFill/>
          <a:ln>
            <a:solidFill>
              <a:srgbClr val="0C0000"/>
            </a:solidFill>
          </a:ln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just"/>
            <a:r>
              <a:rPr lang="bn-BD" sz="3200" b="1" dirty="0" smtClean="0">
                <a:ln w="11430">
                  <a:solidFill>
                    <a:srgbClr val="580000"/>
                  </a:solidFill>
                </a:ln>
                <a:solidFill>
                  <a:srgbClr val="58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চিত্রের মানুষগুলো কোন শ্রেণির পেশাজীবি?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403764" y="5638800"/>
            <a:ext cx="4038600" cy="584775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just"/>
            <a:r>
              <a:rPr lang="bn-BD" sz="3200" b="1" dirty="0" smtClean="0">
                <a:ln w="11430">
                  <a:solidFill>
                    <a:srgbClr val="580000"/>
                  </a:solidFill>
                </a:ln>
                <a:solidFill>
                  <a:srgbClr val="58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অবহেলিত শ্রেণির পেশাজীবি।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181099" y="242105"/>
            <a:ext cx="6629400" cy="646331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BD" sz="36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অবহেলিত শ্রেণির পেশাজীবিদের কী বলা হয়?</a:t>
            </a:r>
            <a:endParaRPr lang="en-US" sz="36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183082" y="5608021"/>
            <a:ext cx="3124200" cy="646331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just"/>
            <a:r>
              <a:rPr lang="bn-BD" sz="3600" b="1" dirty="0" smtClean="0">
                <a:ln w="11430">
                  <a:solidFill>
                    <a:schemeClr val="bg1"/>
                  </a:solidFill>
                </a:ln>
                <a:solidFill>
                  <a:srgbClr val="0C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শ্রমিক বা কুলি-মজুর</a:t>
            </a:r>
          </a:p>
        </p:txBody>
      </p:sp>
    </p:spTree>
    <p:extLst>
      <p:ext uri="{BB962C8B-B14F-4D97-AF65-F5344CB8AC3E}">
        <p14:creationId xmlns:p14="http://schemas.microsoft.com/office/powerpoint/2010/main" val="158137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1" animBg="1"/>
      <p:bldP spid="8" grpId="2" animBg="1"/>
      <p:bldP spid="10" grpId="1" animBg="1"/>
      <p:bldP spid="10" grpId="2" animBg="1"/>
      <p:bldP spid="9" grpId="1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52400" y="152400"/>
            <a:ext cx="8839200" cy="6553200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505200" y="228600"/>
            <a:ext cx="6858000" cy="107721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just"/>
            <a:r>
              <a:rPr lang="bn-BD" sz="4000" b="1" dirty="0" smtClean="0">
                <a:ln w="11430">
                  <a:solidFill>
                    <a:srgbClr val="580000"/>
                  </a:solidFill>
                </a:ln>
                <a:solidFill>
                  <a:srgbClr val="58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কুলি-মজুর</a:t>
            </a:r>
          </a:p>
          <a:p>
            <a:pPr algn="just"/>
            <a:r>
              <a:rPr lang="bn-BD" sz="2400" b="1" dirty="0" smtClean="0">
                <a:ln w="11430">
                  <a:solidFill>
                    <a:srgbClr val="580000"/>
                  </a:solidFill>
                </a:ln>
                <a:solidFill>
                  <a:srgbClr val="58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কাজী নজরুল ইসলাম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" y="1305818"/>
            <a:ext cx="7924801" cy="5019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336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80668" y="235108"/>
            <a:ext cx="8839200" cy="6553200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419416" y="5029200"/>
            <a:ext cx="6900165" cy="1077218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just"/>
            <a:r>
              <a:rPr lang="bn-BD" sz="3200" b="1" dirty="0" smtClean="0">
                <a:ln w="11430">
                  <a:solidFill>
                    <a:srgbClr val="180000"/>
                  </a:solidFill>
                </a:ln>
                <a:solidFill>
                  <a:srgbClr val="0C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সমাজের সার্বিক উন্নয়নে শ্রমজীবি মানুষদের অবদান ব্যাখ্যা করতে পারবে।</a:t>
            </a:r>
            <a:endParaRPr lang="en-US" sz="3200" b="1" dirty="0">
              <a:ln w="11430">
                <a:solidFill>
                  <a:srgbClr val="180000"/>
                </a:solidFill>
              </a:ln>
              <a:solidFill>
                <a:srgbClr val="0C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7" name="4-Point Star 6"/>
          <p:cNvSpPr/>
          <p:nvPr/>
        </p:nvSpPr>
        <p:spPr>
          <a:xfrm>
            <a:off x="411256" y="5175020"/>
            <a:ext cx="914400" cy="990600"/>
          </a:xfrm>
          <a:prstGeom prst="star4">
            <a:avLst/>
          </a:prstGeom>
          <a:solidFill>
            <a:srgbClr val="B7559D"/>
          </a:solidFill>
          <a:ln>
            <a:solidFill>
              <a:srgbClr val="002060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perspectiveBelow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657600" y="261293"/>
            <a:ext cx="1905000" cy="769441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just"/>
            <a:r>
              <a:rPr lang="bn-BD" sz="4400" b="1" dirty="0" smtClean="0">
                <a:ln w="11430">
                  <a:solidFill>
                    <a:srgbClr val="180000"/>
                  </a:solidFill>
                </a:ln>
                <a:solidFill>
                  <a:srgbClr val="0C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শিখনফল</a:t>
            </a:r>
            <a:endParaRPr lang="en-US" sz="4400" b="1" dirty="0">
              <a:ln w="11430">
                <a:solidFill>
                  <a:srgbClr val="180000"/>
                </a:solidFill>
              </a:ln>
              <a:solidFill>
                <a:srgbClr val="0C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9" name="4-Point Star 8"/>
          <p:cNvSpPr/>
          <p:nvPr/>
        </p:nvSpPr>
        <p:spPr>
          <a:xfrm>
            <a:off x="398352" y="1936910"/>
            <a:ext cx="914400" cy="990600"/>
          </a:xfrm>
          <a:prstGeom prst="star4">
            <a:avLst/>
          </a:prstGeom>
          <a:solidFill>
            <a:srgbClr val="B7559D"/>
          </a:solidFill>
          <a:ln>
            <a:solidFill>
              <a:srgbClr val="002060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perspectiveBelow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457677" y="958645"/>
            <a:ext cx="3657600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just"/>
            <a:r>
              <a:rPr lang="bn-BD" sz="3600" b="1" dirty="0" smtClean="0">
                <a:ln w="11430">
                  <a:solidFill>
                    <a:srgbClr val="180000"/>
                  </a:solidFill>
                </a:ln>
                <a:solidFill>
                  <a:srgbClr val="0C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এই পাঠে</a:t>
            </a:r>
            <a:r>
              <a:rPr lang="bn-BD" sz="4800" b="1" dirty="0" smtClean="0">
                <a:ln w="11430">
                  <a:solidFill>
                    <a:srgbClr val="180000"/>
                  </a:solidFill>
                </a:ln>
                <a:solidFill>
                  <a:srgbClr val="0C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BD" sz="3600" b="1" dirty="0" smtClean="0">
                <a:ln w="11430">
                  <a:solidFill>
                    <a:srgbClr val="180000"/>
                  </a:solidFill>
                </a:ln>
                <a:solidFill>
                  <a:srgbClr val="0C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শিক্ষার্থীরা -</a:t>
            </a:r>
            <a:endParaRPr lang="en-US" sz="3600" b="1" dirty="0">
              <a:ln w="11430">
                <a:solidFill>
                  <a:srgbClr val="180000"/>
                </a:solidFill>
              </a:ln>
              <a:solidFill>
                <a:srgbClr val="0C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33096" y="1927065"/>
            <a:ext cx="6858000" cy="1077218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just"/>
            <a:r>
              <a:rPr lang="bn-BD" sz="3200" b="1" dirty="0" smtClean="0">
                <a:ln w="11430">
                  <a:solidFill>
                    <a:srgbClr val="180000"/>
                  </a:solidFill>
                </a:ln>
                <a:solidFill>
                  <a:srgbClr val="0C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কবি কাজী নজরুল ইসলামের সংক্ষিপ্ত পরিচয় উল্লেখ করতে পারবে।</a:t>
            </a:r>
            <a:endParaRPr lang="en-US" sz="3200" b="1" dirty="0">
              <a:ln w="11430">
                <a:solidFill>
                  <a:srgbClr val="180000"/>
                </a:solidFill>
              </a:ln>
              <a:solidFill>
                <a:srgbClr val="0C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3" name="4-Point Star 12"/>
          <p:cNvSpPr/>
          <p:nvPr/>
        </p:nvSpPr>
        <p:spPr>
          <a:xfrm>
            <a:off x="398352" y="3016409"/>
            <a:ext cx="914400" cy="990600"/>
          </a:xfrm>
          <a:prstGeom prst="star4">
            <a:avLst/>
          </a:prstGeom>
          <a:solidFill>
            <a:srgbClr val="B7559D"/>
          </a:solidFill>
          <a:ln>
            <a:solidFill>
              <a:srgbClr val="002060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perspectiveBelow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410973" y="4122576"/>
            <a:ext cx="6879111" cy="584775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just"/>
            <a:r>
              <a:rPr lang="bn-BD" sz="3200" b="1" dirty="0" smtClean="0">
                <a:ln w="11430">
                  <a:solidFill>
                    <a:srgbClr val="180000"/>
                  </a:solidFill>
                </a:ln>
                <a:solidFill>
                  <a:srgbClr val="0C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কবিতাটি শুদ্ধ উচ্চারণে আবৃত্তি করতে পারবে।</a:t>
            </a:r>
            <a:endParaRPr lang="en-US" sz="3200" b="1" dirty="0">
              <a:ln w="11430">
                <a:solidFill>
                  <a:srgbClr val="180000"/>
                </a:solidFill>
              </a:ln>
              <a:solidFill>
                <a:srgbClr val="0C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5" name="4-Point Star 14"/>
          <p:cNvSpPr/>
          <p:nvPr/>
        </p:nvSpPr>
        <p:spPr>
          <a:xfrm>
            <a:off x="416052" y="4038600"/>
            <a:ext cx="914400" cy="990600"/>
          </a:xfrm>
          <a:prstGeom prst="star4">
            <a:avLst/>
          </a:prstGeom>
          <a:solidFill>
            <a:srgbClr val="B7559D"/>
          </a:solidFill>
          <a:ln>
            <a:solidFill>
              <a:srgbClr val="002060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perspectiveBelow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1457677" y="3219321"/>
            <a:ext cx="6858000" cy="584775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just"/>
            <a:r>
              <a:rPr lang="bn-BD" sz="3200" b="1" dirty="0" smtClean="0">
                <a:ln w="11430">
                  <a:solidFill>
                    <a:srgbClr val="180000"/>
                  </a:solidFill>
                </a:ln>
                <a:solidFill>
                  <a:srgbClr val="0C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নতুন শব্দের অর্থ জেনে বাক্যে প্রয়োগ করতে পারবে।</a:t>
            </a:r>
            <a:endParaRPr lang="en-US" sz="3200" b="1" dirty="0">
              <a:ln w="11430">
                <a:solidFill>
                  <a:srgbClr val="180000"/>
                </a:solidFill>
              </a:ln>
              <a:solidFill>
                <a:srgbClr val="0C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48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/>
      <p:bldP spid="11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19434" y="152400"/>
            <a:ext cx="9024565" cy="6705600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rgbClr val="002060"/>
                </a:solidFill>
              </a:ln>
              <a:solidFill>
                <a:srgbClr val="002060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25425" y="4427184"/>
            <a:ext cx="20719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24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কাজী নজরুল ইসলাম</a:t>
            </a:r>
            <a:endParaRPr lang="en-US" sz="2400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158336" y="5269086"/>
            <a:ext cx="2194180" cy="1349598"/>
          </a:xfrm>
          <a:prstGeom prst="roundRect">
            <a:avLst/>
          </a:prstGeom>
          <a:solidFill>
            <a:srgbClr val="DAEFC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8" name="Rectangle 7"/>
          <p:cNvSpPr/>
          <p:nvPr/>
        </p:nvSpPr>
        <p:spPr>
          <a:xfrm>
            <a:off x="2811500" y="5204117"/>
            <a:ext cx="1011494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bn-BD" sz="2000" b="1" dirty="0" smtClean="0">
                <a:ln w="1905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মৃত্যু-</a:t>
            </a:r>
            <a:endParaRPr lang="en-US" sz="2000" b="1" cap="none" spc="0" dirty="0">
              <a:ln w="1905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00B05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29441" y="5462439"/>
            <a:ext cx="2413229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bn-BD" sz="24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১৯৭৬ সালের ২৯শে আগস্ট ঢাকায় মৃত্যুবরণ করেন। </a:t>
            </a:r>
            <a:endParaRPr lang="en-US" sz="2400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318" y="2446934"/>
            <a:ext cx="1523676" cy="1980250"/>
          </a:xfrm>
          <a:prstGeom prst="ellipse">
            <a:avLst/>
          </a:prstGeom>
          <a:ln w="63500" cap="rnd">
            <a:solidFill>
              <a:schemeClr val="accent5">
                <a:lumMod val="75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1" name="Rounded Rectangle 10"/>
          <p:cNvSpPr/>
          <p:nvPr/>
        </p:nvSpPr>
        <p:spPr>
          <a:xfrm>
            <a:off x="3956872" y="3832314"/>
            <a:ext cx="1948231" cy="1357907"/>
          </a:xfrm>
          <a:prstGeom prst="roundRect">
            <a:avLst/>
          </a:prstGeom>
          <a:solidFill>
            <a:srgbClr val="DAEFC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2" name="Rounded Rectangle 11"/>
          <p:cNvSpPr/>
          <p:nvPr/>
        </p:nvSpPr>
        <p:spPr>
          <a:xfrm>
            <a:off x="209776" y="2234059"/>
            <a:ext cx="1983509" cy="1469680"/>
          </a:xfrm>
          <a:prstGeom prst="roundRect">
            <a:avLst/>
          </a:prstGeom>
          <a:solidFill>
            <a:srgbClr val="DAEFC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3" name="Rectangle 12"/>
          <p:cNvSpPr/>
          <p:nvPr/>
        </p:nvSpPr>
        <p:spPr>
          <a:xfrm>
            <a:off x="574323" y="2234059"/>
            <a:ext cx="1367577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bn-BD" sz="2000" b="1" dirty="0" smtClean="0">
                <a:ln w="1905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বিদ্রোহী কবি</a:t>
            </a:r>
            <a:endParaRPr lang="en-US" sz="2000" b="1" cap="none" spc="0" dirty="0">
              <a:ln w="1905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00B05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56517" y="2571884"/>
            <a:ext cx="2036767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bn-BD" sz="20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পরাধীনতা, অন্যায়, অবিচার ও শোষণের বিরুদ্ধে প্রতিবাদ করায়</a:t>
            </a:r>
            <a:endParaRPr lang="en-US" sz="2000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209776" y="3793668"/>
            <a:ext cx="1983509" cy="1469680"/>
          </a:xfrm>
          <a:prstGeom prst="roundRect">
            <a:avLst/>
          </a:prstGeom>
          <a:solidFill>
            <a:srgbClr val="DAEFC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16" name="Rectangle 15"/>
          <p:cNvSpPr/>
          <p:nvPr/>
        </p:nvSpPr>
        <p:spPr>
          <a:xfrm>
            <a:off x="758352" y="3793668"/>
            <a:ext cx="1104193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bn-BD" sz="2000" b="1" dirty="0" smtClean="0">
                <a:ln w="1905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নাগরিকত্ব</a:t>
            </a:r>
            <a:endParaRPr lang="en-US" sz="2000" b="1" cap="none" spc="0" dirty="0">
              <a:ln w="1905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00B05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56518" y="4185323"/>
            <a:ext cx="2036767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bn-BD" sz="20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১৯৭২ সালে কবিকে ঢাকায় নাগরিকত্ব প্রদান করা হয়।</a:t>
            </a:r>
            <a:endParaRPr lang="en-US" sz="2000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111179" y="159788"/>
            <a:ext cx="2934697" cy="707886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bn-BD" sz="4000" b="1" dirty="0" smtClean="0">
                <a:ln w="11430"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কবি পরিচিতি</a:t>
            </a:r>
            <a:endParaRPr lang="en-US" sz="4000" b="1" cap="none" spc="0" dirty="0">
              <a:ln w="11430">
                <a:solidFill>
                  <a:srgbClr val="7030A0"/>
                </a:solidFill>
              </a:ln>
              <a:solidFill>
                <a:srgbClr val="7030A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394405" y="885431"/>
            <a:ext cx="2083301" cy="1397200"/>
          </a:xfrm>
          <a:prstGeom prst="roundRect">
            <a:avLst/>
          </a:prstGeom>
          <a:solidFill>
            <a:srgbClr val="DAEFC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20" name="Rectangle 19"/>
          <p:cNvSpPr/>
          <p:nvPr/>
        </p:nvSpPr>
        <p:spPr>
          <a:xfrm>
            <a:off x="2855607" y="867674"/>
            <a:ext cx="1160896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bn-BD" sz="2000" b="1" dirty="0" smtClean="0">
                <a:ln w="1905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জন্ম-</a:t>
            </a:r>
            <a:endParaRPr lang="en-US" sz="2000" b="1" cap="none" spc="0" dirty="0">
              <a:ln w="1905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00B05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440939" y="1267784"/>
            <a:ext cx="2036767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bn-BD" sz="20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১৮৯৯ খ্রিষ্টাব্দের ২৪শে মে বর্ধমান জেলার আসানসোল মহকুমায়</a:t>
            </a:r>
            <a:endParaRPr lang="en-US" sz="2000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4011807" y="2396986"/>
            <a:ext cx="1938370" cy="1329404"/>
          </a:xfrm>
          <a:prstGeom prst="roundRect">
            <a:avLst/>
          </a:prstGeom>
          <a:solidFill>
            <a:srgbClr val="DAEFC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23" name="Rectangle 22"/>
          <p:cNvSpPr/>
          <p:nvPr/>
        </p:nvSpPr>
        <p:spPr>
          <a:xfrm>
            <a:off x="4335249" y="2394433"/>
            <a:ext cx="1328082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bn-BD" sz="2000" b="1" dirty="0" smtClean="0">
                <a:ln w="1905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যুদ্ধ-</a:t>
            </a:r>
            <a:endParaRPr lang="en-US" sz="2000" b="1" cap="none" spc="0" dirty="0">
              <a:ln w="1905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00B05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956872" y="2647911"/>
            <a:ext cx="2036767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bn-BD" sz="20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প্রথম মহাযুদ্ধ শুরু হলে তিনি বাঙালি পল্টনে যোগদান করেন।</a:t>
            </a:r>
            <a:endParaRPr lang="en-US" sz="2000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352516" y="3847879"/>
            <a:ext cx="1368836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bn-BD" sz="2000" b="1" dirty="0" smtClean="0">
                <a:ln w="1905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আত্মনিয়োগ-</a:t>
            </a:r>
            <a:endParaRPr lang="en-US" sz="2000" b="1" cap="none" spc="0" dirty="0">
              <a:ln w="1905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00B05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863770" y="4298193"/>
            <a:ext cx="2036767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bn-BD" sz="20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কলকাতায় সাহিত্যচর্চায় আত্মনিয়োগ করেন।</a:t>
            </a:r>
            <a:endParaRPr lang="en-US" sz="2000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5952635" y="2634169"/>
            <a:ext cx="1447800" cy="1720416"/>
          </a:xfrm>
          <a:prstGeom prst="ellipse">
            <a:avLst/>
          </a:prstGeom>
          <a:solidFill>
            <a:srgbClr val="FEE2F3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bn-BD" sz="24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NikoshBAN" pitchFamily="2" charset="0"/>
                <a:cs typeface="NikoshBAN" pitchFamily="2" charset="0"/>
              </a:rPr>
              <a:t>রচনাবলী</a:t>
            </a:r>
            <a:endParaRPr lang="en-GB" sz="2400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1042" y="707105"/>
            <a:ext cx="1310986" cy="173982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7337" y="2634169"/>
            <a:ext cx="1244601" cy="17204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6797" y="4519887"/>
            <a:ext cx="1325682" cy="180822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6797" y="715150"/>
            <a:ext cx="1289383" cy="17377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8130" y="4511267"/>
            <a:ext cx="1351893" cy="182546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33" name="Object 32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79031196"/>
              </p:ext>
            </p:extLst>
          </p:nvPr>
        </p:nvGraphicFramePr>
        <p:xfrm>
          <a:off x="717701" y="1142590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3" name="Packager Shell Object" showAsIcon="1" r:id="rId10" imgW="914400" imgH="771480" progId="Package">
                  <p:embed/>
                </p:oleObj>
              </mc:Choice>
              <mc:Fallback>
                <p:oleObj name="Packager Shell Object" showAsIcon="1" r:id="rId10" imgW="914400" imgH="7714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717701" y="1142590"/>
                        <a:ext cx="914400" cy="77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TextBox 33"/>
          <p:cNvSpPr txBox="1"/>
          <p:nvPr/>
        </p:nvSpPr>
        <p:spPr>
          <a:xfrm>
            <a:off x="730926" y="1155605"/>
            <a:ext cx="1096286" cy="646331"/>
          </a:xfrm>
          <a:prstGeom prst="rect">
            <a:avLst/>
          </a:prstGeom>
          <a:solidFill>
            <a:srgbClr val="F7CDEF"/>
          </a:solidFill>
          <a:ln>
            <a:solidFill>
              <a:srgbClr val="7030A0"/>
            </a:solidFill>
          </a:ln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just"/>
            <a:r>
              <a:rPr lang="bn-BD" sz="3600" b="1" dirty="0" smtClean="0">
                <a:ln w="11430">
                  <a:solidFill>
                    <a:srgbClr val="580000"/>
                  </a:solidFill>
                </a:ln>
                <a:solidFill>
                  <a:srgbClr val="58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BD" sz="2800" b="1" dirty="0" smtClean="0">
                <a:ln w="11430">
                  <a:solidFill>
                    <a:srgbClr val="580000"/>
                  </a:solidFill>
                </a:ln>
                <a:solidFill>
                  <a:srgbClr val="58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ভিডিও </a:t>
            </a:r>
          </a:p>
        </p:txBody>
      </p:sp>
    </p:spTree>
    <p:extLst>
      <p:ext uri="{BB962C8B-B14F-4D97-AF65-F5344CB8AC3E}">
        <p14:creationId xmlns:p14="http://schemas.microsoft.com/office/powerpoint/2010/main" val="1830378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500"/>
                            </p:stCondLst>
                            <p:childTnLst>
                              <p:par>
                                <p:cTn id="11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1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500"/>
                            </p:stCondLst>
                            <p:childTnLst>
                              <p:par>
                                <p:cTn id="12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3500"/>
                            </p:stCondLst>
                            <p:childTnLst>
                              <p:par>
                                <p:cTn id="13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4500"/>
                            </p:stCondLst>
                            <p:childTnLst>
                              <p:par>
                                <p:cTn id="13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4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/>
      <p:bldP spid="9" grpId="0"/>
      <p:bldP spid="11" grpId="0" animBg="1"/>
      <p:bldP spid="12" grpId="0" animBg="1"/>
      <p:bldP spid="13" grpId="0"/>
      <p:bldP spid="14" grpId="0"/>
      <p:bldP spid="15" grpId="0" animBg="1"/>
      <p:bldP spid="16" grpId="0"/>
      <p:bldP spid="17" grpId="0"/>
      <p:bldP spid="18" grpId="0"/>
      <p:bldP spid="19" grpId="0" animBg="1"/>
      <p:bldP spid="20" grpId="0"/>
      <p:bldP spid="21" grpId="0"/>
      <p:bldP spid="22" grpId="0" animBg="1"/>
      <p:bldP spid="23" grpId="0"/>
      <p:bldP spid="24" grpId="0"/>
      <p:bldP spid="25" grpId="0"/>
      <p:bldP spid="26" grpId="0"/>
      <p:bldP spid="27" grpId="0" animBg="1"/>
      <p:bldP spid="3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52400" y="152400"/>
            <a:ext cx="8839200" cy="6553200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373582" y="533400"/>
            <a:ext cx="2112818" cy="707886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just"/>
            <a:r>
              <a:rPr lang="bn-BD" sz="4000" b="1" dirty="0" smtClean="0">
                <a:ln w="11430">
                  <a:solidFill>
                    <a:srgbClr val="180000"/>
                  </a:solidFill>
                </a:ln>
                <a:solidFill>
                  <a:srgbClr val="18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একক কাজ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00991" y="4627418"/>
            <a:ext cx="6858000" cy="1200329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just"/>
            <a:r>
              <a:rPr lang="bn-BD" sz="3600" b="1" dirty="0" smtClean="0">
                <a:ln w="11430">
                  <a:solidFill>
                    <a:srgbClr val="180000"/>
                  </a:solidFill>
                </a:ln>
                <a:solidFill>
                  <a:srgbClr val="0C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কবি কাজী নজরুল ইসলামের জীবনী সম্পর্কে পাঁচটি বাক্য লেখ।</a:t>
            </a:r>
            <a:endParaRPr lang="en-US" sz="3600" b="1" dirty="0">
              <a:ln w="11430">
                <a:solidFill>
                  <a:srgbClr val="180000"/>
                </a:solidFill>
              </a:ln>
              <a:solidFill>
                <a:srgbClr val="0C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0839" y="1676400"/>
            <a:ext cx="2358304" cy="25908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70C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92521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52400" y="152400"/>
            <a:ext cx="8839200" cy="6553200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543300" y="424295"/>
            <a:ext cx="2057400" cy="769441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just"/>
            <a:r>
              <a:rPr lang="bn-BD" sz="4400" b="1" dirty="0" smtClean="0">
                <a:ln w="11430">
                  <a:solidFill>
                    <a:srgbClr val="180000"/>
                  </a:solidFill>
                </a:ln>
                <a:solidFill>
                  <a:srgbClr val="18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আদর্শ পাঠ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1091" y="1641764"/>
            <a:ext cx="6019800" cy="45148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aphicFrame>
        <p:nvGraphicFramePr>
          <p:cNvPr id="6" name="Object 5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97577750"/>
              </p:ext>
            </p:extLst>
          </p:nvPr>
        </p:nvGraphicFramePr>
        <p:xfrm>
          <a:off x="548143" y="2804498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99" name="Packager Shell Object" showAsIcon="1" r:id="rId5" imgW="914400" imgH="771480" progId="Package">
                  <p:embed/>
                </p:oleObj>
              </mc:Choice>
              <mc:Fallback>
                <p:oleObj name="Packager Shell Object" showAsIcon="1" r:id="rId5" imgW="914400" imgH="7714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48143" y="2804498"/>
                        <a:ext cx="914400" cy="77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457200" y="2782669"/>
            <a:ext cx="1096286" cy="646331"/>
          </a:xfrm>
          <a:prstGeom prst="rect">
            <a:avLst/>
          </a:prstGeom>
          <a:solidFill>
            <a:srgbClr val="F7CDEF"/>
          </a:solidFill>
          <a:ln>
            <a:solidFill>
              <a:srgbClr val="7030A0"/>
            </a:solidFill>
          </a:ln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just"/>
            <a:r>
              <a:rPr lang="bn-BD" sz="3600" b="1" dirty="0" smtClean="0">
                <a:ln w="11430">
                  <a:solidFill>
                    <a:srgbClr val="580000"/>
                  </a:solidFill>
                </a:ln>
                <a:solidFill>
                  <a:srgbClr val="58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BD" sz="2800" b="1" dirty="0" smtClean="0">
                <a:ln w="11430">
                  <a:solidFill>
                    <a:srgbClr val="580000"/>
                  </a:solidFill>
                </a:ln>
                <a:solidFill>
                  <a:srgbClr val="58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ভিডিও </a:t>
            </a:r>
          </a:p>
        </p:txBody>
      </p:sp>
    </p:spTree>
    <p:extLst>
      <p:ext uri="{BB962C8B-B14F-4D97-AF65-F5344CB8AC3E}">
        <p14:creationId xmlns:p14="http://schemas.microsoft.com/office/powerpoint/2010/main" val="250265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</p:bld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Verve">
  <a:themeElements>
    <a:clrScheme name="Verve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Ver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Verve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2550</TotalTime>
  <Words>1342</Words>
  <Application>Microsoft Office PowerPoint</Application>
  <PresentationFormat>On-screen Show (4:3)</PresentationFormat>
  <Paragraphs>188</Paragraphs>
  <Slides>28</Slides>
  <Notes>27</Notes>
  <HiddenSlides>1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1" baseType="lpstr">
      <vt:lpstr>Office Theme</vt:lpstr>
      <vt:lpstr>Verve</vt:lpstr>
      <vt:lpstr>Packager Shell Object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SCE</dc:creator>
  <cp:lastModifiedBy>anwora alam</cp:lastModifiedBy>
  <cp:revision>262</cp:revision>
  <dcterms:created xsi:type="dcterms:W3CDTF">2006-08-16T00:00:00Z</dcterms:created>
  <dcterms:modified xsi:type="dcterms:W3CDTF">2016-03-03T04:18:03Z</dcterms:modified>
</cp:coreProperties>
</file>