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5" r:id="rId2"/>
  </p:sldMasterIdLst>
  <p:notesMasterIdLst>
    <p:notesMasterId r:id="rId26"/>
  </p:notesMasterIdLst>
  <p:sldIdLst>
    <p:sldId id="262" r:id="rId3"/>
    <p:sldId id="264" r:id="rId4"/>
    <p:sldId id="269" r:id="rId5"/>
    <p:sldId id="256" r:id="rId6"/>
    <p:sldId id="281" r:id="rId7"/>
    <p:sldId id="282" r:id="rId8"/>
    <p:sldId id="270" r:id="rId9"/>
    <p:sldId id="280" r:id="rId10"/>
    <p:sldId id="271" r:id="rId11"/>
    <p:sldId id="278" r:id="rId12"/>
    <p:sldId id="272" r:id="rId13"/>
    <p:sldId id="285" r:id="rId14"/>
    <p:sldId id="275" r:id="rId15"/>
    <p:sldId id="274" r:id="rId16"/>
    <p:sldId id="283" r:id="rId17"/>
    <p:sldId id="273" r:id="rId18"/>
    <p:sldId id="258" r:id="rId19"/>
    <p:sldId id="284" r:id="rId20"/>
    <p:sldId id="279" r:id="rId21"/>
    <p:sldId id="276" r:id="rId22"/>
    <p:sldId id="277" r:id="rId23"/>
    <p:sldId id="259" r:id="rId24"/>
    <p:sldId id="267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0586" autoAdjust="0"/>
  </p:normalViewPr>
  <p:slideViewPr>
    <p:cSldViewPr>
      <p:cViewPr varScale="1">
        <p:scale>
          <a:sx n="78" d="100"/>
          <a:sy n="78" d="100"/>
        </p:scale>
        <p:origin x="1146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98C7AB0-7618-4B77-934C-00F8A33F3201}" type="doc">
      <dgm:prSet loTypeId="urn:microsoft.com/office/officeart/2005/8/layout/radial1" loCatId="cycle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D58F6808-168A-46B3-81E5-1E098BB40691}">
      <dgm:prSet phldrT="[Text]"/>
      <dgm:spPr/>
      <dgm:t>
        <a:bodyPr/>
        <a:lstStyle/>
        <a:p>
          <a:r>
            <a:rPr lang="bn-BD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rPr>
            <a:t>নতুন</a:t>
          </a:r>
          <a:r>
            <a:rPr lang="bn-BD" b="1" baseline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rPr>
            <a:t> শিখলাম </a:t>
          </a:r>
          <a:endParaRPr lang="en-US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NikoshBAN" pitchFamily="2" charset="0"/>
            <a:cs typeface="NikoshBAN" pitchFamily="2" charset="0"/>
          </a:endParaRPr>
        </a:p>
      </dgm:t>
    </dgm:pt>
    <dgm:pt modelId="{07D2B781-78DC-45F8-AFFE-652C7C069730}" type="parTrans" cxnId="{C8CCFDC7-B388-47A5-B3D0-A619085B55F5}">
      <dgm:prSet/>
      <dgm:spPr/>
      <dgm:t>
        <a:bodyPr/>
        <a:lstStyle/>
        <a:p>
          <a:endParaRPr lang="en-US"/>
        </a:p>
      </dgm:t>
    </dgm:pt>
    <dgm:pt modelId="{F03570F8-F2B7-41FB-ADD0-A5E802445BC4}" type="sibTrans" cxnId="{C8CCFDC7-B388-47A5-B3D0-A619085B55F5}">
      <dgm:prSet/>
      <dgm:spPr/>
      <dgm:t>
        <a:bodyPr/>
        <a:lstStyle/>
        <a:p>
          <a:endParaRPr lang="en-US"/>
        </a:p>
      </dgm:t>
    </dgm:pt>
    <dgm:pt modelId="{28332847-BA54-4144-AD7A-26F2DDD7D90F}">
      <dgm:prSet phldrT="[Text]"/>
      <dgm:spPr/>
      <dgm:t>
        <a:bodyPr/>
        <a:lstStyle/>
        <a:p>
          <a:r>
            <a:rPr lang="bn-BD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rPr>
            <a:t>ল্যাপটপ </a:t>
          </a:r>
          <a:endParaRPr lang="en-US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NikoshBAN" pitchFamily="2" charset="0"/>
            <a:cs typeface="NikoshBAN" pitchFamily="2" charset="0"/>
          </a:endParaRPr>
        </a:p>
      </dgm:t>
    </dgm:pt>
    <dgm:pt modelId="{32D3A66D-3979-469E-BD8D-E6410AFA9399}" type="parTrans" cxnId="{69D2B037-7A53-4001-BE4B-062C4FF9F4EA}">
      <dgm:prSet/>
      <dgm:spPr/>
      <dgm:t>
        <a:bodyPr/>
        <a:lstStyle/>
        <a:p>
          <a:endParaRPr lang="en-US"/>
        </a:p>
      </dgm:t>
    </dgm:pt>
    <dgm:pt modelId="{4922EDB1-DD9F-4484-9129-E0C7837DF12E}" type="sibTrans" cxnId="{69D2B037-7A53-4001-BE4B-062C4FF9F4EA}">
      <dgm:prSet/>
      <dgm:spPr/>
      <dgm:t>
        <a:bodyPr/>
        <a:lstStyle/>
        <a:p>
          <a:endParaRPr lang="en-US"/>
        </a:p>
      </dgm:t>
    </dgm:pt>
    <dgm:pt modelId="{24852950-1937-416E-BFB1-BA9563E83527}">
      <dgm:prSet custT="1"/>
      <dgm:spPr/>
      <dgm:t>
        <a:bodyPr/>
        <a:lstStyle/>
        <a:p>
          <a:r>
            <a:rPr lang="bn-BD" sz="2800" b="1" dirty="0" smtClean="0"/>
            <a:t>ডেক্সটপ</a:t>
          </a:r>
          <a:endParaRPr lang="en-US" sz="2800" b="1" dirty="0"/>
        </a:p>
      </dgm:t>
    </dgm:pt>
    <dgm:pt modelId="{00318ED1-CAC3-4A55-A603-70520BA9B016}" type="parTrans" cxnId="{F3E2C440-D86B-4C1F-A26C-DE529F5FBCBA}">
      <dgm:prSet/>
      <dgm:spPr/>
      <dgm:t>
        <a:bodyPr/>
        <a:lstStyle/>
        <a:p>
          <a:endParaRPr lang="en-US"/>
        </a:p>
      </dgm:t>
    </dgm:pt>
    <dgm:pt modelId="{4FC0F1BB-4316-48D6-BE14-53310952EC59}" type="sibTrans" cxnId="{F3E2C440-D86B-4C1F-A26C-DE529F5FBCBA}">
      <dgm:prSet/>
      <dgm:spPr/>
      <dgm:t>
        <a:bodyPr/>
        <a:lstStyle/>
        <a:p>
          <a:endParaRPr lang="en-US"/>
        </a:p>
      </dgm:t>
    </dgm:pt>
    <dgm:pt modelId="{C3C9D783-1D77-4F1B-BCE3-8545722F50E5}">
      <dgm:prSet/>
      <dgm:spPr/>
      <dgm:t>
        <a:bodyPr/>
        <a:lstStyle/>
        <a:p>
          <a:r>
            <a:rPr lang="bn-BD" b="1" dirty="0" smtClean="0"/>
            <a:t>নোটবুক </a:t>
          </a:r>
          <a:endParaRPr lang="en-US" b="1" dirty="0"/>
        </a:p>
      </dgm:t>
    </dgm:pt>
    <dgm:pt modelId="{70297A9D-7156-4F85-89ED-DD6117B17E99}" type="parTrans" cxnId="{E38C8D09-E72A-47F8-8F01-E4E24A261BE9}">
      <dgm:prSet/>
      <dgm:spPr/>
      <dgm:t>
        <a:bodyPr/>
        <a:lstStyle/>
        <a:p>
          <a:endParaRPr lang="en-US"/>
        </a:p>
      </dgm:t>
    </dgm:pt>
    <dgm:pt modelId="{1A379391-FA7A-408F-A8B8-4EB02A7AB72F}" type="sibTrans" cxnId="{E38C8D09-E72A-47F8-8F01-E4E24A261BE9}">
      <dgm:prSet/>
      <dgm:spPr/>
      <dgm:t>
        <a:bodyPr/>
        <a:lstStyle/>
        <a:p>
          <a:endParaRPr lang="en-US"/>
        </a:p>
      </dgm:t>
    </dgm:pt>
    <dgm:pt modelId="{D9A24381-1B88-4DDC-8678-909BF85D455C}">
      <dgm:prSet custT="1"/>
      <dgm:spPr/>
      <dgm:t>
        <a:bodyPr/>
        <a:lstStyle/>
        <a:p>
          <a:r>
            <a:rPr lang="bn-BD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ea typeface="Calibri"/>
              <a:cs typeface="NikoshBAN" pitchFamily="2" charset="0"/>
            </a:rPr>
            <a:t>জি পি এস </a:t>
          </a:r>
          <a:endParaRPr lang="en-US" sz="2800" b="1" dirty="0"/>
        </a:p>
      </dgm:t>
    </dgm:pt>
    <dgm:pt modelId="{3E19E9BC-2185-4FE2-9FAB-330354CC2BB7}" type="parTrans" cxnId="{55FF2889-6B6C-4FB5-9BEC-FAEB8F15E756}">
      <dgm:prSet/>
      <dgm:spPr/>
      <dgm:t>
        <a:bodyPr/>
        <a:lstStyle/>
        <a:p>
          <a:endParaRPr lang="en-US"/>
        </a:p>
      </dgm:t>
    </dgm:pt>
    <dgm:pt modelId="{7799FA8F-AA39-4214-B7B3-2BEEA7BA095F}" type="sibTrans" cxnId="{55FF2889-6B6C-4FB5-9BEC-FAEB8F15E756}">
      <dgm:prSet/>
      <dgm:spPr/>
      <dgm:t>
        <a:bodyPr/>
        <a:lstStyle/>
        <a:p>
          <a:endParaRPr lang="en-US"/>
        </a:p>
      </dgm:t>
    </dgm:pt>
    <dgm:pt modelId="{3961D7F3-886D-4B42-BA38-7BF576E60914}">
      <dgm:prSet/>
      <dgm:spPr/>
      <dgm:t>
        <a:bodyPr/>
        <a:lstStyle/>
        <a:p>
          <a:r>
            <a:rPr lang="bn-BD" dirty="0" smtClean="0"/>
            <a:t>স্মার্ট ফোন </a:t>
          </a:r>
          <a:endParaRPr lang="en-US" dirty="0"/>
        </a:p>
      </dgm:t>
    </dgm:pt>
    <dgm:pt modelId="{DF49A4DF-35B0-49F9-BEC4-DFF7B1460DD5}" type="parTrans" cxnId="{3664CC7E-EF12-4A24-8162-4451C27E7D36}">
      <dgm:prSet/>
      <dgm:spPr/>
      <dgm:t>
        <a:bodyPr/>
        <a:lstStyle/>
        <a:p>
          <a:endParaRPr lang="en-US"/>
        </a:p>
      </dgm:t>
    </dgm:pt>
    <dgm:pt modelId="{E6C22FFA-5DAC-4C1D-B24A-A9A7C1A3FA61}" type="sibTrans" cxnId="{3664CC7E-EF12-4A24-8162-4451C27E7D36}">
      <dgm:prSet/>
      <dgm:spPr/>
      <dgm:t>
        <a:bodyPr/>
        <a:lstStyle/>
        <a:p>
          <a:endParaRPr lang="en-US"/>
        </a:p>
      </dgm:t>
    </dgm:pt>
    <dgm:pt modelId="{5BC0325B-E839-40D9-98E2-9927A4F30FA2}" type="pres">
      <dgm:prSet presAssocID="{298C7AB0-7618-4B77-934C-00F8A33F3201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6ECCF22-A82A-4251-B60F-5E9F56988E03}" type="pres">
      <dgm:prSet presAssocID="{D58F6808-168A-46B3-81E5-1E098BB40691}" presName="centerShape" presStyleLbl="node0" presStyleIdx="0" presStyleCnt="1" custScaleX="91559" custScaleY="84149"/>
      <dgm:spPr/>
      <dgm:t>
        <a:bodyPr/>
        <a:lstStyle/>
        <a:p>
          <a:endParaRPr lang="en-US"/>
        </a:p>
      </dgm:t>
    </dgm:pt>
    <dgm:pt modelId="{91E319DE-C4C5-4FFB-9E7B-D449587F273D}" type="pres">
      <dgm:prSet presAssocID="{00318ED1-CAC3-4A55-A603-70520BA9B016}" presName="Name9" presStyleLbl="parChTrans1D2" presStyleIdx="0" presStyleCnt="5"/>
      <dgm:spPr/>
      <dgm:t>
        <a:bodyPr/>
        <a:lstStyle/>
        <a:p>
          <a:endParaRPr lang="en-US"/>
        </a:p>
      </dgm:t>
    </dgm:pt>
    <dgm:pt modelId="{F8B669F9-5E00-45EC-815C-DF486B3E424E}" type="pres">
      <dgm:prSet presAssocID="{00318ED1-CAC3-4A55-A603-70520BA9B016}" presName="connTx" presStyleLbl="parChTrans1D2" presStyleIdx="0" presStyleCnt="5"/>
      <dgm:spPr/>
      <dgm:t>
        <a:bodyPr/>
        <a:lstStyle/>
        <a:p>
          <a:endParaRPr lang="en-US"/>
        </a:p>
      </dgm:t>
    </dgm:pt>
    <dgm:pt modelId="{84AFAD30-37C8-4F16-9C7A-549D6A5DF0AA}" type="pres">
      <dgm:prSet presAssocID="{24852950-1937-416E-BFB1-BA9563E83527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9B49A36-A765-4C96-960A-A29D316545AB}" type="pres">
      <dgm:prSet presAssocID="{3E19E9BC-2185-4FE2-9FAB-330354CC2BB7}" presName="Name9" presStyleLbl="parChTrans1D2" presStyleIdx="1" presStyleCnt="5"/>
      <dgm:spPr/>
      <dgm:t>
        <a:bodyPr/>
        <a:lstStyle/>
        <a:p>
          <a:endParaRPr lang="en-US"/>
        </a:p>
      </dgm:t>
    </dgm:pt>
    <dgm:pt modelId="{4F6454B9-40A9-498A-AA6E-96C9EFD58D43}" type="pres">
      <dgm:prSet presAssocID="{3E19E9BC-2185-4FE2-9FAB-330354CC2BB7}" presName="connTx" presStyleLbl="parChTrans1D2" presStyleIdx="1" presStyleCnt="5"/>
      <dgm:spPr/>
      <dgm:t>
        <a:bodyPr/>
        <a:lstStyle/>
        <a:p>
          <a:endParaRPr lang="en-US"/>
        </a:p>
      </dgm:t>
    </dgm:pt>
    <dgm:pt modelId="{183EAE00-E668-46B1-9EDB-9D214F2A30F5}" type="pres">
      <dgm:prSet presAssocID="{D9A24381-1B88-4DDC-8678-909BF85D455C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86BBF2C-1407-48C1-8383-BABA2AA0701D}" type="pres">
      <dgm:prSet presAssocID="{DF49A4DF-35B0-49F9-BEC4-DFF7B1460DD5}" presName="Name9" presStyleLbl="parChTrans1D2" presStyleIdx="2" presStyleCnt="5"/>
      <dgm:spPr/>
      <dgm:t>
        <a:bodyPr/>
        <a:lstStyle/>
        <a:p>
          <a:endParaRPr lang="en-US"/>
        </a:p>
      </dgm:t>
    </dgm:pt>
    <dgm:pt modelId="{948F0890-3389-40BE-82AD-2F4A32515737}" type="pres">
      <dgm:prSet presAssocID="{DF49A4DF-35B0-49F9-BEC4-DFF7B1460DD5}" presName="connTx" presStyleLbl="parChTrans1D2" presStyleIdx="2" presStyleCnt="5"/>
      <dgm:spPr/>
      <dgm:t>
        <a:bodyPr/>
        <a:lstStyle/>
        <a:p>
          <a:endParaRPr lang="en-US"/>
        </a:p>
      </dgm:t>
    </dgm:pt>
    <dgm:pt modelId="{C28BA288-6D97-4BCF-B4BE-D82D26449317}" type="pres">
      <dgm:prSet presAssocID="{3961D7F3-886D-4B42-BA38-7BF576E60914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D502647-E0D5-46AF-8598-EFDE1374A73C}" type="pres">
      <dgm:prSet presAssocID="{70297A9D-7156-4F85-89ED-DD6117B17E99}" presName="Name9" presStyleLbl="parChTrans1D2" presStyleIdx="3" presStyleCnt="5"/>
      <dgm:spPr/>
      <dgm:t>
        <a:bodyPr/>
        <a:lstStyle/>
        <a:p>
          <a:endParaRPr lang="en-US"/>
        </a:p>
      </dgm:t>
    </dgm:pt>
    <dgm:pt modelId="{F4CA45A0-9C1D-437C-9263-09A0415C53C9}" type="pres">
      <dgm:prSet presAssocID="{70297A9D-7156-4F85-89ED-DD6117B17E99}" presName="connTx" presStyleLbl="parChTrans1D2" presStyleIdx="3" presStyleCnt="5"/>
      <dgm:spPr/>
      <dgm:t>
        <a:bodyPr/>
        <a:lstStyle/>
        <a:p>
          <a:endParaRPr lang="en-US"/>
        </a:p>
      </dgm:t>
    </dgm:pt>
    <dgm:pt modelId="{FBF2663E-D84B-4B72-9A35-1A1BC93FB464}" type="pres">
      <dgm:prSet presAssocID="{C3C9D783-1D77-4F1B-BCE3-8545722F50E5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1DBDD34-12CC-4147-855C-0E2EA9C1A361}" type="pres">
      <dgm:prSet presAssocID="{32D3A66D-3979-469E-BD8D-E6410AFA9399}" presName="Name9" presStyleLbl="parChTrans1D2" presStyleIdx="4" presStyleCnt="5"/>
      <dgm:spPr/>
      <dgm:t>
        <a:bodyPr/>
        <a:lstStyle/>
        <a:p>
          <a:endParaRPr lang="en-US"/>
        </a:p>
      </dgm:t>
    </dgm:pt>
    <dgm:pt modelId="{8CA115E1-CB10-4675-B975-3BD638DE251F}" type="pres">
      <dgm:prSet presAssocID="{32D3A66D-3979-469E-BD8D-E6410AFA9399}" presName="connTx" presStyleLbl="parChTrans1D2" presStyleIdx="4" presStyleCnt="5"/>
      <dgm:spPr/>
      <dgm:t>
        <a:bodyPr/>
        <a:lstStyle/>
        <a:p>
          <a:endParaRPr lang="en-US"/>
        </a:p>
      </dgm:t>
    </dgm:pt>
    <dgm:pt modelId="{C092AA98-35A4-4445-9BBF-81966DB98483}" type="pres">
      <dgm:prSet presAssocID="{28332847-BA54-4144-AD7A-26F2DDD7D90F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545196A-D161-4E02-BF8A-17B3F836415B}" type="presOf" srcId="{DF49A4DF-35B0-49F9-BEC4-DFF7B1460DD5}" destId="{948F0890-3389-40BE-82AD-2F4A32515737}" srcOrd="1" destOrd="0" presId="urn:microsoft.com/office/officeart/2005/8/layout/radial1"/>
    <dgm:cxn modelId="{970C9A34-E1DB-422B-9245-D3999EE874C4}" type="presOf" srcId="{C3C9D783-1D77-4F1B-BCE3-8545722F50E5}" destId="{FBF2663E-D84B-4B72-9A35-1A1BC93FB464}" srcOrd="0" destOrd="0" presId="urn:microsoft.com/office/officeart/2005/8/layout/radial1"/>
    <dgm:cxn modelId="{0948BED2-E0F9-4214-A22B-9FAC549C87AB}" type="presOf" srcId="{32D3A66D-3979-469E-BD8D-E6410AFA9399}" destId="{11DBDD34-12CC-4147-855C-0E2EA9C1A361}" srcOrd="0" destOrd="0" presId="urn:microsoft.com/office/officeart/2005/8/layout/radial1"/>
    <dgm:cxn modelId="{69D2B037-7A53-4001-BE4B-062C4FF9F4EA}" srcId="{D58F6808-168A-46B3-81E5-1E098BB40691}" destId="{28332847-BA54-4144-AD7A-26F2DDD7D90F}" srcOrd="4" destOrd="0" parTransId="{32D3A66D-3979-469E-BD8D-E6410AFA9399}" sibTransId="{4922EDB1-DD9F-4484-9129-E0C7837DF12E}"/>
    <dgm:cxn modelId="{6D55EEC6-9B22-44A8-A697-B762C25D9016}" type="presOf" srcId="{28332847-BA54-4144-AD7A-26F2DDD7D90F}" destId="{C092AA98-35A4-4445-9BBF-81966DB98483}" srcOrd="0" destOrd="0" presId="urn:microsoft.com/office/officeart/2005/8/layout/radial1"/>
    <dgm:cxn modelId="{F3E2C440-D86B-4C1F-A26C-DE529F5FBCBA}" srcId="{D58F6808-168A-46B3-81E5-1E098BB40691}" destId="{24852950-1937-416E-BFB1-BA9563E83527}" srcOrd="0" destOrd="0" parTransId="{00318ED1-CAC3-4A55-A603-70520BA9B016}" sibTransId="{4FC0F1BB-4316-48D6-BE14-53310952EC59}"/>
    <dgm:cxn modelId="{5E61DCA8-FACD-4E76-8BDC-4C5CBE969250}" type="presOf" srcId="{298C7AB0-7618-4B77-934C-00F8A33F3201}" destId="{5BC0325B-E839-40D9-98E2-9927A4F30FA2}" srcOrd="0" destOrd="0" presId="urn:microsoft.com/office/officeart/2005/8/layout/radial1"/>
    <dgm:cxn modelId="{55FF2889-6B6C-4FB5-9BEC-FAEB8F15E756}" srcId="{D58F6808-168A-46B3-81E5-1E098BB40691}" destId="{D9A24381-1B88-4DDC-8678-909BF85D455C}" srcOrd="1" destOrd="0" parTransId="{3E19E9BC-2185-4FE2-9FAB-330354CC2BB7}" sibTransId="{7799FA8F-AA39-4214-B7B3-2BEEA7BA095F}"/>
    <dgm:cxn modelId="{36FB2E5A-15DF-4492-AE97-C73269EEF842}" type="presOf" srcId="{70297A9D-7156-4F85-89ED-DD6117B17E99}" destId="{3D502647-E0D5-46AF-8598-EFDE1374A73C}" srcOrd="0" destOrd="0" presId="urn:microsoft.com/office/officeart/2005/8/layout/radial1"/>
    <dgm:cxn modelId="{35EF4128-CCC0-4F8D-A6A4-495E32859614}" type="presOf" srcId="{00318ED1-CAC3-4A55-A603-70520BA9B016}" destId="{91E319DE-C4C5-4FFB-9E7B-D449587F273D}" srcOrd="0" destOrd="0" presId="urn:microsoft.com/office/officeart/2005/8/layout/radial1"/>
    <dgm:cxn modelId="{580F63FD-785F-437C-97B1-8067EEFD4420}" type="presOf" srcId="{3E19E9BC-2185-4FE2-9FAB-330354CC2BB7}" destId="{A9B49A36-A765-4C96-960A-A29D316545AB}" srcOrd="0" destOrd="0" presId="urn:microsoft.com/office/officeart/2005/8/layout/radial1"/>
    <dgm:cxn modelId="{F6E4DF64-ECE7-4859-815D-ADFDDBEA9C20}" type="presOf" srcId="{D58F6808-168A-46B3-81E5-1E098BB40691}" destId="{86ECCF22-A82A-4251-B60F-5E9F56988E03}" srcOrd="0" destOrd="0" presId="urn:microsoft.com/office/officeart/2005/8/layout/radial1"/>
    <dgm:cxn modelId="{E38C8D09-E72A-47F8-8F01-E4E24A261BE9}" srcId="{D58F6808-168A-46B3-81E5-1E098BB40691}" destId="{C3C9D783-1D77-4F1B-BCE3-8545722F50E5}" srcOrd="3" destOrd="0" parTransId="{70297A9D-7156-4F85-89ED-DD6117B17E99}" sibTransId="{1A379391-FA7A-408F-A8B8-4EB02A7AB72F}"/>
    <dgm:cxn modelId="{D9739509-FEF9-4EE2-AA45-4DF821A75E83}" type="presOf" srcId="{24852950-1937-416E-BFB1-BA9563E83527}" destId="{84AFAD30-37C8-4F16-9C7A-549D6A5DF0AA}" srcOrd="0" destOrd="0" presId="urn:microsoft.com/office/officeart/2005/8/layout/radial1"/>
    <dgm:cxn modelId="{C8CCFDC7-B388-47A5-B3D0-A619085B55F5}" srcId="{298C7AB0-7618-4B77-934C-00F8A33F3201}" destId="{D58F6808-168A-46B3-81E5-1E098BB40691}" srcOrd="0" destOrd="0" parTransId="{07D2B781-78DC-45F8-AFFE-652C7C069730}" sibTransId="{F03570F8-F2B7-41FB-ADD0-A5E802445BC4}"/>
    <dgm:cxn modelId="{CE058D58-45EC-405F-A9F9-14A1911B9411}" type="presOf" srcId="{00318ED1-CAC3-4A55-A603-70520BA9B016}" destId="{F8B669F9-5E00-45EC-815C-DF486B3E424E}" srcOrd="1" destOrd="0" presId="urn:microsoft.com/office/officeart/2005/8/layout/radial1"/>
    <dgm:cxn modelId="{3664CC7E-EF12-4A24-8162-4451C27E7D36}" srcId="{D58F6808-168A-46B3-81E5-1E098BB40691}" destId="{3961D7F3-886D-4B42-BA38-7BF576E60914}" srcOrd="2" destOrd="0" parTransId="{DF49A4DF-35B0-49F9-BEC4-DFF7B1460DD5}" sibTransId="{E6C22FFA-5DAC-4C1D-B24A-A9A7C1A3FA61}"/>
    <dgm:cxn modelId="{E9415BB7-F933-4429-BB56-8C3E42296640}" type="presOf" srcId="{70297A9D-7156-4F85-89ED-DD6117B17E99}" destId="{F4CA45A0-9C1D-437C-9263-09A0415C53C9}" srcOrd="1" destOrd="0" presId="urn:microsoft.com/office/officeart/2005/8/layout/radial1"/>
    <dgm:cxn modelId="{0987E648-9F6F-42F9-9E48-5736AA5CF963}" type="presOf" srcId="{DF49A4DF-35B0-49F9-BEC4-DFF7B1460DD5}" destId="{886BBF2C-1407-48C1-8383-BABA2AA0701D}" srcOrd="0" destOrd="0" presId="urn:microsoft.com/office/officeart/2005/8/layout/radial1"/>
    <dgm:cxn modelId="{95E4F7A7-40A9-4B86-9AF2-07D6DF656919}" type="presOf" srcId="{32D3A66D-3979-469E-BD8D-E6410AFA9399}" destId="{8CA115E1-CB10-4675-B975-3BD638DE251F}" srcOrd="1" destOrd="0" presId="urn:microsoft.com/office/officeart/2005/8/layout/radial1"/>
    <dgm:cxn modelId="{F03EB431-667D-4225-B9B2-9CB2C2AFDCAC}" type="presOf" srcId="{3E19E9BC-2185-4FE2-9FAB-330354CC2BB7}" destId="{4F6454B9-40A9-498A-AA6E-96C9EFD58D43}" srcOrd="1" destOrd="0" presId="urn:microsoft.com/office/officeart/2005/8/layout/radial1"/>
    <dgm:cxn modelId="{6AAA8F41-5FEF-4176-8159-848177E3BEA6}" type="presOf" srcId="{D9A24381-1B88-4DDC-8678-909BF85D455C}" destId="{183EAE00-E668-46B1-9EDB-9D214F2A30F5}" srcOrd="0" destOrd="0" presId="urn:microsoft.com/office/officeart/2005/8/layout/radial1"/>
    <dgm:cxn modelId="{84CD4EDB-D562-45C6-96CE-7C1D443CF805}" type="presOf" srcId="{3961D7F3-886D-4B42-BA38-7BF576E60914}" destId="{C28BA288-6D97-4BCF-B4BE-D82D26449317}" srcOrd="0" destOrd="0" presId="urn:microsoft.com/office/officeart/2005/8/layout/radial1"/>
    <dgm:cxn modelId="{4AD853D8-96EF-406B-8299-5887902A5D18}" type="presParOf" srcId="{5BC0325B-E839-40D9-98E2-9927A4F30FA2}" destId="{86ECCF22-A82A-4251-B60F-5E9F56988E03}" srcOrd="0" destOrd="0" presId="urn:microsoft.com/office/officeart/2005/8/layout/radial1"/>
    <dgm:cxn modelId="{4FE4480E-A56F-4A26-B0F3-C331685983F5}" type="presParOf" srcId="{5BC0325B-E839-40D9-98E2-9927A4F30FA2}" destId="{91E319DE-C4C5-4FFB-9E7B-D449587F273D}" srcOrd="1" destOrd="0" presId="urn:microsoft.com/office/officeart/2005/8/layout/radial1"/>
    <dgm:cxn modelId="{F1F74E7C-73D2-48A2-BBF2-2D8525BE92CB}" type="presParOf" srcId="{91E319DE-C4C5-4FFB-9E7B-D449587F273D}" destId="{F8B669F9-5E00-45EC-815C-DF486B3E424E}" srcOrd="0" destOrd="0" presId="urn:microsoft.com/office/officeart/2005/8/layout/radial1"/>
    <dgm:cxn modelId="{0CEC45F0-1252-44DD-A033-5161722353B3}" type="presParOf" srcId="{5BC0325B-E839-40D9-98E2-9927A4F30FA2}" destId="{84AFAD30-37C8-4F16-9C7A-549D6A5DF0AA}" srcOrd="2" destOrd="0" presId="urn:microsoft.com/office/officeart/2005/8/layout/radial1"/>
    <dgm:cxn modelId="{1C333E16-AE0F-4931-805E-0D316EEFD60C}" type="presParOf" srcId="{5BC0325B-E839-40D9-98E2-9927A4F30FA2}" destId="{A9B49A36-A765-4C96-960A-A29D316545AB}" srcOrd="3" destOrd="0" presId="urn:microsoft.com/office/officeart/2005/8/layout/radial1"/>
    <dgm:cxn modelId="{2F02E8E7-715B-4D2F-A9A0-773F522ACC43}" type="presParOf" srcId="{A9B49A36-A765-4C96-960A-A29D316545AB}" destId="{4F6454B9-40A9-498A-AA6E-96C9EFD58D43}" srcOrd="0" destOrd="0" presId="urn:microsoft.com/office/officeart/2005/8/layout/radial1"/>
    <dgm:cxn modelId="{12B19E77-FA25-4E91-97BD-DF672B00A1D6}" type="presParOf" srcId="{5BC0325B-E839-40D9-98E2-9927A4F30FA2}" destId="{183EAE00-E668-46B1-9EDB-9D214F2A30F5}" srcOrd="4" destOrd="0" presId="urn:microsoft.com/office/officeart/2005/8/layout/radial1"/>
    <dgm:cxn modelId="{CF40566A-5F27-4F23-82D0-D31203DA66B5}" type="presParOf" srcId="{5BC0325B-E839-40D9-98E2-9927A4F30FA2}" destId="{886BBF2C-1407-48C1-8383-BABA2AA0701D}" srcOrd="5" destOrd="0" presId="urn:microsoft.com/office/officeart/2005/8/layout/radial1"/>
    <dgm:cxn modelId="{0D1C6876-4748-4E85-8943-65359CE32D37}" type="presParOf" srcId="{886BBF2C-1407-48C1-8383-BABA2AA0701D}" destId="{948F0890-3389-40BE-82AD-2F4A32515737}" srcOrd="0" destOrd="0" presId="urn:microsoft.com/office/officeart/2005/8/layout/radial1"/>
    <dgm:cxn modelId="{0850D37F-4CAC-4D1B-BEE6-F6A9AF6D636C}" type="presParOf" srcId="{5BC0325B-E839-40D9-98E2-9927A4F30FA2}" destId="{C28BA288-6D97-4BCF-B4BE-D82D26449317}" srcOrd="6" destOrd="0" presId="urn:microsoft.com/office/officeart/2005/8/layout/radial1"/>
    <dgm:cxn modelId="{05C562AC-2FE3-46FF-A4AA-D398AAA43A77}" type="presParOf" srcId="{5BC0325B-E839-40D9-98E2-9927A4F30FA2}" destId="{3D502647-E0D5-46AF-8598-EFDE1374A73C}" srcOrd="7" destOrd="0" presId="urn:microsoft.com/office/officeart/2005/8/layout/radial1"/>
    <dgm:cxn modelId="{745BD898-5D46-436D-A70C-A59DAEED322A}" type="presParOf" srcId="{3D502647-E0D5-46AF-8598-EFDE1374A73C}" destId="{F4CA45A0-9C1D-437C-9263-09A0415C53C9}" srcOrd="0" destOrd="0" presId="urn:microsoft.com/office/officeart/2005/8/layout/radial1"/>
    <dgm:cxn modelId="{3ED8D82A-D790-4348-8FC3-9758E7F1E423}" type="presParOf" srcId="{5BC0325B-E839-40D9-98E2-9927A4F30FA2}" destId="{FBF2663E-D84B-4B72-9A35-1A1BC93FB464}" srcOrd="8" destOrd="0" presId="urn:microsoft.com/office/officeart/2005/8/layout/radial1"/>
    <dgm:cxn modelId="{F96BB8B0-CDCF-4FB1-87B4-66674B4BD0B3}" type="presParOf" srcId="{5BC0325B-E839-40D9-98E2-9927A4F30FA2}" destId="{11DBDD34-12CC-4147-855C-0E2EA9C1A361}" srcOrd="9" destOrd="0" presId="urn:microsoft.com/office/officeart/2005/8/layout/radial1"/>
    <dgm:cxn modelId="{99A61A1A-2A81-453E-B9F1-F919DA427EB1}" type="presParOf" srcId="{11DBDD34-12CC-4147-855C-0E2EA9C1A361}" destId="{8CA115E1-CB10-4675-B975-3BD638DE251F}" srcOrd="0" destOrd="0" presId="urn:microsoft.com/office/officeart/2005/8/layout/radial1"/>
    <dgm:cxn modelId="{67AF3DE4-CCE7-4381-BD23-C99B19B74E01}" type="presParOf" srcId="{5BC0325B-E839-40D9-98E2-9927A4F30FA2}" destId="{C092AA98-35A4-4445-9BBF-81966DB98483}" srcOrd="10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70F379-C01A-4FF8-98E7-DCCB9EE96E9A}" type="datetimeFigureOut">
              <a:rPr lang="en-US" smtClean="0"/>
              <a:t>3/21/2020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4E80A8-F13C-418F-BA95-692CABD944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2214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BD" dirty="0" smtClean="0"/>
              <a:t>লোকটি</a:t>
            </a:r>
            <a:r>
              <a:rPr lang="bn-BD" baseline="0" dirty="0" smtClean="0"/>
              <a:t> কি ব্যবহার  করছে? ছেলেমেয়েরা কি করছে? এই সমস্ত প্রশ্ন থেকেই পাঠ ঘোষনা করতে হবে।  আজকের পাঠের বিষয় কী ?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4E80A8-F13C-418F-BA95-692CABD9440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4176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BD" dirty="0" smtClean="0"/>
              <a:t>কি প্রযুক্তি</a:t>
            </a:r>
            <a:r>
              <a:rPr lang="bn-BD" baseline="0" dirty="0" smtClean="0"/>
              <a:t> ব্যবহার করছে এই প্রশ্নের মাধ্যমে টেলিভিশন সম্পর্কে জানাতে হবে।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4E80A8-F13C-418F-BA95-692CABD9440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2406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BD" dirty="0" smtClean="0"/>
              <a:t>প্রযুক্তির</a:t>
            </a:r>
            <a:r>
              <a:rPr lang="bn-BD" baseline="0" dirty="0" smtClean="0"/>
              <a:t> বড় থেকে ছোট হলেও কার্যক্ষমতা দিন দিন বৃদ্ধি পাচ্ছে।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4E80A8-F13C-418F-BA95-692CABD9440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6874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BD" dirty="0" smtClean="0"/>
              <a:t>ছাত্র</a:t>
            </a:r>
            <a:r>
              <a:rPr lang="bn-BD" baseline="0" dirty="0" smtClean="0"/>
              <a:t>/ছাত্রীরা তালিকা তৈরি করে শিক্ষককে দেখাবে।  পরে সম্ভাব্য উত্তর দেখাবে।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4E80A8-F13C-418F-BA95-692CABD9440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866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BD" dirty="0" smtClean="0"/>
              <a:t>ছাত্র</a:t>
            </a:r>
            <a:r>
              <a:rPr lang="bn-BD" baseline="0" dirty="0" smtClean="0"/>
              <a:t>/ছাত্রীদের তালিকা দেখার পরে । এই তালিকাটি দেখাতে হবে।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4E80A8-F13C-418F-BA95-692CABD9440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1295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b="0" dirty="0" smtClean="0">
                <a:effectLst/>
                <a:latin typeface="NikoshBAN" pitchFamily="2" charset="0"/>
                <a:cs typeface="NikoshBAN" pitchFamily="2" charset="0"/>
              </a:rPr>
              <a:t>শিক্ষার্থীদের</a:t>
            </a:r>
            <a:r>
              <a:rPr lang="bn-BD" b="0" baseline="0" dirty="0" smtClean="0">
                <a:effectLst/>
                <a:latin typeface="NikoshBAN" pitchFamily="2" charset="0"/>
                <a:cs typeface="NikoshBAN" pitchFamily="2" charset="0"/>
              </a:rPr>
              <a:t> জিজ্ঞাসা করতে হবে তোমারা কিকি  নতুনশব্দ শিখলে? শিক্ষার্থীরা উত্তর করার পরে নতুন শব্দগুলো দেখাতে হবে।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4E80A8-F13C-418F-BA95-692CABD9440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5309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bn-BD" dirty="0" smtClean="0"/>
              <a:t>উত্তর</a:t>
            </a:r>
            <a:r>
              <a:rPr lang="bn-BD" baseline="0" dirty="0" smtClean="0"/>
              <a:t> গুলোর উপরে মাউস দিয়ে ক্লিক করলে সঠিক ও ভুল উত্তর নির্ণয় করা যাবে।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4E80A8-F13C-418F-BA95-692CABD9440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4990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BD" dirty="0" smtClean="0">
                <a:latin typeface="NikoshBAN" pitchFamily="2" charset="0"/>
                <a:cs typeface="NikoshBAN" pitchFamily="2" charset="0"/>
              </a:rPr>
              <a:t>শিখনফলের</a:t>
            </a:r>
            <a:r>
              <a:rPr lang="bn-BD" baseline="0" dirty="0" smtClean="0">
                <a:latin typeface="NikoshBAN" pitchFamily="2" charset="0"/>
                <a:cs typeface="NikoshBAN" pitchFamily="2" charset="0"/>
              </a:rPr>
              <a:t> উপর নির্ভর করবে উপস্থাপনা। তাই শিক্ষককে শিখনফলের দিকে লক্ষ্য রাখতে হবে। </a:t>
            </a:r>
          </a:p>
          <a:p>
            <a:endParaRPr lang="en-US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4E80A8-F13C-418F-BA95-692CABD9440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5171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BD" dirty="0" smtClean="0"/>
              <a:t>মোবাইল প্রযুক্তি</a:t>
            </a:r>
            <a:r>
              <a:rPr lang="bn-BD" baseline="0" dirty="0" smtClean="0"/>
              <a:t> ব্যক্তি জীবনে তথ্য ও যোগাযোগ প্রযুক্তি হিসেবে ব্যবহৃত হয়। প্রতি দিন কাজে লাগে।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4E80A8-F13C-418F-BA95-692CABD9440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3084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BD" dirty="0" smtClean="0"/>
              <a:t>শিক্ষক</a:t>
            </a:r>
            <a:r>
              <a:rPr lang="bn-BD" baseline="0" dirty="0" smtClean="0"/>
              <a:t> বোর্ডে একটি ট্যালি করবেন, কোন প্রযুক্তিটি শিক্ষার্থীরা বা তাদের পরিবারের সদস্যরা সবচেয়ে বেশি ব্যবহার করে। যেমন, মোবাইল ফোন কতজন ব্যবহার করে? টেলিভিশিন কতজন? কম্পিউটার? ট্যাব?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4E80A8-F13C-418F-BA95-692CABD9440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0583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BD" dirty="0" smtClean="0"/>
              <a:t>এই</a:t>
            </a:r>
            <a:r>
              <a:rPr lang="bn-BD" baseline="0" dirty="0" smtClean="0"/>
              <a:t> ভিডিওতে মোবাইল ফোনের বিভিন্ন ধরনের ব্যবহারের কথা বলা হয়েছে । ভিডিওটি মনোযোগ সহকারে দেখাতে হবে।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4E80A8-F13C-418F-BA95-692CABD9440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1136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bn-BD" dirty="0" smtClean="0"/>
              <a:t>শিক্ষার্থীরা</a:t>
            </a:r>
            <a:r>
              <a:rPr lang="bn-BD" baseline="0" dirty="0" smtClean="0"/>
              <a:t> উত্তর করার পরে এই স্লাইডটি দেখাতে হবে।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4E80A8-F13C-418F-BA95-692CABD9440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0017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BD" dirty="0" smtClean="0"/>
              <a:t>ছবির</a:t>
            </a:r>
            <a:r>
              <a:rPr lang="bn-BD" baseline="0" dirty="0" smtClean="0"/>
              <a:t> মাধ্যমে মোবাইলের ব্যবহার সম্পর্কে ছাত্র/ছাত্রীরা বলতে পারবে।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4E80A8-F13C-418F-BA95-692CABD9440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463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BD" dirty="0" smtClean="0"/>
              <a:t>কি কাজ করা</a:t>
            </a:r>
            <a:r>
              <a:rPr lang="bn-BD" baseline="0" dirty="0" smtClean="0"/>
              <a:t> হচ্ছে?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4E80A8-F13C-418F-BA95-692CABD9440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3290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BD" dirty="0" smtClean="0"/>
              <a:t>ছবি</a:t>
            </a:r>
            <a:r>
              <a:rPr lang="bn-BD" baseline="0" dirty="0" smtClean="0"/>
              <a:t> তোলা, ভিডিও করা, গান শোনা মোবাইলের মাধ্যমে হচ্ছে। ছবি গুলো দেখে ছাত্র/ ছাত্রীরা তথ্য ও যোগাযোগ প্রযুক্তির ব্যবহারের ক্ষেত্র সম্পর্কে বলতে  পারবে।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4E80A8-F13C-418F-BA95-692CABD9440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4998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2585767-7ED6-4349-A447-FB0E925D9946}" type="datetimeFigureOut">
              <a:rPr lang="en-US" smtClean="0"/>
              <a:t>3/21/2020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B691E4B-8572-4F2F-96F1-3641C495E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575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2585767-7ED6-4349-A447-FB0E925D9946}" type="datetimeFigureOut">
              <a:rPr lang="en-US" smtClean="0"/>
              <a:t>3/21/2020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B691E4B-8572-4F2F-96F1-3641C495E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497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2585767-7ED6-4349-A447-FB0E925D9946}" type="datetimeFigureOut">
              <a:rPr lang="en-US" smtClean="0"/>
              <a:t>3/21/2020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B691E4B-8572-4F2F-96F1-3641C495E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459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109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0"/>
            <a:ext cx="9144677" cy="6858000"/>
            <a:chOff x="0" y="0"/>
            <a:chExt cx="9144677" cy="6858000"/>
          </a:xfrm>
        </p:grpSpPr>
        <p:pic>
          <p:nvPicPr>
            <p:cNvPr id="8" name="Picture 7" descr="SD-PanelTitle-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1515532" y="1520422"/>
              <a:ext cx="6112935" cy="3818468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2" name="Picture 11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r="47959"/>
            <a:stretch/>
          </p:blipFill>
          <p:spPr>
            <a:xfrm>
              <a:off x="0" y="3128434"/>
              <a:ext cx="1664208" cy="612648"/>
            </a:xfrm>
            <a:prstGeom prst="rect">
              <a:avLst/>
            </a:prstGeom>
          </p:spPr>
        </p:pic>
        <p:pic>
          <p:nvPicPr>
            <p:cNvPr id="13" name="Picture 12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r="47959"/>
            <a:stretch/>
          </p:blipFill>
          <p:spPr>
            <a:xfrm>
              <a:off x="7480469" y="3128434"/>
              <a:ext cx="1664208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21934" y="1811863"/>
            <a:ext cx="5308866" cy="1515533"/>
          </a:xfrm>
        </p:spPr>
        <p:txBody>
          <a:bodyPr anchor="b">
            <a:noAutofit/>
          </a:bodyPr>
          <a:lstStyle>
            <a:lvl1pPr algn="ctr">
              <a:defRPr sz="48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21934" y="3598327"/>
            <a:ext cx="5308866" cy="1377651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65417" y="5054602"/>
            <a:ext cx="673276" cy="279400"/>
          </a:xfrm>
        </p:spPr>
        <p:txBody>
          <a:bodyPr/>
          <a:lstStyle/>
          <a:p>
            <a:fld id="{25FB1A2F-59D8-4E16-BFC4-9E627108B0D8}" type="datetimeFigureOut">
              <a:rPr lang="en-US" smtClean="0">
                <a:solidFill>
                  <a:prstClr val="black"/>
                </a:solidFill>
              </a:rPr>
              <a:pPr/>
              <a:t>3/21/2020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21934" y="5054602"/>
            <a:ext cx="4064860" cy="279400"/>
          </a:xfr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7317" y="5054602"/>
            <a:ext cx="413483" cy="279400"/>
          </a:xfrm>
        </p:spPr>
        <p:txBody>
          <a:bodyPr/>
          <a:lstStyle/>
          <a:p>
            <a:fld id="{A6D2799B-5756-4733-955C-14DC57409F38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2019825" y="3471329"/>
            <a:ext cx="511308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51119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278465" y="235626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B1A2F-59D8-4E16-BFC4-9E627108B0D8}" type="datetimeFigureOut">
              <a:rPr lang="en-US" smtClean="0">
                <a:solidFill>
                  <a:prstClr val="black"/>
                </a:solidFill>
              </a:rPr>
              <a:pPr/>
              <a:t>3/21/2020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2799B-5756-4733-955C-14DC57409F38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10020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8465" y="1641413"/>
            <a:ext cx="6595534" cy="1822514"/>
          </a:xfrm>
        </p:spPr>
        <p:txBody>
          <a:bodyPr anchor="b">
            <a:normAutofit/>
          </a:bodyPr>
          <a:lstStyle>
            <a:lvl1pPr algn="ctr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8465" y="3734859"/>
            <a:ext cx="6595534" cy="1090015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B1A2F-59D8-4E16-BFC4-9E627108B0D8}" type="datetimeFigureOut">
              <a:rPr lang="en-US" smtClean="0">
                <a:solidFill>
                  <a:prstClr val="black"/>
                </a:solidFill>
              </a:rPr>
              <a:pPr/>
              <a:t>3/21/2020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2799B-5756-4733-955C-14DC57409F38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>
            <a:off x="1278466" y="3599392"/>
            <a:ext cx="659553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05464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278465" y="235626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15337"/>
            <a:ext cx="6798734" cy="130386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6866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152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B1A2F-59D8-4E16-BFC4-9E627108B0D8}" type="datetimeFigureOut">
              <a:rPr lang="en-US" smtClean="0">
                <a:solidFill>
                  <a:prstClr val="black"/>
                </a:solidFill>
              </a:rPr>
              <a:pPr/>
              <a:t>3/21/2020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2799B-5756-4733-955C-14DC57409F38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69732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76868" y="3243263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1832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1832" y="3243263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B1A2F-59D8-4E16-BFC4-9E627108B0D8}" type="datetimeFigureOut">
              <a:rPr lang="en-US" smtClean="0">
                <a:solidFill>
                  <a:prstClr val="black"/>
                </a:solidFill>
              </a:rPr>
              <a:pPr/>
              <a:t>3/21/2020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2799B-5756-4733-955C-14DC57409F38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cxnSp>
        <p:nvCxnSpPr>
          <p:cNvPr id="41" name="Straight Connector 40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62679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15337"/>
            <a:ext cx="6798735" cy="130386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B1A2F-59D8-4E16-BFC4-9E627108B0D8}" type="datetimeFigureOut">
              <a:rPr lang="en-US" smtClean="0">
                <a:solidFill>
                  <a:prstClr val="black"/>
                </a:solidFill>
              </a:rPr>
              <a:pPr/>
              <a:t>3/21/2020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2799B-5756-4733-955C-14DC57409F38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75878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B1A2F-59D8-4E16-BFC4-9E627108B0D8}" type="datetimeFigureOut">
              <a:rPr lang="en-US" smtClean="0">
                <a:solidFill>
                  <a:prstClr val="black"/>
                </a:solidFill>
              </a:rPr>
              <a:pPr/>
              <a:t>3/21/2020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2799B-5756-4733-955C-14DC57409F38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47207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2585767-7ED6-4349-A447-FB0E925D9946}" type="datetimeFigureOut">
              <a:rPr lang="en-US" smtClean="0"/>
              <a:t>3/21/2020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B691E4B-8572-4F2F-96F1-3641C495E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373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388534"/>
            <a:ext cx="2536798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0062" y="982132"/>
            <a:ext cx="3855539" cy="4893735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031065"/>
            <a:ext cx="2536798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B1A2F-59D8-4E16-BFC4-9E627108B0D8}" type="datetimeFigureOut">
              <a:rPr lang="en-US" smtClean="0">
                <a:solidFill>
                  <a:prstClr val="black"/>
                </a:solidFill>
              </a:rPr>
              <a:pPr/>
              <a:t>3/21/2020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2799B-5756-4733-955C-14DC57409F38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1278466" y="2912533"/>
            <a:ext cx="233359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02636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883832"/>
            <a:ext cx="3632202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069" y="1032933"/>
            <a:ext cx="2929463" cy="4792136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255432"/>
            <a:ext cx="3632201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B1A2F-59D8-4E16-BFC4-9E627108B0D8}" type="datetimeFigureOut">
              <a:rPr lang="en-US" smtClean="0">
                <a:solidFill>
                  <a:prstClr val="black"/>
                </a:solidFill>
              </a:rPr>
              <a:pPr/>
              <a:t>3/21/2020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2799B-5756-4733-955C-14DC57409F38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19647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4815415"/>
            <a:ext cx="6798734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26260" y="1032933"/>
            <a:ext cx="7091482" cy="33612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6" y="5382153"/>
            <a:ext cx="6798734" cy="49371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76893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06873"/>
            <a:ext cx="6798734" cy="309786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275666"/>
            <a:ext cx="6798736" cy="1600202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5" y="4140199"/>
            <a:ext cx="66064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14985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4333" y="982132"/>
            <a:ext cx="6400250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00200" y="3352799"/>
            <a:ext cx="5892798" cy="651933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3" y="4343400"/>
            <a:ext cx="6798738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49969" y="905362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33503" y="2827870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278466" y="4140199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36854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9" y="3308581"/>
            <a:ext cx="679872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4777381"/>
            <a:ext cx="679873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403292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9416" y="982132"/>
            <a:ext cx="632516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8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639312"/>
            <a:ext cx="6798730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529667"/>
            <a:ext cx="6798736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78060" y="89689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649796" y="260772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278466" y="342900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347393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82131"/>
            <a:ext cx="6798734" cy="2294467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3200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566160"/>
            <a:ext cx="6798730" cy="905256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6" y="4470400"/>
            <a:ext cx="6798734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9" y="3429000"/>
            <a:ext cx="6606421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673938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5" y="2490135"/>
            <a:ext cx="6798736" cy="3385733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B1A2F-59D8-4E16-BFC4-9E627108B0D8}" type="datetimeFigureOut">
              <a:rPr lang="en-US" smtClean="0">
                <a:solidFill>
                  <a:prstClr val="black"/>
                </a:solidFill>
              </a:rPr>
              <a:pPr/>
              <a:t>3/21/2020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2799B-5756-4733-955C-14DC57409F38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60642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042547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56667" y="906873"/>
            <a:ext cx="1618930" cy="496899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7" y="906873"/>
            <a:ext cx="4915509" cy="4968993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B1A2F-59D8-4E16-BFC4-9E627108B0D8}" type="datetimeFigureOut">
              <a:rPr lang="en-US" smtClean="0">
                <a:solidFill>
                  <a:prstClr val="black"/>
                </a:solidFill>
              </a:rPr>
              <a:pPr/>
              <a:t>3/21/2020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2799B-5756-4733-955C-14DC57409F38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6245512" y="906873"/>
            <a:ext cx="0" cy="4968993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84445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2585767-7ED6-4349-A447-FB0E925D9946}" type="datetimeFigureOut">
              <a:rPr lang="en-US" smtClean="0"/>
              <a:t>3/21/2020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B691E4B-8572-4F2F-96F1-3641C495E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647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2585767-7ED6-4349-A447-FB0E925D9946}" type="datetimeFigureOut">
              <a:rPr lang="en-US" smtClean="0"/>
              <a:t>3/21/2020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B691E4B-8572-4F2F-96F1-3641C495E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947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2585767-7ED6-4349-A447-FB0E925D9946}" type="datetimeFigureOut">
              <a:rPr lang="en-US" smtClean="0"/>
              <a:t>3/21/2020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B691E4B-8572-4F2F-96F1-3641C495E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223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2585767-7ED6-4349-A447-FB0E925D9946}" type="datetimeFigureOut">
              <a:rPr lang="en-US" smtClean="0"/>
              <a:t>3/21/2020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B691E4B-8572-4F2F-96F1-3641C495E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383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2585767-7ED6-4349-A447-FB0E925D9946}" type="datetimeFigureOut">
              <a:rPr lang="en-US" smtClean="0"/>
              <a:t>3/21/2020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B691E4B-8572-4F2F-96F1-3641C495E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25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2585767-7ED6-4349-A447-FB0E925D9946}" type="datetimeFigureOut">
              <a:rPr lang="en-US" smtClean="0"/>
              <a:t>3/21/2020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B691E4B-8572-4F2F-96F1-3641C495E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15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2585767-7ED6-4349-A447-FB0E925D9946}" type="datetimeFigureOut">
              <a:rPr lang="en-US" smtClean="0"/>
              <a:t>3/21/2020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B691E4B-8572-4F2F-96F1-3641C495E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518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21" Type="http://schemas.openxmlformats.org/officeDocument/2006/relationships/image" Target="../media/image5.png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inus 6"/>
          <p:cNvSpPr/>
          <p:nvPr userDrawn="1"/>
        </p:nvSpPr>
        <p:spPr>
          <a:xfrm>
            <a:off x="-1524000" y="0"/>
            <a:ext cx="12192000" cy="238125"/>
          </a:xfrm>
          <a:prstGeom prst="mathMinus">
            <a:avLst>
              <a:gd name="adj1" fmla="val 69945"/>
            </a:avLst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Minus 8"/>
          <p:cNvSpPr/>
          <p:nvPr userDrawn="1"/>
        </p:nvSpPr>
        <p:spPr>
          <a:xfrm rot="5400000">
            <a:off x="-4414837" y="3271837"/>
            <a:ext cx="9067800" cy="238125"/>
          </a:xfrm>
          <a:prstGeom prst="mathMinus">
            <a:avLst>
              <a:gd name="adj1" fmla="val 69945"/>
            </a:avLst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Minus 9"/>
          <p:cNvSpPr/>
          <p:nvPr userDrawn="1"/>
        </p:nvSpPr>
        <p:spPr>
          <a:xfrm>
            <a:off x="-1600200" y="6619874"/>
            <a:ext cx="12344400" cy="238126"/>
          </a:xfrm>
          <a:prstGeom prst="mathMinus">
            <a:avLst>
              <a:gd name="adj1" fmla="val 69945"/>
            </a:avLst>
          </a:prstGeom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Minus 10"/>
          <p:cNvSpPr/>
          <p:nvPr userDrawn="1"/>
        </p:nvSpPr>
        <p:spPr>
          <a:xfrm rot="5400000">
            <a:off x="4448174" y="3305175"/>
            <a:ext cx="9144001" cy="247651"/>
          </a:xfrm>
          <a:prstGeom prst="mathMinus">
            <a:avLst>
              <a:gd name="adj1" fmla="val 69945"/>
            </a:avLst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L-Shape 11"/>
          <p:cNvSpPr/>
          <p:nvPr userDrawn="1"/>
        </p:nvSpPr>
        <p:spPr>
          <a:xfrm rot="5400000">
            <a:off x="-38100" y="38100"/>
            <a:ext cx="1295400" cy="1219200"/>
          </a:xfrm>
          <a:prstGeom prst="corner">
            <a:avLst>
              <a:gd name="adj1" fmla="val 17284"/>
              <a:gd name="adj2" fmla="val 14815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L-Shape 12"/>
          <p:cNvSpPr/>
          <p:nvPr userDrawn="1"/>
        </p:nvSpPr>
        <p:spPr>
          <a:xfrm rot="16200000">
            <a:off x="7886700" y="5600699"/>
            <a:ext cx="1295400" cy="1219200"/>
          </a:xfrm>
          <a:prstGeom prst="corner">
            <a:avLst>
              <a:gd name="adj1" fmla="val 17284"/>
              <a:gd name="adj2" fmla="val 14815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L-Shape 13"/>
          <p:cNvSpPr/>
          <p:nvPr userDrawn="1"/>
        </p:nvSpPr>
        <p:spPr>
          <a:xfrm>
            <a:off x="0" y="5638800"/>
            <a:ext cx="1295400" cy="1219200"/>
          </a:xfrm>
          <a:prstGeom prst="corner">
            <a:avLst>
              <a:gd name="adj1" fmla="val 17284"/>
              <a:gd name="adj2" fmla="val 14815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L-Shape 14"/>
          <p:cNvSpPr/>
          <p:nvPr userDrawn="1"/>
        </p:nvSpPr>
        <p:spPr>
          <a:xfrm rot="10800000">
            <a:off x="7848600" y="0"/>
            <a:ext cx="1295400" cy="1219200"/>
          </a:xfrm>
          <a:prstGeom prst="corner">
            <a:avLst>
              <a:gd name="adj1" fmla="val 17284"/>
              <a:gd name="adj2" fmla="val 14815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082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9152467" cy="6858000"/>
            <a:chOff x="0" y="0"/>
            <a:chExt cx="9152467" cy="6858000"/>
          </a:xfrm>
        </p:grpSpPr>
        <p:pic>
          <p:nvPicPr>
            <p:cNvPr id="8" name="Picture 7" descr="S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553888" y="542807"/>
              <a:ext cx="8039776" cy="5756392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14240"/>
            <a:stretch/>
          </p:blipFill>
          <p:spPr>
            <a:xfrm>
              <a:off x="0" y="3128434"/>
              <a:ext cx="68580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14240"/>
            <a:stretch/>
          </p:blipFill>
          <p:spPr>
            <a:xfrm>
              <a:off x="8466667" y="3128434"/>
              <a:ext cx="68580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76866" y="915337"/>
            <a:ext cx="6798734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24901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56670" y="5960533"/>
            <a:ext cx="1148283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3/21/2020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76865" y="5960533"/>
            <a:ext cx="510466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80091" y="5960533"/>
            <a:ext cx="39551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12" name="Picture 11" descr="7.png"/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74428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  <p:sldLayoutId id="2147483700" r:id="rId15"/>
    <p:sldLayoutId id="2147483701" r:id="rId16"/>
    <p:sldLayoutId id="2147483702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g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31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2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7.wmf"/><Relationship Id="rId4" Type="http://schemas.openxmlformats.org/officeDocument/2006/relationships/oleObject" Target="../embeddings/oleObject1.bin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057400" y="381000"/>
            <a:ext cx="4343400" cy="1295400"/>
          </a:xfrm>
          <a:prstGeom prst="roundRect">
            <a:avLst/>
          </a:prstGeom>
          <a:noFill/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0" cap="none" spc="0" normalizeH="0" baseline="0" noProof="0" dirty="0" err="1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ysClr val="windowText" lastClr="000000">
                      <a:alpha val="40000"/>
                    </a:sysClr>
                  </a:outerShdw>
                </a:effectLst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স্বাগতম</a:t>
            </a:r>
            <a:endParaRPr kumimoji="0" lang="en-GB" sz="8800" b="0" i="0" u="none" strike="noStrike" kern="0" cap="none" spc="0" normalizeH="0" baseline="0" noProof="0" dirty="0">
              <a:ln w="0"/>
              <a:solidFill>
                <a:sysClr val="windowText" lastClr="000000"/>
              </a:solidFill>
              <a:effectLst>
                <a:outerShdw blurRad="38100" dist="19050" dir="2700000" algn="tl" rotWithShape="0">
                  <a:sysClr val="windowText" lastClr="000000">
                    <a:alpha val="40000"/>
                  </a:sysClr>
                </a:outerShdw>
              </a:effectLst>
              <a:uLnTx/>
              <a:uFillTx/>
              <a:latin typeface="Nikosh" panose="02000000000000000000" pitchFamily="2" charset="0"/>
              <a:ea typeface="+mn-ea"/>
              <a:cs typeface="Nikosh" panose="02000000000000000000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847" y="1862454"/>
            <a:ext cx="5161353" cy="392874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950" y="381000"/>
            <a:ext cx="1358900" cy="15065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750" y="398463"/>
            <a:ext cx="1358900" cy="15065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6851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582" y="685800"/>
            <a:ext cx="5694218" cy="394377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TextBox 3"/>
          <p:cNvSpPr txBox="1"/>
          <p:nvPr/>
        </p:nvSpPr>
        <p:spPr>
          <a:xfrm>
            <a:off x="533400" y="5029200"/>
            <a:ext cx="7772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SMS </a:t>
            </a:r>
            <a:r>
              <a:rPr lang="bn-BD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পাঠানোর </a:t>
            </a:r>
            <a:r>
              <a:rPr lang="bn-BD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জন্য তথ্য ও যোগাযোগ প্রযুক্তি ব্যবহার </a:t>
            </a:r>
            <a:r>
              <a:rPr lang="bn-BD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করা হয়  । 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7944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468" y="1045571"/>
            <a:ext cx="4316932" cy="30009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1143000" y="4770230"/>
            <a:ext cx="67818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তথ্য ও যোগাযোগ প্রযুক্তি ব্যবহার করে সাধারণ মানুষও ছবি তুলতে ও  ভিডিও করতে পারে।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1101226"/>
            <a:ext cx="3956399" cy="2889679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401852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5693" y="1274929"/>
            <a:ext cx="3978279" cy="26377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532" y="1066800"/>
            <a:ext cx="4451474" cy="28925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719435" y="4582180"/>
            <a:ext cx="7467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মোবাইল ফোন ও ল্যাপটপ ব্যবহার করে ভিডিও গান দেখা ও শোনা  যায়। 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3892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38200" y="5072081"/>
            <a:ext cx="792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টেলিভিশনে বিভিন্ন অনুষ্ঠান, খবর দেখা ও শোনা যায়। 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4137" y="914400"/>
            <a:ext cx="4138863" cy="3276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916" y="914400"/>
            <a:ext cx="4398684" cy="305368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822077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Up Arrow 4"/>
          <p:cNvSpPr/>
          <p:nvPr/>
        </p:nvSpPr>
        <p:spPr>
          <a:xfrm rot="5400000">
            <a:off x="3830679" y="1308203"/>
            <a:ext cx="838200" cy="736394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762000" y="5417403"/>
            <a:ext cx="73746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কম্পিউটার দিন দিন ছোট হচ্ছে এবং  স্মার্ট ফোন দিয়েও  কম্পিউটার এর কাজ করা যায় যার ফলে প্রযুক্তি সাধারণ মানুষের হাতের মুঠোয় এসেছে। 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30" y="228600"/>
            <a:ext cx="3015456" cy="22098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381000"/>
            <a:ext cx="3301371" cy="21624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833" y="2971800"/>
            <a:ext cx="2447925" cy="1866900"/>
          </a:xfrm>
          <a:prstGeom prst="rect">
            <a:avLst/>
          </a:prstGeom>
        </p:spPr>
      </p:pic>
      <p:sp>
        <p:nvSpPr>
          <p:cNvPr id="8" name="Up Arrow 7"/>
          <p:cNvSpPr/>
          <p:nvPr/>
        </p:nvSpPr>
        <p:spPr>
          <a:xfrm rot="5400000">
            <a:off x="3462482" y="3632304"/>
            <a:ext cx="838200" cy="736394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2895600"/>
            <a:ext cx="2124075" cy="215265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273897" y="2543459"/>
            <a:ext cx="1023795" cy="371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dirty="0" smtClean="0">
                <a:latin typeface="NikoshBAN" pitchFamily="2" charset="0"/>
                <a:cs typeface="NikoshBAN" pitchFamily="2" charset="0"/>
              </a:rPr>
              <a:t>ডেস্কটপ </a:t>
            </a:r>
            <a:endParaRPr lang="en-US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84660" y="4838700"/>
            <a:ext cx="1023795" cy="371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dirty="0" smtClean="0">
                <a:latin typeface="NikoshBAN" pitchFamily="2" charset="0"/>
                <a:cs typeface="NikoshBAN" pitchFamily="2" charset="0"/>
              </a:rPr>
              <a:t>ট্যাবলেট</a:t>
            </a:r>
            <a:endParaRPr lang="en-US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824680" y="2709862"/>
            <a:ext cx="1023795" cy="371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dirty="0" smtClean="0">
                <a:latin typeface="NikoshBAN" pitchFamily="2" charset="0"/>
                <a:cs typeface="NikoshBAN" pitchFamily="2" charset="0"/>
              </a:rPr>
              <a:t>ল্যাপটপ </a:t>
            </a:r>
            <a:endParaRPr lang="en-US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274539" y="5024437"/>
            <a:ext cx="1023795" cy="371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dirty="0" smtClean="0">
                <a:latin typeface="NikoshBAN" pitchFamily="2" charset="0"/>
                <a:cs typeface="NikoshBAN" pitchFamily="2" charset="0"/>
              </a:rPr>
              <a:t>স্মার্ট ফোন  </a:t>
            </a:r>
            <a:endParaRPr lang="en-US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6407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38200" y="1192382"/>
            <a:ext cx="7543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এসো আমরা ভিডিওটি দেখে জি পি এস </a:t>
            </a:r>
            <a:r>
              <a:rPr lang="bn-BD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BD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এর ব্যবহার সম্পর্কে ধারণ লাভ করি। 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graphicFrame>
        <p:nvGraphicFramePr>
          <p:cNvPr id="3" name="Object 2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31107638"/>
              </p:ext>
            </p:extLst>
          </p:nvPr>
        </p:nvGraphicFramePr>
        <p:xfrm>
          <a:off x="3200400" y="3200400"/>
          <a:ext cx="1811866" cy="1528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60" name="Packager Shell Object" showAsIcon="1" r:id="rId3" imgW="914400" imgH="771480" progId="Package">
                  <p:embed/>
                </p:oleObj>
              </mc:Choice>
              <mc:Fallback>
                <p:oleObj name="Packager Shell Object" showAsIcon="1" r:id="rId3" imgW="914400" imgH="7714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200400" y="3200400"/>
                        <a:ext cx="1811866" cy="15287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90612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53" r="19039"/>
          <a:stretch/>
        </p:blipFill>
        <p:spPr>
          <a:xfrm>
            <a:off x="762000" y="855049"/>
            <a:ext cx="2576945" cy="323409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3" name="TextBox 2"/>
          <p:cNvSpPr txBox="1"/>
          <p:nvPr/>
        </p:nvSpPr>
        <p:spPr>
          <a:xfrm>
            <a:off x="457200" y="4495800"/>
            <a:ext cx="8382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গাড়ীতে </a:t>
            </a:r>
            <a:r>
              <a:rPr lang="bn-BD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জি </a:t>
            </a:r>
            <a:r>
              <a:rPr lang="bn-BD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পি এস </a:t>
            </a:r>
            <a:r>
              <a:rPr lang="bn-BD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ব্যবহার করে পৃথিবীর যে কোন স্থানের অবস্থান বের করা যায় এবং ঠিকানা না চিনলেও জিপিএস-এর সাহায্যে রাস্তা চিনে পৌছানো যায়। 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873957"/>
            <a:ext cx="4267200" cy="31962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91999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43000" y="2895600"/>
            <a:ext cx="76962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n-BD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NikoshBAN"/>
              </a:rPr>
              <a:t>মনে কর তুমি ঠিক করেছ কোনো ধরনের তথ্য প্রযুক্তি ব্যবহার না করে তোমার দিন কাটবে । সারা দিনে কোন কাজ গুলো তুমি করতে পারবে না তার একটা তালিকা তৈরি কর</a:t>
            </a:r>
            <a:r>
              <a:rPr lang="hi-IN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NikoshBAN"/>
              </a:rPr>
              <a:t>। 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/>
              <a:cs typeface="Vrinda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04800" y="358237"/>
            <a:ext cx="8534400" cy="2232563"/>
            <a:chOff x="304800" y="358237"/>
            <a:chExt cx="8534400" cy="2232563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304800" y="1981200"/>
              <a:ext cx="8534400" cy="0"/>
            </a:xfrm>
            <a:prstGeom prst="line">
              <a:avLst/>
            </a:prstGeom>
            <a:noFill/>
            <a:ln w="25400" cap="flat" cmpd="sng" algn="ctr">
              <a:solidFill>
                <a:srgbClr val="70AD47">
                  <a:lumMod val="75000"/>
                </a:srgbClr>
              </a:solidFill>
              <a:prstDash val="solid"/>
            </a:ln>
            <a:effectLst/>
          </p:spPr>
        </p:cxnSp>
        <p:grpSp>
          <p:nvGrpSpPr>
            <p:cNvPr id="6" name="Group 5"/>
            <p:cNvGrpSpPr/>
            <p:nvPr/>
          </p:nvGrpSpPr>
          <p:grpSpPr>
            <a:xfrm>
              <a:off x="1676400" y="358237"/>
              <a:ext cx="5998263" cy="2232563"/>
              <a:chOff x="2376711" y="76200"/>
              <a:chExt cx="6699320" cy="2625437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5780952" y="730233"/>
                <a:ext cx="3295079" cy="904843"/>
              </a:xfrm>
              <a:prstGeom prst="rect">
                <a:avLst/>
              </a:prstGeom>
              <a:solidFill>
                <a:srgbClr val="00B050"/>
              </a:solidFill>
            </p:spPr>
            <p:txBody>
              <a:bodyPr wrap="square" rtlCol="0">
                <a:spAutoFit/>
                <a:scene3d>
                  <a:camera prst="orthographicFront"/>
                  <a:lightRig rig="soft" dir="tl">
                    <a:rot lat="0" lon="0" rev="0"/>
                  </a:lightRig>
                </a:scene3d>
                <a:sp3d contourW="25400" prstMaterial="matte">
                  <a:bevelT w="25400" h="55880" prst="artDeco"/>
                  <a:contourClr>
                    <a:schemeClr val="accent2">
                      <a:tint val="20000"/>
                    </a:schemeClr>
                  </a:contourClr>
                </a:sp3d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bn-BD" sz="4000" b="1" i="0" u="none" strike="noStrike" kern="1100" cap="all" spc="0" normalizeH="0" baseline="0" noProof="0" dirty="0" smtClean="0">
                    <a:ln w="9000" cmpd="sng">
                      <a:solidFill>
                        <a:srgbClr val="FFC000">
                          <a:shade val="50000"/>
                          <a:satMod val="120000"/>
                        </a:srgbClr>
                      </a:solidFill>
                      <a:prstDash val="solid"/>
                    </a:ln>
                    <a:gradFill>
                      <a:gsLst>
                        <a:gs pos="0">
                          <a:srgbClr val="FFC000">
                            <a:shade val="20000"/>
                            <a:satMod val="245000"/>
                          </a:srgbClr>
                        </a:gs>
                        <a:gs pos="43000">
                          <a:srgbClr val="FFC000">
                            <a:satMod val="255000"/>
                          </a:srgbClr>
                        </a:gs>
                        <a:gs pos="48000">
                          <a:srgbClr val="FFC000">
                            <a:shade val="85000"/>
                            <a:satMod val="255000"/>
                          </a:srgbClr>
                        </a:gs>
                        <a:gs pos="100000">
                          <a:srgbClr val="FFC000">
                            <a:shade val="20000"/>
                            <a:satMod val="245000"/>
                          </a:srgbClr>
                        </a:gs>
                      </a:gsLst>
                      <a:lin ang="5400000"/>
                    </a:gradFill>
                    <a:effectLst>
                      <a:reflection blurRad="12700" stA="28000" endPos="45000" dist="1000" dir="5400000" sy="-100000" algn="bl" rotWithShape="0"/>
                    </a:effectLst>
                    <a:uLnTx/>
                    <a:uFillTx/>
                    <a:latin typeface="SolaimanLipi" pitchFamily="65" charset="0"/>
                    <a:ea typeface="NikoshBAN" pitchFamily="2" charset="0"/>
                    <a:cs typeface="SolaimanLipi" pitchFamily="65" charset="0"/>
                    <a:sym typeface="Wingdings"/>
                  </a:rPr>
                  <a:t></a:t>
                </a:r>
                <a:r>
                  <a:rPr kumimoji="0" lang="bn-BD" sz="4400" b="1" i="0" u="none" strike="noStrike" kern="0" cap="none" spc="0" normalizeH="0" baseline="0" noProof="0" dirty="0" smtClean="0">
                    <a:ln w="1905"/>
                    <a:solidFill>
                      <a:srgbClr val="FF0000"/>
                    </a:solidFill>
                    <a:effectLst>
                      <a:innerShdw blurRad="69850" dist="43180" dir="5400000">
                        <a:srgbClr val="000000">
                          <a:alpha val="65000"/>
                        </a:srgbClr>
                      </a:innerShdw>
                    </a:effectLst>
                    <a:uLnTx/>
                    <a:uFillTx/>
                    <a:latin typeface="NikoshBAN" pitchFamily="2" charset="0"/>
                    <a:cs typeface="NikoshBAN" pitchFamily="2" charset="0"/>
                  </a:rPr>
                  <a:t>দল</a:t>
                </a:r>
                <a:r>
                  <a:rPr lang="en-US" sz="4400" kern="0" dirty="0" err="1" smtClean="0">
                    <a:ln w="1905"/>
                    <a:solidFill>
                      <a:srgbClr val="FF0000"/>
                    </a:solidFill>
                    <a:latin typeface="NikoshBAN" pitchFamily="2" charset="0"/>
                    <a:cs typeface="NikoshBAN" pitchFamily="2" charset="0"/>
                  </a:rPr>
                  <a:t>গত</a:t>
                </a:r>
                <a:r>
                  <a:rPr lang="en-US" sz="4400" kern="0" dirty="0" smtClean="0">
                    <a:ln w="1905"/>
                    <a:solidFill>
                      <a:srgbClr val="FF0000"/>
                    </a:solidFill>
                    <a:latin typeface="NikoshBAN" pitchFamily="2" charset="0"/>
                    <a:cs typeface="NikoshBAN" pitchFamily="2" charset="0"/>
                  </a:rPr>
                  <a:t> </a:t>
                </a:r>
                <a:r>
                  <a:rPr kumimoji="0" lang="bn-BD" sz="4400" b="1" i="0" u="none" strike="noStrike" kern="0" cap="none" spc="0" normalizeH="0" baseline="0" noProof="0" dirty="0" smtClean="0">
                    <a:ln w="1905"/>
                    <a:solidFill>
                      <a:srgbClr val="FF0000"/>
                    </a:solidFill>
                    <a:effectLst>
                      <a:innerShdw blurRad="69850" dist="43180" dir="5400000">
                        <a:srgbClr val="000000">
                          <a:alpha val="65000"/>
                        </a:srgbClr>
                      </a:innerShdw>
                    </a:effectLst>
                    <a:uLnTx/>
                    <a:uFillTx/>
                    <a:latin typeface="NikoshBAN" pitchFamily="2" charset="0"/>
                    <a:cs typeface="NikoshBAN" pitchFamily="2" charset="0"/>
                  </a:rPr>
                  <a:t>কাজ</a:t>
                </a:r>
                <a:r>
                  <a:rPr kumimoji="0" lang="en-US" sz="4400" b="1" i="0" u="none" strike="noStrike" kern="0" cap="none" spc="0" normalizeH="0" baseline="0" noProof="0" dirty="0" smtClean="0">
                    <a:ln w="1905"/>
                    <a:solidFill>
                      <a:srgbClr val="FF0000"/>
                    </a:solidFill>
                    <a:effectLst>
                      <a:innerShdw blurRad="69850" dist="43180" dir="5400000">
                        <a:srgbClr val="000000">
                          <a:alpha val="65000"/>
                        </a:srgbClr>
                      </a:innerShdw>
                    </a:effectLst>
                    <a:uLnTx/>
                    <a:uFillTx/>
                    <a:latin typeface="NikoshBAN" pitchFamily="2" charset="0"/>
                    <a:cs typeface="NikoshBAN" pitchFamily="2" charset="0"/>
                  </a:rPr>
                  <a:t> </a:t>
                </a:r>
                <a:r>
                  <a:rPr kumimoji="0" lang="bn-BD" sz="4400" b="1" i="0" u="none" strike="noStrike" kern="0" cap="none" spc="0" normalizeH="0" baseline="0" noProof="0" dirty="0" smtClean="0">
                    <a:ln w="1905"/>
                    <a:solidFill>
                      <a:srgbClr val="FF0000"/>
                    </a:solidFill>
                    <a:effectLst>
                      <a:innerShdw blurRad="69850" dist="43180" dir="5400000">
                        <a:srgbClr val="000000">
                          <a:alpha val="65000"/>
                        </a:srgbClr>
                      </a:innerShdw>
                    </a:effectLst>
                    <a:uLnTx/>
                    <a:uFillTx/>
                    <a:latin typeface="NikoshBAN" pitchFamily="2" charset="0"/>
                    <a:cs typeface="NikoshBAN" pitchFamily="2" charset="0"/>
                  </a:rPr>
                  <a:t> </a:t>
                </a:r>
                <a:endParaRPr kumimoji="0" lang="en-US" sz="4400" b="1" i="0" u="none" strike="noStrike" kern="0" cap="none" spc="0" normalizeH="0" baseline="0" noProof="0" dirty="0">
                  <a:ln w="1905"/>
                  <a:solidFill>
                    <a:srgbClr val="FF00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NikoshBAN" pitchFamily="2" charset="0"/>
                  <a:cs typeface="NikoshBAN" pitchFamily="2" charset="0"/>
                </a:endParaRPr>
              </a:p>
            </p:txBody>
          </p:sp>
          <p:pic>
            <p:nvPicPr>
              <p:cNvPr id="8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76711" y="76200"/>
                <a:ext cx="3124200" cy="2625437"/>
              </a:xfrm>
              <a:prstGeom prst="ellipse">
                <a:avLst/>
              </a:prstGeom>
              <a:ln w="31750">
                <a:solidFill>
                  <a:sysClr val="windowText" lastClr="000000"/>
                </a:solidFill>
                <a:miter lim="800000"/>
                <a:headEnd/>
                <a:tailEnd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9" name="Oval 8"/>
              <p:cNvSpPr/>
              <p:nvPr/>
            </p:nvSpPr>
            <p:spPr>
              <a:xfrm>
                <a:off x="2376711" y="76200"/>
                <a:ext cx="3124200" cy="2625437"/>
              </a:xfrm>
              <a:prstGeom prst="ellipse">
                <a:avLst/>
              </a:prstGeom>
              <a:noFill/>
              <a:ln w="44450" cap="flat" cmpd="thickThin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01124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Card 1"/>
          <p:cNvSpPr/>
          <p:nvPr/>
        </p:nvSpPr>
        <p:spPr>
          <a:xfrm>
            <a:off x="533400" y="457200"/>
            <a:ext cx="8001000" cy="5562600"/>
          </a:xfrm>
          <a:prstGeom prst="flowChartPunchedCard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bn-BD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সম্ভাব্য উত্তর: </a:t>
            </a:r>
            <a:endParaRPr lang="bn-BD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r>
              <a:rPr lang="bn-BD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১। দূরে কথা বলা যাবে  না</a:t>
            </a:r>
          </a:p>
          <a:p>
            <a:r>
              <a:rPr lang="bn-BD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২। দূরের আত্মীয়ের খবর পাওয়া কঠিন হবে</a:t>
            </a:r>
          </a:p>
          <a:p>
            <a:r>
              <a:rPr lang="bn-BD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৩। দৈনন্দিন হিসাব-নিকাশ সহজ হবে না</a:t>
            </a:r>
          </a:p>
          <a:p>
            <a:r>
              <a:rPr lang="bn-BD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৪। বিনোদন কম হবে </a:t>
            </a:r>
            <a:r>
              <a:rPr lang="bn-BD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(টেলিভিশন , রেডিও ছাড়া)</a:t>
            </a:r>
            <a:endParaRPr lang="bn-BD" sz="3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r>
              <a:rPr lang="bn-BD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৫। জাতীয় ও আন্তর্জাতিক খবর, খেলার খবর পাব না</a:t>
            </a:r>
          </a:p>
          <a:p>
            <a:r>
              <a:rPr lang="bn-BD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৬। পেপার পত্রিকা পাব না</a:t>
            </a:r>
          </a:p>
          <a:p>
            <a:r>
              <a:rPr lang="bn-BD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৭। সুন্দর পাঠ্যপুস্তক পাব  না; সহজলভ্য হবে না। </a:t>
            </a:r>
          </a:p>
          <a:p>
            <a:r>
              <a:rPr lang="bn-BD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???????? </a:t>
            </a:r>
            <a:endParaRPr lang="bn-BD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r>
              <a:rPr lang="bn-BD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793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3523750269"/>
              </p:ext>
            </p:extLst>
          </p:nvPr>
        </p:nvGraphicFramePr>
        <p:xfrm>
          <a:off x="533400" y="457200"/>
          <a:ext cx="8153400" cy="5867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32014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6ECCF22-A82A-4251-B60F-5E9F56988E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1E319DE-C4C5-4FFB-9E7B-D449587F27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4AFAD30-37C8-4F16-9C7A-549D6A5DF0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9B49A36-A765-4C96-960A-A29D316545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83EAE00-E668-46B1-9EDB-9D214F2A30F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86BBF2C-1407-48C1-8383-BABA2AA070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28BA288-6D97-4BCF-B4BE-D82D2644931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D502647-E0D5-46AF-8598-EFDE1374A73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BF2663E-D84B-4B72-9A35-1A1BC93FB4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1DBDD34-12CC-4147-855C-0E2EA9C1A3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092AA98-35A4-4445-9BBF-81966DB984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Sub>
          <a:bldDgm bld="lvlAtOnce"/>
        </p:bldSub>
      </p:bldGraphic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457200" y="762000"/>
            <a:ext cx="4038600" cy="53641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3600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শিক্ষক</a:t>
            </a:r>
            <a:r>
              <a:rPr lang="en-US" sz="36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পরিচিতি</a:t>
            </a:r>
            <a:r>
              <a:rPr lang="en-US" sz="36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</a:p>
          <a:p>
            <a:pPr marL="0" indent="0">
              <a:buNone/>
            </a:pPr>
            <a:r>
              <a:rPr lang="bn-BD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মোঃ</a:t>
            </a: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আবুল</a:t>
            </a: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হোসেন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pPr marL="0" indent="0">
              <a:buNone/>
            </a:pPr>
            <a:r>
              <a:rPr lang="en-US" sz="2400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সহকারী</a:t>
            </a:r>
            <a:r>
              <a:rPr lang="en-US" sz="24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শিক্ষক</a:t>
            </a:r>
            <a:r>
              <a:rPr lang="en-US" sz="24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BD" sz="24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(আই</a:t>
            </a:r>
            <a:r>
              <a:rPr lang="en-US" sz="24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.</a:t>
            </a:r>
            <a:r>
              <a:rPr lang="bn-BD" sz="24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সি</a:t>
            </a:r>
            <a:r>
              <a:rPr lang="en-US" sz="24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.</a:t>
            </a:r>
            <a:r>
              <a:rPr lang="bn-BD" sz="24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টি</a:t>
            </a:r>
            <a:r>
              <a:rPr lang="en-US" sz="24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) </a:t>
            </a:r>
          </a:p>
          <a:p>
            <a:endParaRPr lang="bn-BD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endParaRPr lang="bn-BD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endParaRPr lang="bn-BD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pPr marL="0" indent="0">
              <a:buNone/>
            </a:pPr>
            <a:r>
              <a:rPr lang="bn-IN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NikoshBAN" pitchFamily="2" charset="0"/>
              </a:rPr>
              <a:t>জয়দেবপুর ইসলামিয়া দাখিল মাদ্রাসা </a:t>
            </a:r>
          </a:p>
          <a:p>
            <a:pPr marL="0" indent="0">
              <a:buNone/>
            </a:pPr>
            <a:r>
              <a:rPr lang="bn-IN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NikoshBAN" pitchFamily="2" charset="0"/>
              </a:rPr>
              <a:t>সাপাহার, নওগাঁ । </a:t>
            </a:r>
            <a:endParaRPr lang="bn-BD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NikoshBAN" pitchFamily="2" charset="0"/>
            </a:endParaRPr>
          </a:p>
          <a:p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4038600" cy="5211763"/>
          </a:xfrm>
          <a:solidFill>
            <a:srgbClr val="00B050"/>
          </a:solidFill>
        </p:spPr>
        <p:txBody>
          <a:bodyPr>
            <a:normAutofit lnSpcReduction="10000"/>
          </a:bodyPr>
          <a:lstStyle/>
          <a:p>
            <a:pPr marL="0" indent="0">
              <a:buNone/>
              <a:defRPr/>
            </a:pPr>
            <a:r>
              <a:rPr lang="en-US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পাঠ</a:t>
            </a: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পরিচিতি</a:t>
            </a: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</a:p>
          <a:p>
            <a:pPr marL="0" indent="0">
              <a:buNone/>
              <a:defRPr/>
            </a:pPr>
            <a:r>
              <a:rPr lang="en-US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শ্রেণি</a:t>
            </a: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	: </a:t>
            </a:r>
            <a:r>
              <a:rPr lang="bn-IN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৭</a:t>
            </a:r>
            <a:r>
              <a:rPr lang="bn-BD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 </a:t>
            </a: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pPr marL="0" indent="0">
              <a:buNone/>
              <a:defRPr/>
            </a:pP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বিষয়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	:</a:t>
            </a:r>
            <a:r>
              <a:rPr lang="bn-BD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BD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তথ্য ও </a:t>
            </a:r>
            <a:r>
              <a:rPr lang="bn-BD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যোগাযোগ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</a:p>
          <a:p>
            <a:pPr marL="0" indent="0">
              <a:buNone/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	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  </a:t>
            </a:r>
            <a:r>
              <a:rPr lang="bn-BD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প্রযুক্তি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endParaRPr lang="bn-BD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pPr marL="0" indent="0">
              <a:buNone/>
              <a:defRPr/>
            </a:pPr>
            <a:r>
              <a:rPr lang="bn-BD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অধ্যায়</a:t>
            </a: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	: </a:t>
            </a:r>
            <a:r>
              <a:rPr lang="bn-IN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১</a:t>
            </a:r>
            <a:r>
              <a:rPr lang="bn-BD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   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pPr marL="0" indent="0">
              <a:buNone/>
              <a:defRPr/>
            </a:pPr>
            <a:r>
              <a:rPr lang="bn-BD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পাঠ </a:t>
            </a: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	: </a:t>
            </a:r>
            <a:r>
              <a:rPr lang="bn-IN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১ </a:t>
            </a: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endParaRPr lang="bn-BD" sz="3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pPr marL="0" indent="0">
              <a:buNone/>
              <a:defRPr/>
            </a:pPr>
            <a:r>
              <a:rPr lang="bn-BD" sz="3600" dirty="0">
                <a:latin typeface="NikoshBAN" pitchFamily="2" charset="0"/>
                <a:cs typeface="NikoshBAN" pitchFamily="2" charset="0"/>
              </a:rPr>
              <a:t>সময়: ৫০ মিনিট </a:t>
            </a:r>
            <a:r>
              <a:rPr lang="en-US" sz="3600" dirty="0">
                <a:latin typeface="NikoshBAN" pitchFamily="2" charset="0"/>
                <a:cs typeface="NikoshBAN" pitchFamily="2" charset="0"/>
              </a:rPr>
              <a:t>   </a:t>
            </a:r>
            <a:endParaRPr lang="en-US" sz="3600" dirty="0">
              <a:solidFill>
                <a:schemeClr val="bg2"/>
              </a:solidFill>
            </a:endParaRPr>
          </a:p>
          <a:p>
            <a:pPr marL="0" indent="0">
              <a:buNone/>
              <a:defRPr/>
            </a:pPr>
            <a:endParaRPr lang="en-US" sz="3600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4419600" y="762000"/>
            <a:ext cx="0" cy="57150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343400" y="762000"/>
            <a:ext cx="0" cy="57150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25" t="26086" r="27955" b="43480"/>
          <a:stretch/>
        </p:blipFill>
        <p:spPr>
          <a:xfrm rot="10800000" flipV="1">
            <a:off x="1219200" y="2438400"/>
            <a:ext cx="1704975" cy="15913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14049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29000" y="372070"/>
            <a:ext cx="1992853" cy="92333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bn-BD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NikoshBAN"/>
              </a:rPr>
              <a:t>মূল্যায়ন </a:t>
            </a:r>
            <a:endParaRPr lang="en-US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/>
              <a:cs typeface="Vrinda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8600" y="1443842"/>
            <a:ext cx="8686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bn-BD" sz="36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ea typeface="Calibri"/>
                <a:cs typeface="NikoshBAN" pitchFamily="2" charset="0"/>
              </a:rPr>
              <a:t>১. </a:t>
            </a:r>
            <a:r>
              <a:rPr lang="bn-BD" sz="36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ea typeface="Calibri"/>
                <a:cs typeface="NikoshBAN" pitchFamily="2" charset="0"/>
              </a:rPr>
              <a:t>নিচের কোন প্রযুক্তিটি সাধারণ মানুষের বেশি কাজে লাগে?</a:t>
            </a:r>
            <a:endParaRPr lang="en-US" sz="36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ea typeface="Calibri"/>
              <a:cs typeface="NikoshBAN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62001" y="1981200"/>
            <a:ext cx="4190999" cy="911453"/>
          </a:xfrm>
          <a:prstGeom prst="rect">
            <a:avLst/>
          </a:prstGeo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bn-BD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ea typeface="Calibri"/>
                <a:cs typeface="NikoshBAN" pitchFamily="2" charset="0"/>
              </a:rPr>
              <a:t>ক. </a:t>
            </a:r>
            <a:r>
              <a:rPr lang="bn-BD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ea typeface="Calibri"/>
                <a:cs typeface="NikoshBAN" pitchFamily="2" charset="0"/>
              </a:rPr>
              <a:t>কৃষি প্রযুক্তি</a:t>
            </a:r>
            <a:endParaRPr lang="en-US" sz="4000" dirty="0"/>
          </a:p>
        </p:txBody>
      </p:sp>
      <p:sp>
        <p:nvSpPr>
          <p:cNvPr id="5" name="Rectangle 4"/>
          <p:cNvSpPr/>
          <p:nvPr/>
        </p:nvSpPr>
        <p:spPr>
          <a:xfrm>
            <a:off x="609600" y="2819400"/>
            <a:ext cx="3886199" cy="667672"/>
          </a:xfrm>
          <a:prstGeom prst="rect">
            <a:avLst/>
          </a:prstGeo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ea typeface="Calibri"/>
                <a:cs typeface="NikoshBAN" pitchFamily="2" charset="0"/>
              </a:rPr>
              <a:t>গ. </a:t>
            </a:r>
            <a:r>
              <a:rPr lang="bn-BD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ea typeface="Calibri"/>
                <a:cs typeface="NikoshBAN" pitchFamily="2" charset="0"/>
              </a:rPr>
              <a:t>তথ্য ও যোগাযোগ </a:t>
            </a:r>
            <a:r>
              <a:rPr lang="bn-BD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ea typeface="Calibri"/>
                <a:cs typeface="NikoshBAN" pitchFamily="2" charset="0"/>
              </a:rPr>
              <a:t>প্রযুক্তি </a:t>
            </a:r>
            <a:endParaRPr lang="en-US" sz="3200" dirty="0"/>
          </a:p>
        </p:txBody>
      </p:sp>
      <p:sp>
        <p:nvSpPr>
          <p:cNvPr id="6" name="Rectangle 5"/>
          <p:cNvSpPr/>
          <p:nvPr/>
        </p:nvSpPr>
        <p:spPr>
          <a:xfrm>
            <a:off x="4800599" y="1981200"/>
            <a:ext cx="4038601" cy="1066800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marR="0">
              <a:spcBef>
                <a:spcPts val="0"/>
              </a:spcBef>
              <a:spcAft>
                <a:spcPts val="0"/>
              </a:spcAft>
            </a:pPr>
            <a:r>
              <a:rPr lang="bn-BD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ea typeface="Calibri"/>
                <a:cs typeface="NikoshBAN" pitchFamily="2" charset="0"/>
              </a:rPr>
              <a:t>খ. </a:t>
            </a:r>
            <a:r>
              <a:rPr lang="bn-BD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ea typeface="Calibri"/>
                <a:cs typeface="NikoshBAN" pitchFamily="2" charset="0"/>
              </a:rPr>
              <a:t>মোটরগাড়ি প্রযুক্তি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ea typeface="Calibri"/>
              <a:cs typeface="NikoshBAN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81600" y="2819400"/>
            <a:ext cx="3505200" cy="667672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bn-BD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ea typeface="Calibri"/>
                <a:cs typeface="NikoshBAN" pitchFamily="2" charset="0"/>
              </a:rPr>
              <a:t>ঘ. </a:t>
            </a:r>
            <a:r>
              <a:rPr lang="bn-BD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ea typeface="Calibri"/>
                <a:cs typeface="NikoshBAN" pitchFamily="2" charset="0"/>
              </a:rPr>
              <a:t>রকেট প্রযুক্তি </a:t>
            </a:r>
            <a:endParaRPr lang="en-US" sz="3600" dirty="0"/>
          </a:p>
        </p:txBody>
      </p:sp>
      <p:sp>
        <p:nvSpPr>
          <p:cNvPr id="8" name="Rectangle 7"/>
          <p:cNvSpPr/>
          <p:nvPr/>
        </p:nvSpPr>
        <p:spPr>
          <a:xfrm>
            <a:off x="228600" y="3834825"/>
            <a:ext cx="8610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bn-BD" sz="3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ea typeface="Calibri"/>
                <a:cs typeface="NikoshBAN" pitchFamily="2" charset="0"/>
              </a:rPr>
              <a:t>২</a:t>
            </a:r>
            <a:r>
              <a:rPr lang="bn-BD" sz="32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ea typeface="Calibri"/>
                <a:cs typeface="NikoshBAN" pitchFamily="2" charset="0"/>
              </a:rPr>
              <a:t>. কোনটি ধীরে ধীরে একটি বুদ্ধিমান যন্ত্রে পরিণত হতে  চলছে? </a:t>
            </a:r>
            <a:endParaRPr lang="bn-BD" sz="32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ea typeface="Calibri"/>
              <a:cs typeface="NikoshBAN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62001" y="4714182"/>
            <a:ext cx="2971799" cy="619818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ea typeface="Calibri"/>
                <a:cs typeface="NikoshBAN" pitchFamily="2" charset="0"/>
              </a:rPr>
              <a:t>ক. </a:t>
            </a:r>
            <a:r>
              <a:rPr lang="bn-BD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ea typeface="Calibri"/>
                <a:cs typeface="NikoshBAN" pitchFamily="2" charset="0"/>
              </a:rPr>
              <a:t>মোবাইল ফোন 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62001" y="5525543"/>
            <a:ext cx="2514601" cy="619818"/>
          </a:xfrm>
          <a:prstGeom prst="rect">
            <a:avLst/>
          </a:prstGeo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ea typeface="Calibri"/>
                <a:cs typeface="NikoshBAN" pitchFamily="2" charset="0"/>
              </a:rPr>
              <a:t>গ. </a:t>
            </a:r>
            <a:r>
              <a:rPr lang="bn-BD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ea typeface="Calibri"/>
                <a:cs typeface="NikoshBAN" pitchFamily="2" charset="0"/>
              </a:rPr>
              <a:t>ল্যান্ডফোন 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765963" y="4667509"/>
            <a:ext cx="1679863" cy="619818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bn-BD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ea typeface="Calibri"/>
                <a:cs typeface="NikoshBAN" pitchFamily="2" charset="0"/>
              </a:rPr>
              <a:t>খ. </a:t>
            </a:r>
            <a:r>
              <a:rPr lang="bn-BD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ea typeface="Calibri"/>
                <a:cs typeface="NikoshBAN" pitchFamily="2" charset="0"/>
              </a:rPr>
              <a:t>রেডিও </a:t>
            </a:r>
            <a:endParaRPr lang="bn-BD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ea typeface="Calibri"/>
              <a:cs typeface="NikoshBAN" pitchFamily="2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807527" y="5529782"/>
            <a:ext cx="2126674" cy="619818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bn-BD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ea typeface="Calibri"/>
                <a:cs typeface="NikoshBAN" pitchFamily="2" charset="0"/>
              </a:rPr>
              <a:t>ঘ. </a:t>
            </a:r>
            <a:r>
              <a:rPr lang="bn-BD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ea typeface="Calibri"/>
                <a:cs typeface="NikoshBAN" pitchFamily="2" charset="0"/>
              </a:rPr>
              <a:t>টেলিভিশন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ea typeface="Calibri"/>
              <a:cs typeface="NikoshBAN" pitchFamily="2" charset="0"/>
            </a:endParaRPr>
          </a:p>
        </p:txBody>
      </p:sp>
      <p:sp>
        <p:nvSpPr>
          <p:cNvPr id="16" name="Multiply 15"/>
          <p:cNvSpPr/>
          <p:nvPr/>
        </p:nvSpPr>
        <p:spPr>
          <a:xfrm>
            <a:off x="4724400" y="2133600"/>
            <a:ext cx="457200" cy="533400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7" name="Multiply 16"/>
          <p:cNvSpPr/>
          <p:nvPr/>
        </p:nvSpPr>
        <p:spPr>
          <a:xfrm>
            <a:off x="8458200" y="2286000"/>
            <a:ext cx="457200" cy="533400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8" name="Multiply 17"/>
          <p:cNvSpPr/>
          <p:nvPr/>
        </p:nvSpPr>
        <p:spPr>
          <a:xfrm>
            <a:off x="8382000" y="2953672"/>
            <a:ext cx="457200" cy="533400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9" name="L-Shape 18"/>
          <p:cNvSpPr/>
          <p:nvPr/>
        </p:nvSpPr>
        <p:spPr>
          <a:xfrm rot="19213881">
            <a:off x="4161274" y="3033131"/>
            <a:ext cx="596912" cy="240209"/>
          </a:xfrm>
          <a:prstGeom prst="corner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L-Shape 19"/>
          <p:cNvSpPr/>
          <p:nvPr/>
        </p:nvSpPr>
        <p:spPr>
          <a:xfrm rot="19213881">
            <a:off x="3858593" y="4805058"/>
            <a:ext cx="596912" cy="240209"/>
          </a:xfrm>
          <a:prstGeom prst="corner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Multiply 20"/>
          <p:cNvSpPr/>
          <p:nvPr/>
        </p:nvSpPr>
        <p:spPr>
          <a:xfrm>
            <a:off x="6591299" y="4727253"/>
            <a:ext cx="457200" cy="533400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5" name="Multiply 24"/>
          <p:cNvSpPr/>
          <p:nvPr/>
        </p:nvSpPr>
        <p:spPr>
          <a:xfrm>
            <a:off x="6934201" y="5525543"/>
            <a:ext cx="457200" cy="533400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6" name="Multiply 25"/>
          <p:cNvSpPr/>
          <p:nvPr/>
        </p:nvSpPr>
        <p:spPr>
          <a:xfrm>
            <a:off x="3200400" y="5649018"/>
            <a:ext cx="457200" cy="533400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2464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"/>
                                            </p:cond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3"/>
                                            </p:cond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5"/>
                                            </p:cond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1"/>
                                            </p:cond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7"/>
                                            </p:cond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5" grpId="0" animBg="1"/>
      <p:bldP spid="2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1000" y="304800"/>
            <a:ext cx="8382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bn-BD" sz="36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ea typeface="Calibri"/>
                <a:cs typeface="NikoshBAN" pitchFamily="2" charset="0"/>
              </a:rPr>
              <a:t>৩. কিসের মাধ্যমে আমরা কোন জায়গার অবস্থান </a:t>
            </a:r>
            <a:r>
              <a:rPr lang="bn-BD" sz="36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ea typeface="Calibri"/>
                <a:cs typeface="NikoshBAN" pitchFamily="2" charset="0"/>
              </a:rPr>
              <a:t>সম্পর্কে   </a:t>
            </a:r>
          </a:p>
          <a:p>
            <a:pPr lvl="0"/>
            <a:r>
              <a:rPr lang="bn-BD" sz="36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ea typeface="Calibri"/>
                <a:cs typeface="NikoshBAN" pitchFamily="2" charset="0"/>
              </a:rPr>
              <a:t> </a:t>
            </a:r>
            <a:r>
              <a:rPr lang="bn-BD" sz="36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ea typeface="Calibri"/>
                <a:cs typeface="NikoshBAN" pitchFamily="2" charset="0"/>
              </a:rPr>
              <a:t>    জানতে </a:t>
            </a:r>
            <a:r>
              <a:rPr lang="bn-BD" sz="36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ea typeface="Calibri"/>
                <a:cs typeface="NikoshBAN" pitchFamily="2" charset="0"/>
              </a:rPr>
              <a:t>পারি? </a:t>
            </a:r>
            <a:endParaRPr lang="en-US" sz="36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ea typeface="Calibri"/>
              <a:cs typeface="NikoshBAN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15636" y="3429000"/>
            <a:ext cx="8229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bn-BD" sz="36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ea typeface="Calibri"/>
                <a:cs typeface="NikoshBAN" pitchFamily="2" charset="0"/>
              </a:rPr>
              <a:t>৪. নিচের কোনটি ব্যক্তিগত যোগাযোগের </a:t>
            </a:r>
            <a:r>
              <a:rPr lang="bn-BD" sz="36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ea typeface="Calibri"/>
                <a:cs typeface="NikoshBAN" pitchFamily="2" charset="0"/>
              </a:rPr>
              <a:t>সবচেয়ে </a:t>
            </a:r>
            <a:r>
              <a:rPr lang="bn-BD" sz="36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ea typeface="Calibri"/>
                <a:cs typeface="NikoshBAN" pitchFamily="2" charset="0"/>
              </a:rPr>
              <a:t>জনপ্রিয় </a:t>
            </a:r>
            <a:endParaRPr lang="bn-BD" sz="3600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ea typeface="Calibri"/>
              <a:cs typeface="NikoshBAN" pitchFamily="2" charset="0"/>
            </a:endParaRPr>
          </a:p>
          <a:p>
            <a:pPr lvl="0"/>
            <a:r>
              <a:rPr lang="bn-BD" sz="36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ea typeface="Calibri"/>
                <a:cs typeface="NikoshBAN" pitchFamily="2" charset="0"/>
              </a:rPr>
              <a:t> </a:t>
            </a:r>
            <a:r>
              <a:rPr lang="bn-BD" sz="36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ea typeface="Calibri"/>
                <a:cs typeface="NikoshBAN" pitchFamily="2" charset="0"/>
              </a:rPr>
              <a:t>    মাধ্যম</a:t>
            </a:r>
            <a:r>
              <a:rPr lang="bn-BD" sz="36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ea typeface="Calibri"/>
                <a:cs typeface="NikoshBAN" pitchFamily="2" charset="0"/>
              </a:rPr>
              <a:t>? </a:t>
            </a:r>
            <a:endParaRPr lang="en-US" sz="36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ea typeface="Calibri"/>
              <a:cs typeface="NikoshBAN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57200" y="1524000"/>
            <a:ext cx="2971800" cy="762000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36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ea typeface="Calibri"/>
                <a:cs typeface="NikoshBAN" pitchFamily="2" charset="0"/>
              </a:rPr>
              <a:t>ক. ডেক্সটপ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810000" y="1600200"/>
            <a:ext cx="2971800" cy="762000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36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ea typeface="Calibri"/>
                <a:cs typeface="NikoshBAN" pitchFamily="2" charset="0"/>
              </a:rPr>
              <a:t> খ. নোটবুক 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114800" y="2667000"/>
            <a:ext cx="2971800" cy="7620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36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ea typeface="Calibri"/>
                <a:cs typeface="NikoshBAN" pitchFamily="2" charset="0"/>
              </a:rPr>
              <a:t>ঘ. জি পি এস 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7200" y="2514600"/>
            <a:ext cx="2971800" cy="762000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36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ea typeface="Calibri"/>
                <a:cs typeface="NikoshBAN" pitchFamily="2" charset="0"/>
              </a:rPr>
              <a:t>গ. ল্যাপটপ 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68927" y="4800600"/>
            <a:ext cx="2971800" cy="762000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36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ea typeface="Calibri"/>
                <a:cs typeface="NikoshBAN" pitchFamily="2" charset="0"/>
              </a:rPr>
              <a:t>ক. টেলিফোন 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191000" y="4800600"/>
            <a:ext cx="2971800" cy="762000"/>
          </a:xfrm>
          <a:prstGeom prst="rect">
            <a:avLst/>
          </a:prstGeo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lvl="0"/>
            <a:r>
              <a:rPr lang="bn-BD" sz="36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ea typeface="Calibri"/>
                <a:cs typeface="NikoshBAN" pitchFamily="2" charset="0"/>
              </a:rPr>
              <a:t>খ. ফ্যাক্স </a:t>
            </a:r>
            <a:endParaRPr lang="en-US" sz="36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ea typeface="Calibri"/>
              <a:cs typeface="NikoshBAN" pitchFamily="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114800" y="5645727"/>
            <a:ext cx="2971800" cy="762000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36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ea typeface="Calibri"/>
                <a:cs typeface="NikoshBAN" pitchFamily="2" charset="0"/>
              </a:rPr>
              <a:t>ঘ. মোবাইল 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62000" y="5638800"/>
            <a:ext cx="2971800" cy="762000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36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ea typeface="Calibri"/>
                <a:cs typeface="NikoshBAN" pitchFamily="2" charset="0"/>
              </a:rPr>
              <a:t>গ. কম্পিউটার 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3" name="L-Shape 12"/>
          <p:cNvSpPr/>
          <p:nvPr/>
        </p:nvSpPr>
        <p:spPr>
          <a:xfrm rot="19213881">
            <a:off x="6488838" y="2873261"/>
            <a:ext cx="596912" cy="240209"/>
          </a:xfrm>
          <a:prstGeom prst="corner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Multiply 13"/>
          <p:cNvSpPr/>
          <p:nvPr/>
        </p:nvSpPr>
        <p:spPr>
          <a:xfrm>
            <a:off x="6101494" y="1714500"/>
            <a:ext cx="457200" cy="533400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5" name="Multiply 14"/>
          <p:cNvSpPr/>
          <p:nvPr/>
        </p:nvSpPr>
        <p:spPr>
          <a:xfrm>
            <a:off x="2819400" y="1686791"/>
            <a:ext cx="457200" cy="533400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6" name="Multiply 15"/>
          <p:cNvSpPr/>
          <p:nvPr/>
        </p:nvSpPr>
        <p:spPr>
          <a:xfrm>
            <a:off x="2646218" y="2667000"/>
            <a:ext cx="457200" cy="533400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7" name="Multiply 16"/>
          <p:cNvSpPr/>
          <p:nvPr/>
        </p:nvSpPr>
        <p:spPr>
          <a:xfrm>
            <a:off x="3200400" y="4914900"/>
            <a:ext cx="457200" cy="533400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8" name="Multiply 17"/>
          <p:cNvSpPr/>
          <p:nvPr/>
        </p:nvSpPr>
        <p:spPr>
          <a:xfrm>
            <a:off x="5939300" y="4953000"/>
            <a:ext cx="457200" cy="533400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9" name="Multiply 18"/>
          <p:cNvSpPr/>
          <p:nvPr/>
        </p:nvSpPr>
        <p:spPr>
          <a:xfrm>
            <a:off x="3212821" y="5760027"/>
            <a:ext cx="457200" cy="533400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0" name="L-Shape 19"/>
          <p:cNvSpPr/>
          <p:nvPr/>
        </p:nvSpPr>
        <p:spPr>
          <a:xfrm rot="19213881">
            <a:off x="6488838" y="5834669"/>
            <a:ext cx="596912" cy="240209"/>
          </a:xfrm>
          <a:prstGeom prst="corner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"/>
                                            </p:cond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7"/>
                                            </p:cond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9"/>
                                            </p:cond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5"/>
                                            </p:cond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1"/>
                                            </p:cond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85800" y="3057942"/>
            <a:ext cx="78486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n-BD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NikoshBAN"/>
              </a:rPr>
              <a:t>ব্যক্তিগত যোগাযোগের জন্য তুমি কোন তথ্য </a:t>
            </a:r>
            <a:r>
              <a:rPr lang="bn-BD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NikoshBAN"/>
              </a:rPr>
              <a:t>ও যোগাযোগ </a:t>
            </a:r>
            <a:r>
              <a:rPr lang="bn-BD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NikoshBAN"/>
              </a:rPr>
              <a:t>প্রযুক্তি বেশি পছন্দ কর? কেন?  </a:t>
            </a:r>
            <a:endParaRPr lang="en-US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/>
              <a:cs typeface="Vrinda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304800" y="1905000"/>
            <a:ext cx="8534400" cy="0"/>
          </a:xfrm>
          <a:prstGeom prst="line">
            <a:avLst/>
          </a:prstGeom>
          <a:noFill/>
          <a:ln w="25400" cap="flat" cmpd="sng" algn="ctr">
            <a:solidFill>
              <a:srgbClr val="70AD47">
                <a:lumMod val="75000"/>
              </a:srgbClr>
            </a:solidFill>
            <a:prstDash val="solid"/>
          </a:ln>
          <a:effectLst/>
        </p:spPr>
      </p:cxnSp>
      <p:sp>
        <p:nvSpPr>
          <p:cNvPr id="5" name="TextBox 4"/>
          <p:cNvSpPr txBox="1"/>
          <p:nvPr/>
        </p:nvSpPr>
        <p:spPr>
          <a:xfrm>
            <a:off x="4303506" y="1097434"/>
            <a:ext cx="2943434" cy="830997"/>
          </a:xfrm>
          <a:prstGeom prst="rect">
            <a:avLst/>
          </a:prstGeom>
          <a:solidFill>
            <a:srgbClr val="00B050"/>
          </a:solidFill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n-BD" sz="4800" b="1" i="0" u="none" strike="noStrike" kern="1100" cap="all" spc="0" normalizeH="0" baseline="0" noProof="0" dirty="0" smtClean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SolaimanLipi" pitchFamily="65" charset="0"/>
                <a:ea typeface="NikoshBAN" pitchFamily="2" charset="0"/>
                <a:cs typeface="SolaimanLipi" pitchFamily="65" charset="0"/>
                <a:sym typeface="Wingdings"/>
              </a:rPr>
              <a:t></a:t>
            </a:r>
            <a:r>
              <a:rPr kumimoji="0" lang="bn-BD" sz="4800" b="1" i="0" u="none" strike="noStrike" kern="0" cap="none" spc="0" normalizeH="0" baseline="0" noProof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NikoshBAN" pitchFamily="2" charset="0"/>
                <a:cs typeface="NikoshBAN" pitchFamily="2" charset="0"/>
              </a:rPr>
              <a:t>বাড়ির কাজ</a:t>
            </a:r>
            <a:endParaRPr kumimoji="0" lang="en-US" sz="4800" b="1" i="0" u="none" strike="noStrike" kern="0" cap="none" spc="0" normalizeH="0" baseline="0" noProof="0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NikoshBAN" pitchFamily="2" charset="0"/>
              <a:cs typeface="NikoshBAN" pitchFamily="2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295400" y="369779"/>
            <a:ext cx="2819400" cy="2407920"/>
            <a:chOff x="3352800" y="762000"/>
            <a:chExt cx="3581400" cy="3017520"/>
          </a:xfrm>
        </p:grpSpPr>
        <p:pic>
          <p:nvPicPr>
            <p:cNvPr id="7" name="Picture 6" descr="home-icon.jpg"/>
            <p:cNvPicPr>
              <a:picLocks noChangeAspect="1"/>
            </p:cNvPicPr>
            <p:nvPr/>
          </p:nvPicPr>
          <p:blipFill>
            <a:blip r:embed="rId2">
              <a:lum bright="40000" contrast="-4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352800" y="762000"/>
              <a:ext cx="3581400" cy="2865120"/>
            </a:xfrm>
            <a:prstGeom prst="ellipse">
              <a:avLst/>
            </a:prstGeom>
            <a:ln w="34925">
              <a:solidFill>
                <a:sysClr val="windowText" lastClr="000000"/>
              </a:solidFill>
            </a:ln>
            <a:effectLst>
              <a:softEdge rad="112500"/>
            </a:effectLst>
          </p:spPr>
        </p:pic>
        <p:sp>
          <p:nvSpPr>
            <p:cNvPr id="8" name="Oval 7"/>
            <p:cNvSpPr/>
            <p:nvPr/>
          </p:nvSpPr>
          <p:spPr>
            <a:xfrm>
              <a:off x="3581400" y="762000"/>
              <a:ext cx="3352800" cy="3017520"/>
            </a:xfrm>
            <a:prstGeom prst="ellipse">
              <a:avLst/>
            </a:prstGeom>
            <a:noFill/>
            <a:ln w="41275" cap="flat" cmpd="thickThin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63201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 txBox="1">
            <a:spLocks noChangeArrowheads="1"/>
          </p:cNvSpPr>
          <p:nvPr/>
        </p:nvSpPr>
        <p:spPr>
          <a:xfrm>
            <a:off x="1353542" y="4389755"/>
            <a:ext cx="6571258" cy="791845"/>
          </a:xfrm>
          <a:prstGeom prst="rect">
            <a:avLst/>
          </a:prstGeo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bn-BD" sz="5400" b="1" kern="10" spc="50" dirty="0" smtClean="0">
                <a:ln w="11430"/>
                <a:solidFill>
                  <a:srgbClr val="008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ধন্যবাদ </a:t>
            </a:r>
            <a:r>
              <a:rPr lang="as-IN" sz="5400" b="1" kern="10" spc="50" dirty="0" smtClean="0">
                <a:ln w="11430"/>
                <a:solidFill>
                  <a:srgbClr val="008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সকল </a:t>
            </a:r>
            <a:r>
              <a:rPr lang="en-US" sz="5400" b="1" kern="10" spc="50" dirty="0" err="1">
                <a:ln w="11430"/>
                <a:solidFill>
                  <a:srgbClr val="008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শিক্ষার্থীদের</a:t>
            </a:r>
            <a:endParaRPr lang="en-US" sz="5400" b="1" kern="10" spc="50" dirty="0">
              <a:ln w="11430"/>
              <a:solidFill>
                <a:srgbClr val="008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887283"/>
            <a:ext cx="5363917" cy="301383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485825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676400" y="990600"/>
            <a:ext cx="6629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ব্যক্তি জীবনে তথ্য ও যোগাযোগ প্রযুক্তি 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7745" y="1905000"/>
            <a:ext cx="3258208" cy="26670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743" y="1905000"/>
            <a:ext cx="4419600" cy="2649683"/>
          </a:xfrm>
          <a:prstGeom prst="rect">
            <a:avLst/>
          </a:prstGeom>
          <a:ln w="6350">
            <a:solidFill>
              <a:schemeClr val="tx1"/>
            </a:solidFill>
          </a:ln>
          <a:effectLst>
            <a:softEdge rad="112500"/>
          </a:effectLst>
        </p:spPr>
      </p:pic>
      <p:sp>
        <p:nvSpPr>
          <p:cNvPr id="2" name="TextBox 1"/>
          <p:cNvSpPr txBox="1"/>
          <p:nvPr/>
        </p:nvSpPr>
        <p:spPr>
          <a:xfrm>
            <a:off x="1295399" y="4639303"/>
            <a:ext cx="28194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টেলিভিশনে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BD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অনুষ্ঠান  দেখা হচ্ছে। 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62600" y="4796674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মোবাইল ফোনে কথা বলা হচ্ছে। 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6557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57200" y="457200"/>
            <a:ext cx="8382000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n-BD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এই পাঠ শেষে শিক্ষার্থীরা</a:t>
            </a:r>
            <a:r>
              <a:rPr lang="bn-BD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... </a:t>
            </a:r>
            <a:endParaRPr lang="bn-BD" sz="3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ea typeface="Calibri"/>
              <a:cs typeface="NikoshBAN" pitchFamily="2" charset="0"/>
            </a:endParaRPr>
          </a:p>
          <a:p>
            <a:r>
              <a:rPr lang="bn-BD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ea typeface="Calibri"/>
                <a:cs typeface="NikoshBAN" pitchFamily="2" charset="0"/>
              </a:rPr>
              <a:t>১</a:t>
            </a:r>
            <a:r>
              <a:rPr lang="hi-IN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ea typeface="Calibri"/>
                <a:cs typeface="NikoshBAN" pitchFamily="2" charset="0"/>
              </a:rPr>
              <a:t>। </a:t>
            </a:r>
            <a:r>
              <a:rPr lang="bn-BD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ea typeface="Calibri"/>
                <a:cs typeface="NikoshBAN" pitchFamily="2" charset="0"/>
              </a:rPr>
              <a:t>ব্যক্তিগত প্রয়োজনে অন্যান্য প্রযুক্তির তুলনায় তথ্য </a:t>
            </a:r>
            <a:r>
              <a:rPr lang="bn-BD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ea typeface="Calibri"/>
                <a:cs typeface="NikoshBAN" pitchFamily="2" charset="0"/>
              </a:rPr>
              <a:t>ও যোগাযোগ </a:t>
            </a:r>
            <a:r>
              <a:rPr lang="bn-BD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ea typeface="Calibri"/>
                <a:cs typeface="NikoshBAN" pitchFamily="2" charset="0"/>
              </a:rPr>
              <a:t>প্রযুক্তির গুরুত্ব বলতে পারবে। </a:t>
            </a:r>
          </a:p>
          <a:p>
            <a:r>
              <a:rPr lang="bn-BD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ea typeface="Calibri"/>
                <a:cs typeface="NikoshBAN" pitchFamily="2" charset="0"/>
              </a:rPr>
              <a:t>২</a:t>
            </a:r>
            <a:r>
              <a:rPr lang="hi-IN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ea typeface="Calibri"/>
                <a:cs typeface="NikoshBAN" pitchFamily="2" charset="0"/>
              </a:rPr>
              <a:t>। </a:t>
            </a:r>
            <a:r>
              <a:rPr lang="bn-BD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ea typeface="Calibri"/>
                <a:cs typeface="NikoshBAN" pitchFamily="2" charset="0"/>
              </a:rPr>
              <a:t>একজন সাধারণ মানুষ দৈনন্দিন কি কি তথ্য </a:t>
            </a:r>
            <a:r>
              <a:rPr lang="bn-BD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ea typeface="Calibri"/>
                <a:cs typeface="NikoshBAN" pitchFamily="2" charset="0"/>
              </a:rPr>
              <a:t>ও </a:t>
            </a:r>
            <a:r>
              <a:rPr lang="bn-BD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ea typeface="Calibri"/>
                <a:cs typeface="NikoshBAN" pitchFamily="2" charset="0"/>
              </a:rPr>
              <a:t>যোগাযোগ  </a:t>
            </a:r>
          </a:p>
          <a:p>
            <a:r>
              <a:rPr lang="bn-BD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ea typeface="Calibri"/>
                <a:cs typeface="NikoshBAN" pitchFamily="2" charset="0"/>
              </a:rPr>
              <a:t> </a:t>
            </a:r>
            <a:r>
              <a:rPr lang="bn-BD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ea typeface="Calibri"/>
                <a:cs typeface="NikoshBAN" pitchFamily="2" charset="0"/>
              </a:rPr>
              <a:t>  প্রযুক্তি ব্যবহার করে তার একটি  তালিকা প্রস্তুত  করতে </a:t>
            </a:r>
            <a:r>
              <a:rPr lang="bn-BD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ea typeface="Calibri"/>
                <a:cs typeface="NikoshBAN" pitchFamily="2" charset="0"/>
              </a:rPr>
              <a:t>পারবে</a:t>
            </a:r>
            <a:r>
              <a:rPr lang="hi-IN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ea typeface="Calibri"/>
                <a:cs typeface="NikoshBAN" pitchFamily="2" charset="0"/>
              </a:rPr>
              <a:t>। </a:t>
            </a:r>
            <a:endParaRPr lang="bn-BD" sz="3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ea typeface="Calibri"/>
              <a:cs typeface="NikoshBAN" pitchFamily="2" charset="0"/>
            </a:endParaRPr>
          </a:p>
          <a:p>
            <a:r>
              <a:rPr lang="bn-BD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ea typeface="Calibri"/>
                <a:cs typeface="NikoshBAN" pitchFamily="2" charset="0"/>
              </a:rPr>
              <a:t>৩। ব্যক্তিগত যোগাযোগ এর মাধ্যম হিসেবে তথ্য </a:t>
            </a:r>
            <a:r>
              <a:rPr lang="bn-BD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ea typeface="Calibri"/>
                <a:cs typeface="NikoshBAN" pitchFamily="2" charset="0"/>
              </a:rPr>
              <a:t>ও যোগাযোগ প্রযুক্তির </a:t>
            </a:r>
            <a:r>
              <a:rPr lang="bn-BD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ea typeface="Calibri"/>
                <a:cs typeface="NikoshBAN" pitchFamily="2" charset="0"/>
              </a:rPr>
              <a:t>ভূমিকা বর্ণনা করতে পারবে। 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ea typeface="Calibri"/>
              <a:cs typeface="NikoshBAN" pitchFamily="2" charset="0"/>
            </a:endParaRPr>
          </a:p>
          <a:p>
            <a:r>
              <a:rPr lang="bn-BD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ea typeface="Calibri"/>
                <a:cs typeface="NikoshBAN" pitchFamily="2" charset="0"/>
              </a:rPr>
              <a:t>৪</a:t>
            </a:r>
            <a:r>
              <a:rPr lang="hi-IN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ea typeface="Calibri"/>
                <a:cs typeface="NikoshBAN" pitchFamily="2" charset="0"/>
              </a:rPr>
              <a:t>।</a:t>
            </a:r>
            <a:r>
              <a:rPr lang="bn-BD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ea typeface="Calibri"/>
                <a:cs typeface="NikoshBAN" pitchFamily="2" charset="0"/>
              </a:rPr>
              <a:t> বিনোদনের মাধ্যম হিসেবে  তথ্য ও  যোগাযোগ </a:t>
            </a:r>
            <a:r>
              <a:rPr lang="bn-BD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ea typeface="Calibri"/>
                <a:cs typeface="NikoshBAN" pitchFamily="2" charset="0"/>
              </a:rPr>
              <a:t>প্রযুক্তির </a:t>
            </a:r>
            <a:r>
              <a:rPr lang="bn-BD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ea typeface="Calibri"/>
                <a:cs typeface="NikoshBAN" pitchFamily="2" charset="0"/>
              </a:rPr>
              <a:t>সুবিধা </a:t>
            </a:r>
          </a:p>
          <a:p>
            <a:r>
              <a:rPr lang="bn-BD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ea typeface="Calibri"/>
                <a:cs typeface="NikoshBAN" pitchFamily="2" charset="0"/>
              </a:rPr>
              <a:t> </a:t>
            </a:r>
            <a:r>
              <a:rPr lang="bn-BD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ea typeface="Calibri"/>
                <a:cs typeface="NikoshBAN" pitchFamily="2" charset="0"/>
              </a:rPr>
              <a:t>  ব্যাখ্যা করতে  পারবে</a:t>
            </a:r>
            <a:r>
              <a:rPr lang="hi-IN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ea typeface="Calibri"/>
                <a:cs typeface="NikoshBAN" pitchFamily="2" charset="0"/>
              </a:rPr>
              <a:t>।</a:t>
            </a:r>
            <a:endParaRPr lang="bn-BD" sz="3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ea typeface="Calibri"/>
              <a:cs typeface="NikoshBAN" pitchFamily="2" charset="0"/>
            </a:endParaRPr>
          </a:p>
          <a:p>
            <a:r>
              <a:rPr lang="bn-BD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ea typeface="Calibri"/>
                <a:cs typeface="NikoshBAN" pitchFamily="2" charset="0"/>
              </a:rPr>
              <a:t>৫। 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ea typeface="Calibri"/>
                <a:cs typeface="NikoshBAN" pitchFamily="2" charset="0"/>
              </a:rPr>
              <a:t>GPS </a:t>
            </a:r>
            <a:r>
              <a:rPr lang="bn-BD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ea typeface="Calibri"/>
                <a:cs typeface="NikoshBAN" pitchFamily="2" charset="0"/>
              </a:rPr>
              <a:t>এর ধারণা ব্যাখ্যা করতে পারবে</a:t>
            </a:r>
            <a:r>
              <a:rPr lang="bn-BD" sz="320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ea typeface="Calibri"/>
                <a:cs typeface="NikoshBAN" pitchFamily="2" charset="0"/>
              </a:rPr>
              <a:t>।  </a:t>
            </a:r>
            <a:endParaRPr lang="bn-BD" sz="3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ea typeface="Calibri"/>
              <a:cs typeface="NikoshBAN" pitchFamily="2" charset="0"/>
            </a:endParaRPr>
          </a:p>
          <a:p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ea typeface="Calibri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8890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3142748"/>
            <a:ext cx="3713519" cy="2496052"/>
          </a:xfrm>
          <a:prstGeom prst="rect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838200" y="5874603"/>
            <a:ext cx="7696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উপরের প্রযুক্তিগুলোর মধ্যে পার্থক্য কী? </a:t>
            </a:r>
          </a:p>
          <a:p>
            <a:r>
              <a:rPr lang="bn-BD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কোনটি সাধারণ মানুষের প্রতিদিন কাজে লাগে? 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307" y="326009"/>
            <a:ext cx="3609893" cy="2350793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4678" y="380999"/>
            <a:ext cx="3580976" cy="228600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142748"/>
            <a:ext cx="4214813" cy="2343652"/>
          </a:xfrm>
          <a:prstGeom prst="rect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1600200" y="2682489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উড়োজাহাজ 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905500" y="2773416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বাস 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288540" y="5581709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পাওয়ার ট্রিলার 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927466" y="5665870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মোবাইল ফোন 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0107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12" grpId="0"/>
      <p:bldP spid="14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1676400"/>
            <a:ext cx="8610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এবার তুমি চিন্তা করে লিখ, তুমি বা তোমার পরিবারের সদস্যরা সারাদিন কি কি  তথ্য ও যোগাযোগ প্রযুক্তি ব্যবহার কর। 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71800" y="377279"/>
            <a:ext cx="2895600" cy="769441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kumimoji="0" lang="bn-BD" sz="4000" b="1" i="0" u="none" strike="noStrike" kern="1100" cap="all" spc="0" normalizeH="0" baseline="0" noProof="0" dirty="0" smtClean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SolaimanLipi" pitchFamily="65" charset="0"/>
                <a:ea typeface="NikoshBAN" pitchFamily="2" charset="0"/>
                <a:cs typeface="SolaimanLipi" pitchFamily="65" charset="0"/>
                <a:sym typeface="Wingdings"/>
              </a:rPr>
              <a:t></a:t>
            </a:r>
            <a:r>
              <a:rPr lang="bn-BD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NikoshBAN" pitchFamily="2" charset="0"/>
                <a:cs typeface="NikoshBAN"/>
                <a:sym typeface="Wingdings"/>
              </a:rPr>
              <a:t>একক</a:t>
            </a:r>
            <a:r>
              <a:rPr lang="bn-BD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NikoshBAN"/>
              </a:rPr>
              <a:t> </a:t>
            </a:r>
            <a:r>
              <a:rPr lang="bn-BD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NikoshBAN"/>
              </a:rPr>
              <a:t>কাজ </a:t>
            </a:r>
            <a:endParaRPr lang="en-US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/>
              <a:cs typeface="Vrinda"/>
            </a:endParaRPr>
          </a:p>
        </p:txBody>
      </p:sp>
    </p:spTree>
    <p:extLst>
      <p:ext uri="{BB962C8B-B14F-4D97-AF65-F5344CB8AC3E}">
        <p14:creationId xmlns:p14="http://schemas.microsoft.com/office/powerpoint/2010/main" val="1560310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4800" y="1361182"/>
            <a:ext cx="8610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নিচের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ভিডিওটি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লক্ষ্য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কর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BD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এবং সেখানে মোবাইল ফোন দিয়ে কি কি কাজ করা হচ্ছে তার একটি তালিকা প্রস্তুত কর। 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BD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71800" y="377279"/>
            <a:ext cx="2895600" cy="769441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kumimoji="0" lang="bn-BD" sz="4000" b="1" i="0" u="none" strike="noStrike" kern="1100" cap="all" spc="0" normalizeH="0" baseline="0" noProof="0" dirty="0" smtClean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SolaimanLipi" pitchFamily="65" charset="0"/>
                <a:ea typeface="NikoshBAN" pitchFamily="2" charset="0"/>
                <a:cs typeface="SolaimanLipi" pitchFamily="65" charset="0"/>
                <a:sym typeface="Wingdings"/>
              </a:rPr>
              <a:t></a:t>
            </a:r>
            <a:r>
              <a:rPr lang="bn-BD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NikoshBAN"/>
              </a:rPr>
              <a:t>জোড়ায় কাজ </a:t>
            </a:r>
            <a:endParaRPr lang="en-US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/>
              <a:cs typeface="Vrinda"/>
            </a:endParaRPr>
          </a:p>
        </p:txBody>
      </p:sp>
      <p:graphicFrame>
        <p:nvGraphicFramePr>
          <p:cNvPr id="2" name="Object 1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88592768"/>
              </p:ext>
            </p:extLst>
          </p:nvPr>
        </p:nvGraphicFramePr>
        <p:xfrm>
          <a:off x="3200400" y="2895600"/>
          <a:ext cx="1797754" cy="15168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75" name="Packager Shell Object" showAsIcon="1" r:id="rId4" imgW="914400" imgH="771480" progId="Package">
                  <p:embed/>
                </p:oleObj>
              </mc:Choice>
              <mc:Fallback>
                <p:oleObj name="Packager Shell Object" showAsIcon="1" r:id="rId4" imgW="914400" imgH="7714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200400" y="2895600"/>
                        <a:ext cx="1797754" cy="15168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09412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5800" y="533400"/>
            <a:ext cx="77724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যোগাযোগের মাধ্যম হিসেবে মোবাইল ফোন দিয়ে যা করা যায়ঃ</a:t>
            </a:r>
          </a:p>
          <a:p>
            <a:r>
              <a:rPr lang="bn-BD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১। টাকা পাঠানো ও গ্রহণ করা</a:t>
            </a:r>
          </a:p>
          <a:p>
            <a:r>
              <a:rPr lang="bn-BD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২। বিদ্যুৎ,</a:t>
            </a: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BD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পানির বিল পরিশোধ করা </a:t>
            </a:r>
          </a:p>
          <a:p>
            <a:r>
              <a:rPr lang="bn-BD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৩। পরীক্ষার ফলাফল গ্রহণ করা</a:t>
            </a:r>
          </a:p>
          <a:p>
            <a:r>
              <a:rPr lang="bn-BD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৪। থানায় মামলা করা</a:t>
            </a:r>
          </a:p>
          <a:p>
            <a:r>
              <a:rPr lang="bn-BD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৫। পাসপোর্টের আবেদন </a:t>
            </a:r>
          </a:p>
          <a:p>
            <a:r>
              <a:rPr lang="bn-BD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৬। ভর্তি পরিক্ষার রেজিষ্ট্রেশন করা</a:t>
            </a:r>
            <a:endParaRPr lang="en-US" sz="3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7</a:t>
            </a:r>
            <a:r>
              <a:rPr lang="bn-BD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। ট্রেনের টিকেট বুক করা   </a:t>
            </a:r>
          </a:p>
        </p:txBody>
      </p:sp>
    </p:spTree>
    <p:extLst>
      <p:ext uri="{BB962C8B-B14F-4D97-AF65-F5344CB8AC3E}">
        <p14:creationId xmlns:p14="http://schemas.microsoft.com/office/powerpoint/2010/main" val="1672611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959" y="742030"/>
            <a:ext cx="3712442" cy="3982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43000" y="4952999"/>
            <a:ext cx="76194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যে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কেউ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ইচ্ছা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করলেই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মোবাইল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ফোনে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অন্য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একজনের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সাথে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কথা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বলতে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পারে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।  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999975"/>
            <a:ext cx="4191289" cy="3267225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sp>
        <p:nvSpPr>
          <p:cNvPr id="5" name="Up Arrow 4"/>
          <p:cNvSpPr/>
          <p:nvPr/>
        </p:nvSpPr>
        <p:spPr>
          <a:xfrm rot="5622507" flipH="1">
            <a:off x="2498105" y="2155216"/>
            <a:ext cx="324534" cy="457567"/>
          </a:xfrm>
          <a:prstGeom prst="upArrow">
            <a:avLst>
              <a:gd name="adj1" fmla="val 50000"/>
              <a:gd name="adj2" fmla="val 53318"/>
            </a:avLst>
          </a:prstGeom>
          <a:solidFill>
            <a:srgbClr val="FFFF00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Up Arrow 6"/>
          <p:cNvSpPr/>
          <p:nvPr/>
        </p:nvSpPr>
        <p:spPr>
          <a:xfrm rot="16200000" flipH="1">
            <a:off x="6352280" y="2487942"/>
            <a:ext cx="371068" cy="576785"/>
          </a:xfrm>
          <a:prstGeom prst="upArrow">
            <a:avLst>
              <a:gd name="adj1" fmla="val 50000"/>
              <a:gd name="adj2" fmla="val 53318"/>
            </a:avLst>
          </a:prstGeom>
          <a:solidFill>
            <a:srgbClr val="FFFF00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76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7 4.81481E-6 L 0.50972 -0.0365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451" y="-1829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35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1.11111E-6 L -0.52326 -0.12708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163" y="-6366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"/>
                                            </p:cond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7" grpId="0" animBg="1"/>
    </p:bldLst>
  </p:timing>
</p:sld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914</TotalTime>
  <Words>858</Words>
  <Application>Microsoft Office PowerPoint</Application>
  <PresentationFormat>On-screen Show (4:3)</PresentationFormat>
  <Paragraphs>131</Paragraphs>
  <Slides>23</Slides>
  <Notes>15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5" baseType="lpstr">
      <vt:lpstr>Arial</vt:lpstr>
      <vt:lpstr>Calibri</vt:lpstr>
      <vt:lpstr>Garamond</vt:lpstr>
      <vt:lpstr>Nikosh</vt:lpstr>
      <vt:lpstr>NikoshBAN</vt:lpstr>
      <vt:lpstr>SolaimanLipi</vt:lpstr>
      <vt:lpstr>Times New Roman</vt:lpstr>
      <vt:lpstr>Vrinda</vt:lpstr>
      <vt:lpstr>Wingdings</vt:lpstr>
      <vt:lpstr>1_Office Theme</vt:lpstr>
      <vt:lpstr>Organic</vt:lpstr>
      <vt:lpstr>Packager Shell Object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Rahim</dc:creator>
  <cp:lastModifiedBy>pc</cp:lastModifiedBy>
  <cp:revision>181</cp:revision>
  <dcterms:created xsi:type="dcterms:W3CDTF">2015-03-31T15:15:49Z</dcterms:created>
  <dcterms:modified xsi:type="dcterms:W3CDTF">2020-03-22T04:26:36Z</dcterms:modified>
</cp:coreProperties>
</file>