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19"/>
  </p:notesMasterIdLst>
  <p:sldIdLst>
    <p:sldId id="260" r:id="rId7"/>
    <p:sldId id="264" r:id="rId8"/>
    <p:sldId id="262" r:id="rId9"/>
    <p:sldId id="265" r:id="rId10"/>
    <p:sldId id="266" r:id="rId11"/>
    <p:sldId id="269" r:id="rId12"/>
    <p:sldId id="257" r:id="rId13"/>
    <p:sldId id="258" r:id="rId14"/>
    <p:sldId id="259" r:id="rId15"/>
    <p:sldId id="267" r:id="rId16"/>
    <p:sldId id="268" r:id="rId17"/>
    <p:sldId id="26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B24D-F223-4BB3-A70A-A94C3B5B204B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6652B-7A90-4A69-8DA5-44DC56E414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62410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48B78-F250-439D-A6B5-D6FF87642FD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52399"/>
            <a:ext cx="6629400" cy="2438401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BD" sz="15000" dirty="0" smtClean="0">
                <a:solidFill>
                  <a:srgbClr val="FF0000"/>
                </a:solidFill>
                <a:latin typeface="AdarshaLipiExp" pitchFamily="2" charset="0"/>
                <a:cs typeface="NikoshBAN" pitchFamily="2" charset="0"/>
              </a:rPr>
              <a:t>স্বাগতম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Documents and Settings\ABC\My Documents\My Pictures\D17513A7-DF93-4A62-80C34598D61C16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743200"/>
            <a:ext cx="4343400" cy="3990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775348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1734" y="2706469"/>
            <a:ext cx="7184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১. সমদ্বিবাহু ত্রিভুজ কী?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34290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বাহু </a:t>
            </a:r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কোণ বাহু 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উপপাদ্যটি কী?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4078069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৩. দুইটি বাহু সমান হলে কোণ গুলো কেমন হবে?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2743200" y="533400"/>
            <a:ext cx="2971800" cy="17526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065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348546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2590800" y="762000"/>
            <a:ext cx="4191000" cy="1905000"/>
          </a:xfrm>
          <a:prstGeom prst="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3352800"/>
            <a:ext cx="5410200" cy="21236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প্রমাণ কর যে ত্রিভুজের দুইটি  কোণ সমান হলে এদের বিপরীত বাহু দুটি সমান হবে।</a:t>
            </a:r>
            <a:endParaRPr lang="en-US" sz="44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176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WordArt 5"/>
          <p:cNvSpPr>
            <a:spLocks noChangeArrowheads="1" noChangeShapeType="1" noTextEdit="1"/>
          </p:cNvSpPr>
          <p:nvPr/>
        </p:nvSpPr>
        <p:spPr bwMode="auto">
          <a:xfrm>
            <a:off x="2057400" y="533400"/>
            <a:ext cx="5943600" cy="25082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fromWordArt="1">
            <a:prstTxWarp prst="textCascadeUp">
              <a:avLst>
                <a:gd name="adj" fmla="val 73181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bn-BD" sz="3600" kern="10" dirty="0">
                <a:ln w="9525">
                  <a:round/>
                  <a:headEnd/>
                  <a:tailEnd/>
                </a:ln>
                <a:solidFill>
                  <a:srgbClr val="00B050"/>
                </a:solidFill>
                <a:latin typeface="NikoshBAN"/>
                <a:cs typeface="NikoshBAN"/>
              </a:rPr>
              <a:t>ধন্যবাদ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00B050"/>
              </a:solidFill>
              <a:latin typeface="NikoshBAN"/>
              <a:cs typeface="NikoshBAN"/>
            </a:endParaRPr>
          </a:p>
        </p:txBody>
      </p:sp>
      <p:pic>
        <p:nvPicPr>
          <p:cNvPr id="4" name="Picture 3" descr="Sunrise_over_the_se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3219450"/>
            <a:ext cx="4419600" cy="32575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24379171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evel 7"/>
          <p:cNvSpPr/>
          <p:nvPr/>
        </p:nvSpPr>
        <p:spPr>
          <a:xfrm>
            <a:off x="228600" y="304800"/>
            <a:ext cx="2743200" cy="2743200"/>
          </a:xfrm>
          <a:prstGeom prst="bevel">
            <a:avLst>
              <a:gd name="adj" fmla="val 1135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/>
          </a:p>
        </p:txBody>
      </p:sp>
      <p:pic>
        <p:nvPicPr>
          <p:cNvPr id="10" name="Picture 1" descr="F:\Removable Disk (D)\Photos\RB TELECOM (90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228600"/>
            <a:ext cx="3581399" cy="3050822"/>
          </a:xfrm>
          <a:prstGeom prst="rect">
            <a:avLst/>
          </a:prstGeom>
          <a:noFill/>
        </p:spPr>
      </p:pic>
      <p:sp>
        <p:nvSpPr>
          <p:cNvPr id="6" name="Frame 5"/>
          <p:cNvSpPr/>
          <p:nvPr/>
        </p:nvSpPr>
        <p:spPr>
          <a:xfrm>
            <a:off x="6705600" y="228600"/>
            <a:ext cx="2209800" cy="2882464"/>
          </a:xfrm>
          <a:prstGeom prst="frame">
            <a:avLst>
              <a:gd name="adj1" fmla="val 1036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 descr="Basu Da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82264" y="485336"/>
            <a:ext cx="1676400" cy="23622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62000" y="3429000"/>
            <a:ext cx="7924800" cy="3124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বাসু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মল্লিক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4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লালারখীল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প্রাঃ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বিদ্যালয়,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পটিয়া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Email: </a:t>
            </a:r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bmallick0408@gmail.com</a:t>
            </a: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2638406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219200" y="914400"/>
            <a:ext cx="5943600" cy="205740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63675" y="1173540"/>
            <a:ext cx="5394325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bn-BD" sz="96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 – সপ্তম</a:t>
            </a:r>
            <a:endParaRPr lang="en-US" sz="9600" b="1" cap="all" dirty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Multidocument 7"/>
          <p:cNvSpPr/>
          <p:nvPr/>
        </p:nvSpPr>
        <p:spPr>
          <a:xfrm>
            <a:off x="1143000" y="3581400"/>
            <a:ext cx="6400800" cy="2362200"/>
          </a:xfrm>
          <a:prstGeom prst="flowChartMulti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 – গণিত</a:t>
            </a:r>
            <a:endParaRPr lang="en-US" sz="8000" dirty="0"/>
          </a:p>
        </p:txBody>
      </p:sp>
    </p:spTree>
    <p:extLst>
      <p:ext uri="{BB962C8B-B14F-4D97-AF65-F5344CB8AC3E}">
        <p14:creationId xmlns="" xmlns:p14="http://schemas.microsoft.com/office/powerpoint/2010/main" val="19752598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1371600" y="762000"/>
            <a:ext cx="6477000" cy="1219200"/>
          </a:xfrm>
          <a:prstGeom prst="flowChartTermina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dirty="0"/>
          </a:p>
        </p:txBody>
      </p:sp>
      <p:sp>
        <p:nvSpPr>
          <p:cNvPr id="6" name="Isosceles Triangle 5"/>
          <p:cNvSpPr/>
          <p:nvPr/>
        </p:nvSpPr>
        <p:spPr>
          <a:xfrm>
            <a:off x="457200" y="2057400"/>
            <a:ext cx="8229600" cy="4267200"/>
          </a:xfrm>
          <a:prstGeom prst="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ত্রিভুজের  </a:t>
            </a:r>
            <a:endParaRPr lang="en-US" sz="4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দুইটি বাহু সমান হলে এদের </a:t>
            </a:r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বিপরীত </a:t>
            </a: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কোণ দুইটি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সমান হবে।  </a:t>
            </a:r>
            <a:endParaRPr lang="en-US" sz="4800" dirty="0" smtClean="0">
              <a:solidFill>
                <a:srgbClr val="002060"/>
              </a:solidFill>
            </a:endParaRPr>
          </a:p>
          <a:p>
            <a:pPr algn="ctr"/>
            <a:endParaRPr lang="en-US" sz="4800" dirty="0"/>
          </a:p>
        </p:txBody>
      </p:sp>
    </p:spTree>
    <p:extLst>
      <p:ext uri="{BB962C8B-B14F-4D97-AF65-F5344CB8AC3E}">
        <p14:creationId xmlns="" xmlns:p14="http://schemas.microsoft.com/office/powerpoint/2010/main" val="323065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038600"/>
            <a:ext cx="8001000" cy="9906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২. বাহু কোণ বাহু উপপাদ্যের সাহায্যে উপপাদ্যটি প্রমাণ করতে পারবে।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257800"/>
            <a:ext cx="79248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218A8F"/>
                </a:solidFill>
                <a:latin typeface="NikoshBAN" pitchFamily="2" charset="0"/>
                <a:cs typeface="NikoshBAN" pitchFamily="2" charset="0"/>
              </a:rPr>
              <a:t>৩.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উপপাদ্যটির 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সাহায্যে 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আরও উপপাদ্য প্রমাণ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 পারবে। 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200400"/>
            <a:ext cx="80010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১. সমদ্বিবাহু ত্রিভুজের দুইটি কোন সমান বলতে পারবে।</a:t>
            </a:r>
            <a:endParaRPr lang="en-US" sz="3200" dirty="0" smtClean="0"/>
          </a:p>
        </p:txBody>
      </p:sp>
      <p:sp>
        <p:nvSpPr>
          <p:cNvPr id="7" name="Curved Down Ribbon 6"/>
          <p:cNvSpPr/>
          <p:nvPr/>
        </p:nvSpPr>
        <p:spPr>
          <a:xfrm>
            <a:off x="1219200" y="838200"/>
            <a:ext cx="6553200" cy="1219200"/>
          </a:xfrm>
          <a:prstGeom prst="ellipseRibb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52800" y="1047790"/>
            <a:ext cx="2590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bn-BD" sz="4800" dirty="0" smtClean="0">
                <a:solidFill>
                  <a:srgbClr val="FFFF00"/>
                </a:solidFill>
                <a:latin typeface="NikoshBAN" pitchFamily="2" charset="0"/>
                <a:ea typeface="+mj-ea"/>
                <a:cs typeface="NikoshBAN" pitchFamily="2" charset="0"/>
              </a:rPr>
              <a:t>শিখনফল</a:t>
            </a:r>
            <a:r>
              <a:rPr lang="bn-BD" sz="6600" dirty="0" smtClean="0">
                <a:solidFill>
                  <a:srgbClr val="2004C8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lang="en-US" sz="6600" dirty="0">
              <a:solidFill>
                <a:srgbClr val="2004C8"/>
              </a:solidFill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2438400"/>
            <a:ext cx="39624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187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  <p:bldP spid="7" grpId="0" animBg="1"/>
      <p:bldP spid="8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90800"/>
            <a:ext cx="7620000" cy="2209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sz="1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4400" dirty="0" smtClean="0">
                <a:latin typeface="NikoshBAN" pitchFamily="2" charset="0"/>
                <a:cs typeface="NikoshBAN" pitchFamily="2" charset="0"/>
              </a:rPr>
              <a:t>একটি সমদ্বিবাহু ত্রিভুজ আঁক।</a:t>
            </a:r>
          </a:p>
          <a:p>
            <a:pPr>
              <a:buFont typeface="Wingdings" pitchFamily="2" charset="2"/>
              <a:buChar char="Ø"/>
            </a:pPr>
            <a:r>
              <a:rPr lang="bn-BD" sz="14400" dirty="0" smtClean="0">
                <a:latin typeface="NikoshBAN" pitchFamily="2" charset="0"/>
                <a:cs typeface="NikoshBAN" pitchFamily="2" charset="0"/>
              </a:rPr>
              <a:t>কোণ গুলো মেপে দেখ।</a:t>
            </a:r>
          </a:p>
          <a:p>
            <a:pPr>
              <a:buFont typeface="Wingdings" pitchFamily="2" charset="2"/>
              <a:buChar char="Ø"/>
            </a:pPr>
            <a:r>
              <a:rPr lang="bn-BD" sz="14400" dirty="0" smtClean="0">
                <a:latin typeface="NikoshBAN" pitchFamily="2" charset="0"/>
                <a:cs typeface="NikoshBAN" pitchFamily="2" charset="0"/>
              </a:rPr>
              <a:t>কোণ গুলোর পরিমাপ কত? </a:t>
            </a:r>
          </a:p>
          <a:p>
            <a:pPr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05000" y="762000"/>
            <a:ext cx="5410200" cy="76944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401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662644" y="685800"/>
            <a:ext cx="3657600" cy="3657600"/>
          </a:xfrm>
          <a:prstGeom prst="triangl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1348444" y="2438400"/>
            <a:ext cx="381000" cy="2286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329644" y="2552700"/>
            <a:ext cx="381000" cy="1905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rc 2"/>
          <p:cNvSpPr/>
          <p:nvPr/>
        </p:nvSpPr>
        <p:spPr>
          <a:xfrm>
            <a:off x="586444" y="3581400"/>
            <a:ext cx="838200" cy="1524000"/>
          </a:xfrm>
          <a:prstGeom prst="arc">
            <a:avLst>
              <a:gd name="adj1" fmla="val 16448866"/>
              <a:gd name="adj2" fmla="val 21570166"/>
            </a:avLst>
          </a:prstGeom>
          <a:ln w="38100">
            <a:solidFill>
              <a:srgbClr val="2306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/>
          <p:cNvSpPr/>
          <p:nvPr/>
        </p:nvSpPr>
        <p:spPr>
          <a:xfrm rot="10800000">
            <a:off x="3558244" y="3505200"/>
            <a:ext cx="838200" cy="1524000"/>
          </a:xfrm>
          <a:prstGeom prst="arc">
            <a:avLst>
              <a:gd name="adj1" fmla="val 20630860"/>
              <a:gd name="adj2" fmla="val 5093369"/>
            </a:avLst>
          </a:prstGeom>
          <a:ln w="38100">
            <a:solidFill>
              <a:srgbClr val="2306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49230" y="44617"/>
            <a:ext cx="4844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A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7038" y="3834825"/>
            <a:ext cx="4732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B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384357" y="3834825"/>
            <a:ext cx="4924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C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38235" y="838200"/>
            <a:ext cx="18389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AB = AC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830888" y="1981200"/>
            <a:ext cx="3084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Symbol"/>
              </a:rPr>
              <a:t>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ABC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Symbol"/>
              </a:rPr>
              <a:t>=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Symbol"/>
              </a:rPr>
              <a:t>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Symbol"/>
              </a:rPr>
              <a:t>ACB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278195" y="253425"/>
            <a:ext cx="16466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Symbol"/>
              </a:rPr>
              <a:t>ABC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943600" y="1396425"/>
            <a:ext cx="289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প্রমাণ করতে হবে যে, 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508293" y="685800"/>
            <a:ext cx="0" cy="3657600"/>
          </a:xfrm>
          <a:prstGeom prst="line">
            <a:avLst/>
          </a:prstGeom>
          <a:ln w="38100">
            <a:solidFill>
              <a:srgbClr val="0EED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238828" y="4468252"/>
            <a:ext cx="5116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D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943600" y="3758625"/>
            <a:ext cx="2819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Symbol"/>
              </a:rPr>
              <a:t>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ABD, 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Symbol"/>
              </a:rPr>
              <a:t> AC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85720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/>
          <p:cNvSpPr/>
          <p:nvPr/>
        </p:nvSpPr>
        <p:spPr>
          <a:xfrm>
            <a:off x="4225636" y="990600"/>
            <a:ext cx="1828800" cy="365760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/>
        </p:nvSpPr>
        <p:spPr>
          <a:xfrm flipH="1">
            <a:off x="2362200" y="990600"/>
            <a:ext cx="1828800" cy="3657600"/>
          </a:xfrm>
          <a:prstGeom prst="rtTriangle">
            <a:avLst/>
          </a:prstGeom>
          <a:solidFill>
            <a:srgbClr val="BA1C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15000" y="468493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2062232" y="533400"/>
            <a:ext cx="4523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2000" y="4684931"/>
            <a:ext cx="4363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B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493272" y="4648200"/>
            <a:ext cx="4315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C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172200" y="667434"/>
            <a:ext cx="4523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23623" y="4684931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2519432" y="572869"/>
            <a:ext cx="4523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A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2000" y="4687669"/>
            <a:ext cx="4363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B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943600" y="4114800"/>
            <a:ext cx="4315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C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514600" y="4687669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</a:t>
            </a:r>
            <a:endParaRPr lang="en-US" sz="3600" dirty="0"/>
          </a:p>
        </p:txBody>
      </p:sp>
      <p:sp>
        <p:nvSpPr>
          <p:cNvPr id="15" name="Rectangle 14"/>
          <p:cNvSpPr/>
          <p:nvPr/>
        </p:nvSpPr>
        <p:spPr>
          <a:xfrm>
            <a:off x="5791200" y="649069"/>
            <a:ext cx="4523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A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19432" y="533400"/>
            <a:ext cx="4523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A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715000" y="4687669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</a:t>
            </a:r>
            <a:endParaRPr lang="en-US" sz="3600" dirty="0"/>
          </a:p>
        </p:txBody>
      </p:sp>
      <p:sp>
        <p:nvSpPr>
          <p:cNvPr id="19" name="Rectangle 18"/>
          <p:cNvSpPr/>
          <p:nvPr/>
        </p:nvSpPr>
        <p:spPr>
          <a:xfrm>
            <a:off x="6177032" y="649069"/>
            <a:ext cx="4523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A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005063" y="5827032"/>
            <a:ext cx="4411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=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658906" y="5882136"/>
            <a:ext cx="5004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Symbol"/>
              </a:rPr>
              <a:t>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295400" y="5791200"/>
            <a:ext cx="4411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=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243043" y="5853108"/>
            <a:ext cx="5004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Symbol"/>
              </a:rPr>
              <a:t>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7010400" y="5867400"/>
            <a:ext cx="4411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=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5943600" y="4191000"/>
            <a:ext cx="4924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C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962400" y="4596825"/>
            <a:ext cx="5116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D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905000" y="4215825"/>
            <a:ext cx="4732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B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3962400" y="457200"/>
            <a:ext cx="4844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A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16200000">
            <a:off x="7042656" y="2927856"/>
            <a:ext cx="2855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Symbol"/>
              </a:rPr>
              <a:t>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ABD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Symbol"/>
              </a:rPr>
              <a:t>AC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307739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15833 -1.11111E-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11111E-6 L 0.19618 -1.11111E-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27746E-6 L -0.1585 0.7632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34" y="3815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4509E-6 L 0.01788 0.15861 " pathEditMode="relative" rAng="0" ptsTypes="AA">
                                      <p:cBhvr>
                                        <p:cTn id="79" dur="1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7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54335E-6 L -0.49132 0.74358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66" y="37179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6.35838E-7 L -0.60973 0.16393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86" y="8185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89017E-6 L -0.14966 0.75746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3" y="37873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44509E-6 L -0.11667 0.16971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8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9.24855E-7 L 0.08281 0.77688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2" y="38844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44509E-6 L 0.11563 0.16971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81" y="8486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9.82659E-7 L 0.58455 0.16925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19" y="8462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62428E-6 L 0.42483 0.76856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33" y="38428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42" presetClass="path" presetSubtype="0" accel="50000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5.55112E-17 -9.82659E-7 L 0.45833 0.16925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17" y="8462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77457E-6 L 0.17639 0.25272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19" y="12624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9.82659E-7 L 0.26667 0.16925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8462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89017E-6 L 0.18316 0.75746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49" y="37873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8" grpId="0"/>
      <p:bldP spid="18" grpId="1"/>
      <p:bldP spid="19" grpId="0"/>
      <p:bldP spid="19" grpId="1"/>
      <p:bldP spid="20" grpId="0"/>
      <p:bldP spid="21" grpId="0"/>
      <p:bldP spid="22" grpId="0"/>
      <p:bldP spid="23" grpId="0"/>
      <p:bldP spid="24" grpId="0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738844" y="823686"/>
            <a:ext cx="3657600" cy="3657600"/>
          </a:xfrm>
          <a:prstGeom prst="triangl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25430" y="137886"/>
            <a:ext cx="4844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3238" y="3928094"/>
            <a:ext cx="4732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B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460557" y="3928094"/>
            <a:ext cx="4924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C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576286" y="827316"/>
            <a:ext cx="0" cy="3657600"/>
          </a:xfrm>
          <a:prstGeom prst="line">
            <a:avLst/>
          </a:prstGeom>
          <a:ln w="38100">
            <a:solidFill>
              <a:srgbClr val="0EED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299079" y="4596825"/>
            <a:ext cx="5116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D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910264" y="3943683"/>
            <a:ext cx="3084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Symbol"/>
              </a:rPr>
              <a:t>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ABC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Symbol"/>
              </a:rPr>
              <a:t>=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Symbol"/>
              </a:rPr>
              <a:t>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Symbol"/>
              </a:rPr>
              <a:t>ACB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863092" y="2932837"/>
            <a:ext cx="3084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Symbol"/>
              </a:rPr>
              <a:t>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ABD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Symbol"/>
              </a:rPr>
              <a:t>=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Symbol"/>
              </a:rPr>
              <a:t>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Symbol"/>
              </a:rPr>
              <a:t>AC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D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903233" y="1905000"/>
            <a:ext cx="2855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Symbol"/>
              </a:rPr>
              <a:t>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ABD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Symbol"/>
              </a:rPr>
              <a:t>AC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D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289404" y="4611469"/>
            <a:ext cx="13211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প্রমাণিত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17581391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8" grpId="0"/>
      <p:bldP spid="10" grpId="0"/>
      <p:bldP spid="10" grpId="1"/>
      <p:bldP spid="11" grpId="0"/>
      <p:bldP spid="12" grpId="0"/>
      <p:bldP spid="13" grpId="0"/>
      <p:bldP spid="3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57</TotalTime>
  <Words>209</Words>
  <Application>Microsoft Office PowerPoint</Application>
  <PresentationFormat>On-screen Show (4:3)</PresentationFormat>
  <Paragraphs>69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Office Theme</vt:lpstr>
      <vt:lpstr>Angles</vt:lpstr>
      <vt:lpstr>Couture</vt:lpstr>
      <vt:lpstr>Austin</vt:lpstr>
      <vt:lpstr>Concourse</vt:lpstr>
      <vt:lpstr>1_Angles</vt:lpstr>
      <vt:lpstr>স্বাগতম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USER</cp:lastModifiedBy>
  <cp:revision>13</cp:revision>
  <dcterms:created xsi:type="dcterms:W3CDTF">2006-08-16T00:00:00Z</dcterms:created>
  <dcterms:modified xsi:type="dcterms:W3CDTF">2020-02-13T05:35:42Z</dcterms:modified>
</cp:coreProperties>
</file>