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8" r:id="rId3"/>
    <p:sldId id="328" r:id="rId4"/>
    <p:sldId id="327" r:id="rId5"/>
    <p:sldId id="337" r:id="rId6"/>
    <p:sldId id="303" r:id="rId7"/>
    <p:sldId id="319" r:id="rId8"/>
    <p:sldId id="305" r:id="rId9"/>
    <p:sldId id="306" r:id="rId10"/>
    <p:sldId id="307" r:id="rId11"/>
    <p:sldId id="301" r:id="rId12"/>
    <p:sldId id="309" r:id="rId13"/>
    <p:sldId id="329" r:id="rId14"/>
    <p:sldId id="310" r:id="rId15"/>
    <p:sldId id="330" r:id="rId16"/>
    <p:sldId id="311" r:id="rId17"/>
    <p:sldId id="331" r:id="rId18"/>
    <p:sldId id="312" r:id="rId19"/>
    <p:sldId id="332" r:id="rId20"/>
    <p:sldId id="313" r:id="rId21"/>
    <p:sldId id="333" r:id="rId22"/>
    <p:sldId id="314" r:id="rId23"/>
    <p:sldId id="334" r:id="rId24"/>
    <p:sldId id="315" r:id="rId25"/>
    <p:sldId id="335" r:id="rId26"/>
    <p:sldId id="316" r:id="rId27"/>
    <p:sldId id="336" r:id="rId28"/>
    <p:sldId id="317" r:id="rId29"/>
    <p:sldId id="325" r:id="rId30"/>
    <p:sldId id="321" r:id="rId31"/>
    <p:sldId id="322" r:id="rId32"/>
    <p:sldId id="324" r:id="rId33"/>
    <p:sldId id="318" r:id="rId34"/>
  </p:sldIdLst>
  <p:sldSz cx="10402888" cy="7315200"/>
  <p:notesSz cx="6858000" cy="9144000"/>
  <p:defaultTextStyle>
    <a:defPPr>
      <a:defRPr lang="en-US"/>
    </a:defPPr>
    <a:lvl1pPr marL="0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90000"/>
    <a:srgbClr val="EEEE3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71" autoAdjust="0"/>
  </p:normalViewPr>
  <p:slideViewPr>
    <p:cSldViewPr>
      <p:cViewPr>
        <p:scale>
          <a:sx n="59" d="100"/>
          <a:sy n="59" d="100"/>
        </p:scale>
        <p:origin x="-1452" y="-150"/>
      </p:cViewPr>
      <p:guideLst>
        <p:guide orient="horz" pos="2304"/>
        <p:guide pos="32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9E1C6-090F-4A4C-B483-29251F8215AF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1DB88-123C-4D02-A648-267F7EC15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1545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46764" y="351130"/>
            <a:ext cx="9706694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76226" y="463106"/>
            <a:ext cx="9450438" cy="3316224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1828" y="1941553"/>
            <a:ext cx="8842455" cy="1950720"/>
          </a:xfrm>
        </p:spPr>
        <p:txBody>
          <a:bodyPr lIns="50621" rIns="50621" bIns="50621"/>
          <a:lstStyle>
            <a:lvl1pPr algn="r">
              <a:defRPr sz="50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821828" y="3930701"/>
            <a:ext cx="8842455" cy="975360"/>
          </a:xfrm>
        </p:spPr>
        <p:txBody>
          <a:bodyPr lIns="202485" tIns="0"/>
          <a:lstStyle>
            <a:lvl1pPr marL="40497" indent="0" algn="r">
              <a:spcBef>
                <a:spcPts val="0"/>
              </a:spcBef>
              <a:buNone/>
              <a:defRPr sz="2200">
                <a:solidFill>
                  <a:schemeClr val="bg2">
                    <a:shade val="25000"/>
                  </a:schemeClr>
                </a:solidFill>
              </a:defRPr>
            </a:lvl1pPr>
            <a:lvl2pPr marL="506212" indent="0" algn="ctr">
              <a:buNone/>
            </a:lvl2pPr>
            <a:lvl3pPr marL="1012424" indent="0" algn="ctr">
              <a:buNone/>
            </a:lvl3pPr>
            <a:lvl4pPr marL="1518636" indent="0" algn="ctr">
              <a:buNone/>
            </a:lvl4pPr>
            <a:lvl5pPr marL="2024847" indent="0" algn="ctr">
              <a:buNone/>
            </a:lvl5pPr>
            <a:lvl6pPr marL="2531059" indent="0" algn="ctr">
              <a:buNone/>
            </a:lvl6pPr>
            <a:lvl7pPr marL="3037271" indent="0" algn="ctr">
              <a:buNone/>
            </a:lvl7pPr>
            <a:lvl8pPr marL="3543483" indent="0" algn="ctr">
              <a:buNone/>
            </a:lvl8pPr>
            <a:lvl9pPr marL="4049695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159" y="5315712"/>
            <a:ext cx="9310585" cy="1121664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2159" y="565709"/>
            <a:ext cx="9310585" cy="446714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2094" y="568965"/>
            <a:ext cx="2253959" cy="560831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6835" y="568963"/>
            <a:ext cx="6761877" cy="560832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159" y="5315712"/>
            <a:ext cx="9310585" cy="1121664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159" y="565709"/>
            <a:ext cx="9310585" cy="4467149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46764" y="351130"/>
            <a:ext cx="9706694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76226" y="463107"/>
            <a:ext cx="9450438" cy="4630751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823" y="5257191"/>
            <a:ext cx="9310585" cy="721766"/>
          </a:xfrm>
        </p:spPr>
        <p:txBody>
          <a:bodyPr lIns="101242" bIns="0" anchor="b"/>
          <a:lstStyle>
            <a:lvl1pPr algn="l">
              <a:buNone/>
              <a:defRPr sz="40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2823" y="5999449"/>
            <a:ext cx="9310585" cy="448666"/>
          </a:xfrm>
        </p:spPr>
        <p:txBody>
          <a:bodyPr lIns="131615" tIns="0" anchor="t"/>
          <a:lstStyle>
            <a:lvl1pPr marL="0" marR="40497" indent="0" algn="l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165" y="565709"/>
            <a:ext cx="4473242" cy="468172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048" y="565709"/>
            <a:ext cx="4473242" cy="468172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159" y="5315712"/>
            <a:ext cx="9310585" cy="1121664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823" y="618067"/>
            <a:ext cx="4473242" cy="844973"/>
          </a:xfrm>
        </p:spPr>
        <p:txBody>
          <a:bodyPr lIns="161988" anchor="ctr"/>
          <a:lstStyle>
            <a:lvl1pPr marL="0" indent="0" algn="l">
              <a:buNone/>
              <a:defRPr sz="2700" b="1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292650" y="618067"/>
            <a:ext cx="4473242" cy="844973"/>
          </a:xfrm>
        </p:spPr>
        <p:txBody>
          <a:bodyPr lIns="151864" anchor="ctr"/>
          <a:lstStyle>
            <a:lvl1pPr marL="0" indent="0" algn="l">
              <a:buNone/>
              <a:defRPr sz="2700" b="1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90823" y="1544320"/>
            <a:ext cx="4473242" cy="3722624"/>
          </a:xfrm>
        </p:spPr>
        <p:txBody>
          <a:bodyPr anchor="t"/>
          <a:lstStyle>
            <a:lvl1pPr algn="l">
              <a:defRPr sz="2700"/>
            </a:lvl1pPr>
            <a:lvl2pPr algn="l">
              <a:defRPr sz="22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2650" y="1544320"/>
            <a:ext cx="4473242" cy="3722624"/>
          </a:xfrm>
        </p:spPr>
        <p:txBody>
          <a:bodyPr anchor="t"/>
          <a:lstStyle>
            <a:lvl1pPr algn="l">
              <a:defRPr sz="2700"/>
            </a:lvl1pPr>
            <a:lvl2pPr algn="l">
              <a:defRPr sz="22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46764" y="351130"/>
            <a:ext cx="9706694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1328" y="568960"/>
            <a:ext cx="3380939" cy="975360"/>
          </a:xfrm>
        </p:spPr>
        <p:txBody>
          <a:bodyPr anchor="b"/>
          <a:lstStyle>
            <a:lvl1pPr algn="l">
              <a:buNone/>
              <a:defRPr sz="24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01400" y="1544322"/>
            <a:ext cx="3380939" cy="4486519"/>
          </a:xfrm>
        </p:spPr>
        <p:txBody>
          <a:bodyPr lIns="101242"/>
          <a:lstStyle>
            <a:lvl1pPr marL="20248" marR="20248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300">
                <a:solidFill>
                  <a:schemeClr val="tx1"/>
                </a:solidFill>
              </a:defRPr>
            </a:lvl2pPr>
            <a:lvl3pPr>
              <a:buNone/>
              <a:defRPr sz="1100">
                <a:solidFill>
                  <a:schemeClr val="tx1"/>
                </a:solidFill>
              </a:defRPr>
            </a:lvl3pPr>
            <a:lvl4pPr>
              <a:buNone/>
              <a:defRPr sz="1000">
                <a:solidFill>
                  <a:schemeClr val="tx1"/>
                </a:solidFill>
              </a:defRPr>
            </a:lvl4pPr>
            <a:lvl5pPr>
              <a:buNone/>
              <a:defRPr sz="10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66194" y="992154"/>
            <a:ext cx="5263059" cy="5039362"/>
          </a:xfrm>
        </p:spPr>
        <p:txBody>
          <a:bodyPr/>
          <a:lstStyle>
            <a:lvl1pPr>
              <a:defRPr sz="3100">
                <a:solidFill>
                  <a:schemeClr val="tx1"/>
                </a:solidFill>
              </a:defRPr>
            </a:lvl1pPr>
            <a:lvl2pPr>
              <a:defRPr sz="2900">
                <a:solidFill>
                  <a:schemeClr val="tx1"/>
                </a:solidFill>
              </a:defRPr>
            </a:lvl2pPr>
            <a:lvl3pPr>
              <a:defRPr sz="27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46764" y="351130"/>
            <a:ext cx="9706694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7282022" y="463106"/>
            <a:ext cx="2644642" cy="463296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45" y="5346193"/>
            <a:ext cx="9362599" cy="1121664"/>
          </a:xfrm>
        </p:spPr>
        <p:txBody>
          <a:bodyPr anchor="t"/>
          <a:lstStyle>
            <a:lvl1pPr algn="l">
              <a:buNone/>
              <a:defRPr sz="40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7352457" y="568960"/>
            <a:ext cx="2548708" cy="4492245"/>
          </a:xfrm>
        </p:spPr>
        <p:txBody>
          <a:bodyPr lIns="101242"/>
          <a:lstStyle>
            <a:lvl1pPr marL="50621" indent="0" algn="l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>
              <a:defRPr sz="1300">
                <a:solidFill>
                  <a:srgbClr val="FFFFFF"/>
                </a:solidFill>
              </a:defRPr>
            </a:lvl2pPr>
            <a:lvl3pPr>
              <a:defRPr sz="1100">
                <a:solidFill>
                  <a:srgbClr val="FFFFFF"/>
                </a:solidFill>
              </a:defRPr>
            </a:lvl3pPr>
            <a:lvl4pPr>
              <a:defRPr sz="1000">
                <a:solidFill>
                  <a:srgbClr val="FFFFFF"/>
                </a:solidFill>
              </a:defRPr>
            </a:lvl4pPr>
            <a:lvl5pPr>
              <a:defRPr sz="10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9507" y="464819"/>
            <a:ext cx="6741071" cy="463296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5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46764" y="351130"/>
            <a:ext cx="9706694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76226" y="463106"/>
            <a:ext cx="9450438" cy="585216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72159" y="5317963"/>
            <a:ext cx="9310585" cy="1121664"/>
          </a:xfrm>
          <a:prstGeom prst="rect">
            <a:avLst/>
          </a:prstGeom>
        </p:spPr>
        <p:txBody>
          <a:bodyPr vert="horz" lIns="101242" tIns="50621" rIns="101242" bIns="50621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72159" y="565709"/>
            <a:ext cx="9310585" cy="4467149"/>
          </a:xfrm>
          <a:prstGeom prst="rect">
            <a:avLst/>
          </a:prstGeom>
        </p:spPr>
        <p:txBody>
          <a:bodyPr vert="horz" lIns="202485" tIns="101242" rIns="101242" bIns="50621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4296229" y="6519334"/>
            <a:ext cx="2600722" cy="389467"/>
          </a:xfrm>
          <a:prstGeom prst="rect">
            <a:avLst/>
          </a:prstGeom>
        </p:spPr>
        <p:txBody>
          <a:bodyPr vert="horz" lIns="101242" tIns="50621" rIns="101242" bIns="50621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896951" y="6519334"/>
            <a:ext cx="2600722" cy="389467"/>
          </a:xfrm>
          <a:prstGeom prst="rect">
            <a:avLst/>
          </a:prstGeom>
        </p:spPr>
        <p:txBody>
          <a:bodyPr vert="horz" lIns="101242" tIns="50621" rIns="101242" bIns="50621" anchor="b"/>
          <a:lstStyle>
            <a:lvl1pPr algn="l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497673" y="6519334"/>
            <a:ext cx="520144" cy="389467"/>
          </a:xfrm>
          <a:prstGeom prst="rect">
            <a:avLst/>
          </a:prstGeom>
        </p:spPr>
        <p:txBody>
          <a:bodyPr vert="horz" lIns="101242" tIns="50621" rIns="101242" bIns="50621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3603" indent="-293603" algn="l" rtl="0" eaLnBrk="1" latinLnBrk="0" hangingPunct="1">
        <a:spcBef>
          <a:spcPts val="277"/>
        </a:spcBef>
        <a:buClr>
          <a:schemeClr val="accent1"/>
        </a:buClr>
        <a:buSzPct val="80000"/>
        <a:buFont typeface="Wingdings 2"/>
        <a:buChar char=""/>
        <a:defRPr kumimoji="0" sz="31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07454" indent="-222733" algn="l" rtl="0" eaLnBrk="1" latinLnBrk="0" hangingPunct="1">
        <a:spcBef>
          <a:spcPts val="277"/>
        </a:spcBef>
        <a:buClr>
          <a:schemeClr val="accent1"/>
        </a:buClr>
        <a:buSzPct val="100000"/>
        <a:buFont typeface="Verdana"/>
        <a:buChar char="◦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870684" indent="-202485" algn="l" rtl="0" eaLnBrk="1" latinLnBrk="0" hangingPunct="1">
        <a:spcBef>
          <a:spcPts val="277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3915" indent="-202485" algn="l" rtl="0" eaLnBrk="1" latinLnBrk="0" hangingPunct="1">
        <a:spcBef>
          <a:spcPts val="255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93" indent="-202485" algn="l" rtl="0" eaLnBrk="1" latinLnBrk="0" hangingPunct="1">
        <a:spcBef>
          <a:spcPts val="277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50251" indent="-202485" algn="l" rtl="0" eaLnBrk="1" latinLnBrk="0" hangingPunct="1">
        <a:spcBef>
          <a:spcPts val="27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83108" indent="-202485" algn="l" rtl="0" eaLnBrk="1" latinLnBrk="0" hangingPunct="1">
        <a:spcBef>
          <a:spcPts val="28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26090" indent="-202485" algn="l" rtl="0" eaLnBrk="1" latinLnBrk="0" hangingPunct="1">
        <a:spcBef>
          <a:spcPts val="285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79196" indent="-202485" algn="l" rtl="0" eaLnBrk="1" latinLnBrk="0" hangingPunct="1">
        <a:spcBef>
          <a:spcPts val="28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62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24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86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248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10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37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434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49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Baqi.liton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0402888" cy="7315200"/>
            <a:chOff x="0" y="0"/>
            <a:chExt cx="10402888" cy="7315200"/>
          </a:xfrm>
        </p:grpSpPr>
        <p:pic>
          <p:nvPicPr>
            <p:cNvPr id="6" name="Picture 5" descr="25c42538fc4158f72c3e8f01379cf076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 flipH="1">
              <a:off x="1371600" y="-1371600"/>
              <a:ext cx="3810000" cy="6553200"/>
            </a:xfrm>
            <a:prstGeom prst="rect">
              <a:avLst/>
            </a:prstGeom>
          </p:spPr>
        </p:pic>
        <p:pic>
          <p:nvPicPr>
            <p:cNvPr id="5" name="Picture 4" descr="25c42538fc4158f72c3e8f01379cf076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5844" y="762000"/>
              <a:ext cx="4287044" cy="655320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-361156" y="3124200"/>
            <a:ext cx="10212728" cy="2933775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8400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3180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ismillah_Calligraphy4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244" y="1143000"/>
            <a:ext cx="3362325" cy="10330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4091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32" r="3634" b="3019"/>
          <a:stretch>
            <a:fillRect/>
          </a:stretch>
        </p:blipFill>
        <p:spPr bwMode="auto">
          <a:xfrm>
            <a:off x="629443" y="762000"/>
            <a:ext cx="5967153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6954044" y="2667000"/>
            <a:ext cx="2743200" cy="266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spc="55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মাখরাজ</a:t>
            </a:r>
          </a:p>
          <a:p>
            <a:pPr algn="ctr"/>
            <a:r>
              <a:rPr lang="bn-BD" sz="5400" b="1" spc="55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 টি 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63767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4" y="457200"/>
            <a:ext cx="9906000" cy="5786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0844" y="6019800"/>
            <a:ext cx="9525000" cy="856283"/>
          </a:xfrm>
          <a:prstGeom prst="rect">
            <a:avLst/>
          </a:prstGeom>
          <a:solidFill>
            <a:schemeClr val="tx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5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১৭টি মাখরাজ মুখের ৫টি স্থানে অবস্থিত</a:t>
            </a:r>
          </a:p>
        </p:txBody>
      </p:sp>
    </p:spTree>
    <p:extLst>
      <p:ext uri="{BB962C8B-B14F-4D97-AF65-F5344CB8AC3E}">
        <p14:creationId xmlns="" xmlns:p14="http://schemas.microsoft.com/office/powerpoint/2010/main" val="1340228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259"/>
          <a:stretch>
            <a:fillRect/>
          </a:stretch>
        </p:blipFill>
        <p:spPr bwMode="auto">
          <a:xfrm>
            <a:off x="477044" y="2895600"/>
            <a:ext cx="9628190" cy="399380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629444" y="381000"/>
            <a:ext cx="2635527" cy="228600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 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মাখরাজ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41239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4" y="685800"/>
            <a:ext cx="9477942" cy="60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801644" y="3581400"/>
            <a:ext cx="2667000" cy="2362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২নং মাখরাজ 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41239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4" y="533400"/>
            <a:ext cx="9611936" cy="6392333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Oval 3"/>
          <p:cNvSpPr/>
          <p:nvPr/>
        </p:nvSpPr>
        <p:spPr>
          <a:xfrm>
            <a:off x="6649244" y="3733800"/>
            <a:ext cx="2895600" cy="2590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৩নং মাখরাজ 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1471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4" y="609600"/>
            <a:ext cx="9369529" cy="622977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7030244" y="3886200"/>
            <a:ext cx="2748052" cy="2590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৪নং মাখরাজ </a:t>
            </a:r>
            <a:endParaRPr lang="en-US" sz="4900" b="1" dirty="0">
              <a:ln w="11430">
                <a:noFill/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1471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4" y="609600"/>
            <a:ext cx="9326027" cy="609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954044" y="4419600"/>
            <a:ext cx="2819400" cy="22860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৫নং মাখরাজ 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6110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4" y="381000"/>
            <a:ext cx="9523863" cy="6374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182644" y="4038600"/>
            <a:ext cx="2635527" cy="228600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৬নং মাখরাজ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6110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4" y="381000"/>
            <a:ext cx="9419790" cy="624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7182644" y="3733800"/>
            <a:ext cx="2667000" cy="2590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৭নং মাখরাজ </a:t>
            </a:r>
            <a:endParaRPr lang="en-US" sz="49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6871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4" y="457200"/>
            <a:ext cx="9448800" cy="632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258844" y="4267200"/>
            <a:ext cx="2362200" cy="2362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৮নং মাখরাজ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6871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9644" y="3429000"/>
            <a:ext cx="7543800" cy="3303107"/>
          </a:xfrm>
          <a:prstGeom prst="rect">
            <a:avLst/>
          </a:prstGeom>
          <a:solidFill>
            <a:schemeClr val="accent3"/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lIns="101242" tIns="50621" rIns="101242" bIns="50621" rtlCol="0">
            <a:spAutoFit/>
          </a:bodyPr>
          <a:lstStyle/>
          <a:p>
            <a:pPr algn="r"/>
            <a:r>
              <a:rPr lang="en-US" sz="4400" dirty="0" err="1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evwK</a:t>
            </a:r>
            <a:r>
              <a:rPr lang="en-US" sz="4400" dirty="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Avj</a:t>
            </a:r>
            <a:r>
              <a:rPr lang="en-US" sz="4400" dirty="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nvmvb</a:t>
            </a:r>
            <a:endParaRPr lang="en-US" sz="4400" dirty="0" smtClean="0">
              <a:solidFill>
                <a:schemeClr val="bg1"/>
              </a:solidFill>
              <a:latin typeface="SutonnyMJ" pitchFamily="2" charset="0"/>
              <a:cs typeface="NikoshBAN" pitchFamily="2" charset="0"/>
            </a:endParaRPr>
          </a:p>
          <a:p>
            <a:pPr algn="r"/>
            <a:r>
              <a:rPr lang="en-US" sz="4400" dirty="0" err="1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mnKvwi</a:t>
            </a:r>
            <a:r>
              <a:rPr lang="en-US" sz="4400" dirty="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†</a:t>
            </a:r>
            <a:r>
              <a:rPr lang="en-US" sz="4400" dirty="0" err="1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gŠjfx</a:t>
            </a:r>
            <a:endParaRPr lang="en-US" sz="4400" dirty="0" smtClean="0">
              <a:solidFill>
                <a:schemeClr val="bg1"/>
              </a:solidFill>
              <a:latin typeface="SutonnyMJ" pitchFamily="2" charset="0"/>
              <a:cs typeface="NikoshBAN" pitchFamily="2" charset="0"/>
            </a:endParaRPr>
          </a:p>
          <a:p>
            <a:pPr algn="r"/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wPk&amp;wZqv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b~wiqv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`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vwLj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gv`ªvmv</a:t>
            </a:r>
            <a:endParaRPr lang="en-US" sz="4000" dirty="0" smtClean="0">
              <a:solidFill>
                <a:schemeClr val="bg1"/>
              </a:solidFill>
              <a:latin typeface="SutonnyMJ" pitchFamily="2" charset="0"/>
              <a:cs typeface="NikoshBAN" pitchFamily="2" charset="0"/>
            </a:endParaRPr>
          </a:p>
          <a:p>
            <a:pPr algn="r"/>
            <a:r>
              <a:rPr lang="en-US" sz="4400" dirty="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‡</a:t>
            </a:r>
            <a:r>
              <a:rPr lang="en-US" sz="4400" dirty="0" err="1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KivYxMÄ</a:t>
            </a:r>
            <a:r>
              <a:rPr lang="en-US" sz="4400" dirty="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XvKv</a:t>
            </a:r>
            <a:endParaRPr lang="en-US" sz="3600" dirty="0" smtClean="0">
              <a:solidFill>
                <a:schemeClr val="bg1"/>
              </a:solidFill>
              <a:latin typeface="SutonnyMJ" pitchFamily="2" charset="0"/>
              <a:cs typeface="NikoshBAN" pitchFamily="2" charset="0"/>
            </a:endParaRPr>
          </a:p>
          <a:p>
            <a:pPr algn="r"/>
            <a:r>
              <a:rPr lang="en-US" sz="3600" dirty="0" smtClean="0">
                <a:solidFill>
                  <a:schemeClr val="bg1"/>
                </a:solidFill>
                <a:latin typeface="Rockwell Extra Bold" pitchFamily="18" charset="0"/>
                <a:cs typeface="NikoshBAN" pitchFamily="2" charset="0"/>
                <a:hlinkClick r:id="rId2"/>
              </a:rPr>
              <a:t>baqi.liton@gmail.com</a:t>
            </a:r>
            <a:r>
              <a:rPr lang="en-US" sz="3600" dirty="0" smtClean="0">
                <a:solidFill>
                  <a:schemeClr val="bg1"/>
                </a:solidFill>
                <a:latin typeface="Rockwell Extra Bold" pitchFamily="18" charset="0"/>
                <a:cs typeface="NikoshBAN" pitchFamily="2" charset="0"/>
              </a:rPr>
              <a:t> </a:t>
            </a:r>
            <a:endParaRPr lang="bn-BD" sz="3600" dirty="0" smtClean="0">
              <a:solidFill>
                <a:schemeClr val="bg1"/>
              </a:solidFill>
              <a:latin typeface="Rockwell Extra Bold" pitchFamily="18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244" y="609600"/>
            <a:ext cx="4497780" cy="3373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506244" y="1524000"/>
            <a:ext cx="41537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24368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4" y="457200"/>
            <a:ext cx="9557408" cy="647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7106444" y="4038600"/>
            <a:ext cx="2635527" cy="228600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9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bs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মাখরাজ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6511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4" y="304800"/>
            <a:ext cx="9480338" cy="662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258844" y="838200"/>
            <a:ext cx="2564378" cy="2362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10 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 মাখরাজ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6511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4" y="381000"/>
            <a:ext cx="9601200" cy="647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7335044" y="4343400"/>
            <a:ext cx="2554088" cy="243840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১১নং মাখরাজ 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5643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4" y="381000"/>
            <a:ext cx="9828663" cy="6690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258844" y="4267200"/>
            <a:ext cx="2590800" cy="25478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১২নং মাখরাজ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5643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4" y="304800"/>
            <a:ext cx="9813067" cy="6629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335044" y="4267200"/>
            <a:ext cx="2590800" cy="2514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১৩নং মাখরাজ 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079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4" y="381000"/>
            <a:ext cx="9758225" cy="6537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7030244" y="4191000"/>
            <a:ext cx="2764081" cy="2423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১৪নং মাখরাজ 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079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72" y="203200"/>
            <a:ext cx="9969434" cy="673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7335044" y="4114800"/>
            <a:ext cx="2589662" cy="243840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১৫নং মাখরাজ </a:t>
            </a:r>
            <a:endParaRPr lang="en-US" sz="4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8588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4" y="381000"/>
            <a:ext cx="9644099" cy="6609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335044" y="4267200"/>
            <a:ext cx="2786099" cy="2646680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১৬নং মাখরাজ 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8588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4" y="381000"/>
            <a:ext cx="9594596" cy="647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258844" y="4267200"/>
            <a:ext cx="2743200" cy="266700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১৭নং মাখরাজ 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0328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2458244" y="1676400"/>
            <a:ext cx="5354746" cy="1036320"/>
          </a:xfrm>
          <a:prstGeom prst="round2SameRect">
            <a:avLst>
              <a:gd name="adj1" fmla="val 50000"/>
              <a:gd name="adj2" fmla="val 50000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9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781844" y="3124200"/>
            <a:ext cx="8915400" cy="219456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0206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আরবি বর্ণ</a:t>
            </a:r>
            <a:r>
              <a:rPr lang="bn-IN" sz="60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60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>
                  <a:noFill/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 দেখাও।</a:t>
            </a:r>
            <a:endParaRPr lang="en-US" sz="6000" b="1" dirty="0">
              <a:ln w="11430">
                <a:noFill/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3706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2844" y="609600"/>
            <a:ext cx="3284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8644" y="4267200"/>
            <a:ext cx="79462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কোরআন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মাজিদ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ও তাজবিদ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 শ্রেনি</a:t>
            </a:r>
          </a:p>
          <a:p>
            <a:pPr algn="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চতুর্থ অধ্যায়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মাখরাজ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quran_PNG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244" y="1371600"/>
            <a:ext cx="3371669" cy="2240666"/>
          </a:xfrm>
          <a:prstGeom prst="rect">
            <a:avLst/>
          </a:prstGeom>
        </p:spPr>
      </p:pic>
      <p:pic>
        <p:nvPicPr>
          <p:cNvPr id="6" name="Picture 5" descr="jj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244" y="2286000"/>
            <a:ext cx="3258111" cy="4122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2153444" y="1295400"/>
            <a:ext cx="6172200" cy="919480"/>
          </a:xfrm>
          <a:prstGeom prst="round2SameRect">
            <a:avLst>
              <a:gd name="adj1" fmla="val 49816"/>
              <a:gd name="adj2" fmla="val 50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 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400844" y="2514600"/>
            <a:ext cx="9677400" cy="350012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2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মাখরাজ শব্দের অর্থ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মাখরাজ কাকে বলে?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মাখরাজ মোট কতটি?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১নং মাখরাজ কী? এ স্থান থেকে কয়টি হরফ উচ্চারিত হয় ও কী কী?</a:t>
            </a:r>
          </a:p>
        </p:txBody>
      </p:sp>
    </p:spTree>
    <p:extLst>
      <p:ext uri="{BB962C8B-B14F-4D97-AF65-F5344CB8AC3E}">
        <p14:creationId xmlns="" xmlns:p14="http://schemas.microsoft.com/office/powerpoint/2010/main" val="19004687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2514030" y="812800"/>
            <a:ext cx="5354746" cy="731520"/>
          </a:xfrm>
          <a:prstGeom prst="round2SameRect">
            <a:avLst>
              <a:gd name="adj1" fmla="val 16667"/>
              <a:gd name="adj2" fmla="val 26316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9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1162843" y="2519680"/>
            <a:ext cx="8305801" cy="2661920"/>
          </a:xfrm>
          <a:prstGeom prst="round2SameRect">
            <a:avLst>
              <a:gd name="adj1" fmla="val 16667"/>
              <a:gd name="adj2" fmla="val 16874"/>
            </a:avLst>
          </a:prstGeom>
          <a:solidFill>
            <a:schemeClr val="accent3">
              <a:lumMod val="75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শুদ্ধভাবে কুরআন তিলাওয়াতে মাখরাজের গুরুত্ব বিশ্লেষণ কর?</a:t>
            </a:r>
            <a:endParaRPr lang="en-US" sz="53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98963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2991644" y="1066800"/>
            <a:ext cx="4474250" cy="674657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5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spc="55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2786" y="2209800"/>
            <a:ext cx="9735458" cy="3352799"/>
          </a:xfrm>
          <a:prstGeom prst="roundRect">
            <a:avLst/>
          </a:prstGeom>
          <a:noFill/>
          <a:ln w="38100" cap="flat" cmpd="tri">
            <a:solidFill>
              <a:srgbClr val="002060"/>
            </a:solidFill>
            <a:prstDash val="solid"/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বিশুদ্ধভাবে কুরআন তিলাওয়াতে মাখরাজ শিক্ষার গুরুত্ব ব্যাখ্যা কর।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5779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444" y="4343400"/>
            <a:ext cx="8915400" cy="2225889"/>
          </a:xfrm>
          <a:prstGeom prst="rect">
            <a:avLst/>
          </a:prstGeom>
          <a:noFill/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en-US" sz="13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ahmaputraMJ" pitchFamily="2" charset="0"/>
                <a:cs typeface="BrahmaputraMJ" pitchFamily="2" charset="0"/>
              </a:rPr>
              <a:t>Avjøvn</a:t>
            </a:r>
            <a:r>
              <a:rPr lang="en-US" sz="1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13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ahmaputraMJ" pitchFamily="2" charset="0"/>
                <a:cs typeface="BrahmaputraMJ" pitchFamily="2" charset="0"/>
              </a:rPr>
              <a:t>nv‡dR</a:t>
            </a:r>
            <a:endParaRPr lang="bn-BD" sz="13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rahmaputraMJ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girl-reading-quran-the-holy-book-of-islam-vector-12289955.jpg"/>
          <p:cNvPicPr>
            <a:picLocks noChangeAspect="1"/>
          </p:cNvPicPr>
          <p:nvPr/>
        </p:nvPicPr>
        <p:blipFill>
          <a:blip r:embed="rId2" cstate="print"/>
          <a:srcRect t="5882" r="10800" b="15633"/>
          <a:stretch>
            <a:fillRect/>
          </a:stretch>
        </p:blipFill>
        <p:spPr>
          <a:xfrm flipH="1">
            <a:off x="7944644" y="2209800"/>
            <a:ext cx="2122714" cy="2286001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rcRect b="10730"/>
          <a:stretch>
            <a:fillRect/>
          </a:stretch>
        </p:blipFill>
        <p:spPr>
          <a:xfrm>
            <a:off x="2305844" y="1066800"/>
            <a:ext cx="2057400" cy="1981200"/>
          </a:xfrm>
          <a:prstGeom prst="rect">
            <a:avLst/>
          </a:prstGeom>
        </p:spPr>
      </p:pic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4"/>
          <a:srcRect b="10730"/>
          <a:stretch>
            <a:fillRect/>
          </a:stretch>
        </p:blipFill>
        <p:spPr>
          <a:xfrm flipH="1">
            <a:off x="6268244" y="1219200"/>
            <a:ext cx="2057400" cy="1981200"/>
          </a:xfrm>
          <a:prstGeom prst="rect">
            <a:avLst/>
          </a:prstGeom>
        </p:spPr>
      </p:pic>
      <p:pic>
        <p:nvPicPr>
          <p:cNvPr id="7" name="Picture 6" descr="images2.jpg"/>
          <p:cNvPicPr>
            <a:picLocks noChangeAspect="1"/>
          </p:cNvPicPr>
          <p:nvPr/>
        </p:nvPicPr>
        <p:blipFill>
          <a:blip r:embed="rId5"/>
          <a:srcRect b="10730"/>
          <a:stretch>
            <a:fillRect/>
          </a:stretch>
        </p:blipFill>
        <p:spPr>
          <a:xfrm>
            <a:off x="4287044" y="685800"/>
            <a:ext cx="2057400" cy="1981200"/>
          </a:xfrm>
          <a:prstGeom prst="rect">
            <a:avLst/>
          </a:prstGeom>
        </p:spPr>
      </p:pic>
      <p:pic>
        <p:nvPicPr>
          <p:cNvPr id="8" name="Picture 7" descr="images23.png"/>
          <p:cNvPicPr>
            <a:picLocks noChangeAspect="1"/>
          </p:cNvPicPr>
          <p:nvPr/>
        </p:nvPicPr>
        <p:blipFill>
          <a:blip r:embed="rId6"/>
          <a:srcRect b="10714"/>
          <a:stretch>
            <a:fillRect/>
          </a:stretch>
        </p:blipFill>
        <p:spPr>
          <a:xfrm>
            <a:off x="477044" y="2209800"/>
            <a:ext cx="2057400" cy="1904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1269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844" y="1066800"/>
            <a:ext cx="9677400" cy="586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7830" y="228600"/>
            <a:ext cx="10215058" cy="856283"/>
          </a:xfrm>
          <a:prstGeom prst="rect">
            <a:avLst/>
          </a:prstGeom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900" b="1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</a:t>
            </a:r>
            <a:r>
              <a:rPr lang="bn-BD" sz="4900" b="1" spc="55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চিত্রটিগুলো </a:t>
            </a:r>
            <a:r>
              <a:rPr lang="bn-BD" sz="4900" b="1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 কর-</a:t>
            </a:r>
          </a:p>
        </p:txBody>
      </p:sp>
      <p:pic>
        <p:nvPicPr>
          <p:cNvPr id="4" name="Picture 3" descr="adobe_post_20190419_16265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44" y="990600"/>
            <a:ext cx="9610725" cy="57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dobe_post_20190421_13254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44" y="1295400"/>
            <a:ext cx="9677400" cy="5486400"/>
          </a:xfrm>
          <a:prstGeom prst="rect">
            <a:avLst/>
          </a:prstGeom>
        </p:spPr>
      </p:pic>
      <p:pic>
        <p:nvPicPr>
          <p:cNvPr id="6" name="Picture 5" descr="adobe_post_20190423_13331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645" y="1219200"/>
            <a:ext cx="9677400" cy="5715000"/>
          </a:xfrm>
          <a:prstGeom prst="rect">
            <a:avLst/>
          </a:prstGeom>
        </p:spPr>
      </p:pic>
      <p:pic>
        <p:nvPicPr>
          <p:cNvPr id="7" name="Picture 6" descr="adobe_post_20190728_01091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644" y="1066801"/>
            <a:ext cx="9753600" cy="5791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9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044" y="457200"/>
            <a:ext cx="6172200" cy="6172200"/>
          </a:xfrm>
          <a:prstGeom prst="rect">
            <a:avLst/>
          </a:prstGeom>
        </p:spPr>
      </p:pic>
      <p:pic>
        <p:nvPicPr>
          <p:cNvPr id="3" name="Picture 2" descr="unna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44" y="2133600"/>
            <a:ext cx="2590800" cy="2590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461" t="9501" r="2232" b="14491"/>
          <a:stretch>
            <a:fillRect/>
          </a:stretch>
        </p:blipFill>
        <p:spPr bwMode="auto">
          <a:xfrm>
            <a:off x="781844" y="1676400"/>
            <a:ext cx="8954691" cy="525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8644" y="609600"/>
            <a:ext cx="61029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আরবী হরফ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সমুহ ...... 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2939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244" y="2971800"/>
            <a:ext cx="9067800" cy="2164334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endParaRPr lang="bn-BD" sz="10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মাখরাজ শব্দের অর্থ বলতে 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bn-BD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মাখরাজ এর পরিচয় বলতে 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bn-BD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মাখরাজ কয়টি ও মুখের কয়টি স্থানে অবস্থিত তা  ব্যাখ্যা করতে 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bn-BD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7557" y="812800"/>
            <a:ext cx="3901083" cy="779339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5244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16" t="5382" r="4877" b="6707"/>
          <a:stretch>
            <a:fillRect/>
          </a:stretch>
        </p:blipFill>
        <p:spPr bwMode="auto">
          <a:xfrm>
            <a:off x="2229644" y="1371600"/>
            <a:ext cx="5715000" cy="3733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06044" y="457200"/>
            <a:ext cx="2819400" cy="840894"/>
          </a:xfrm>
          <a:prstGeom prst="rect">
            <a:avLst/>
          </a:prstGeom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/>
            <a:r>
              <a:rPr lang="bn-BD" sz="4800" b="1" spc="55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মাখরাজ অর্থ-</a:t>
            </a:r>
          </a:p>
        </p:txBody>
      </p:sp>
      <p:sp>
        <p:nvSpPr>
          <p:cNvPr id="4" name="Rectangle 3"/>
          <p:cNvSpPr/>
          <p:nvPr/>
        </p:nvSpPr>
        <p:spPr>
          <a:xfrm>
            <a:off x="934244" y="5867400"/>
            <a:ext cx="4693048" cy="717784"/>
          </a:xfrm>
          <a:prstGeom prst="rect">
            <a:avLst/>
          </a:prstGeom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/>
            <a:r>
              <a:rPr lang="bn-BD" sz="4000" b="1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 হওয়ার স্থান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573044" y="5791200"/>
            <a:ext cx="3153098" cy="779339"/>
          </a:xfrm>
          <a:prstGeom prst="rect">
            <a:avLst/>
          </a:prstGeom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/>
            <a:r>
              <a:rPr lang="bn-BD" sz="4400" b="1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উচ্চারণের স্থান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1505744" y="4229100"/>
            <a:ext cx="22098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5125244" y="3657600"/>
            <a:ext cx="2895600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662716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d. Yunus Azad\Desktop\showkatblog_1280035934_1-aralph_ph1.jpg"/>
          <p:cNvPicPr>
            <a:picLocks noChangeAspect="1" noChangeArrowheads="1"/>
          </p:cNvPicPr>
          <p:nvPr/>
        </p:nvPicPr>
        <p:blipFill>
          <a:blip r:embed="rId2"/>
          <a:srcRect l="1852" t="2446" r="33928" b="16033"/>
          <a:stretch>
            <a:fillRect/>
          </a:stretch>
        </p:blipFill>
        <p:spPr bwMode="auto">
          <a:xfrm>
            <a:off x="1696244" y="838200"/>
            <a:ext cx="6553200" cy="4656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0844" y="5105400"/>
            <a:ext cx="9709362" cy="933227"/>
          </a:xfrm>
          <a:prstGeom prst="rect">
            <a:avLst/>
          </a:prstGeom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 algn="ctr"/>
            <a:r>
              <a:rPr lang="bn-BD" sz="5400" spc="55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আরবি হরফ মোট ২৯টি।</a:t>
            </a:r>
          </a:p>
        </p:txBody>
      </p:sp>
    </p:spTree>
    <p:extLst>
      <p:ext uri="{BB962C8B-B14F-4D97-AF65-F5344CB8AC3E}">
        <p14:creationId xmlns="" xmlns:p14="http://schemas.microsoft.com/office/powerpoint/2010/main" val="8258532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850</TotalTime>
  <Words>184</Words>
  <Application>Microsoft Office PowerPoint</Application>
  <PresentationFormat>Custom</PresentationFormat>
  <Paragraphs>57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Baqi-Al-Hasan Liton</cp:lastModifiedBy>
  <cp:revision>374</cp:revision>
  <dcterms:created xsi:type="dcterms:W3CDTF">2006-08-16T00:00:00Z</dcterms:created>
  <dcterms:modified xsi:type="dcterms:W3CDTF">2020-03-22T03:56:43Z</dcterms:modified>
</cp:coreProperties>
</file>