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8"/>
  </p:notesMasterIdLst>
  <p:sldIdLst>
    <p:sldId id="329" r:id="rId3"/>
    <p:sldId id="340" r:id="rId4"/>
    <p:sldId id="309" r:id="rId5"/>
    <p:sldId id="330" r:id="rId6"/>
    <p:sldId id="310" r:id="rId7"/>
    <p:sldId id="278" r:id="rId8"/>
    <p:sldId id="311" r:id="rId9"/>
    <p:sldId id="312" r:id="rId10"/>
    <p:sldId id="324" r:id="rId11"/>
    <p:sldId id="315" r:id="rId12"/>
    <p:sldId id="317" r:id="rId13"/>
    <p:sldId id="308" r:id="rId14"/>
    <p:sldId id="341" r:id="rId15"/>
    <p:sldId id="334" r:id="rId16"/>
    <p:sldId id="344" r:id="rId17"/>
    <p:sldId id="346" r:id="rId18"/>
    <p:sldId id="345" r:id="rId19"/>
    <p:sldId id="337" r:id="rId20"/>
    <p:sldId id="336" r:id="rId21"/>
    <p:sldId id="348" r:id="rId22"/>
    <p:sldId id="333" r:id="rId23"/>
    <p:sldId id="331" r:id="rId24"/>
    <p:sldId id="301" r:id="rId25"/>
    <p:sldId id="349" r:id="rId26"/>
    <p:sldId id="327"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1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455" autoAdjust="0"/>
  </p:normalViewPr>
  <p:slideViewPr>
    <p:cSldViewPr>
      <p:cViewPr>
        <p:scale>
          <a:sx n="69" d="100"/>
          <a:sy n="69" d="100"/>
        </p:scale>
        <p:origin x="-141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274315-1B36-4920-AD92-C47F26A6D7A0}" type="datetimeFigureOut">
              <a:rPr lang="en-US" smtClean="0"/>
              <a:t>6/24/2015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BB6F44-BC3C-4490-AEB5-6613753F0147}" type="slidenum">
              <a:rPr lang="en-US" smtClean="0"/>
              <a:t>‹#›</a:t>
            </a:fld>
            <a:endParaRPr lang="en-US"/>
          </a:p>
        </p:txBody>
      </p:sp>
    </p:spTree>
    <p:extLst>
      <p:ext uri="{BB962C8B-B14F-4D97-AF65-F5344CB8AC3E}">
        <p14:creationId xmlns:p14="http://schemas.microsoft.com/office/powerpoint/2010/main" val="1413068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Showing the picture teacher</a:t>
            </a:r>
            <a:r>
              <a:rPr lang="en-US" baseline="0" dirty="0" smtClean="0"/>
              <a:t> can</a:t>
            </a:r>
            <a:r>
              <a:rPr lang="en-US" dirty="0" smtClean="0"/>
              <a:t> ask the question to the whole class. SS can raise their hands. Teacher can ask 2/3</a:t>
            </a:r>
            <a:r>
              <a:rPr lang="en-US" baseline="0" dirty="0" smtClean="0"/>
              <a:t> students randomly.</a:t>
            </a:r>
            <a:endParaRPr lang="en-US" dirty="0"/>
          </a:p>
        </p:txBody>
      </p:sp>
      <p:sp>
        <p:nvSpPr>
          <p:cNvPr id="4" name="Slide Number Placeholder 3"/>
          <p:cNvSpPr>
            <a:spLocks noGrp="1"/>
          </p:cNvSpPr>
          <p:nvPr>
            <p:ph type="sldNum" sz="quarter" idx="10"/>
          </p:nvPr>
        </p:nvSpPr>
        <p:spPr/>
        <p:txBody>
          <a:bodyPr/>
          <a:lstStyle/>
          <a:p>
            <a:fld id="{12BB6F44-BC3C-4490-AEB5-6613753F0147}" type="slidenum">
              <a:rPr lang="en-US" smtClean="0"/>
              <a:t>4</a:t>
            </a:fld>
            <a:endParaRPr lang="en-US"/>
          </a:p>
        </p:txBody>
      </p:sp>
    </p:spTree>
    <p:extLst>
      <p:ext uri="{BB962C8B-B14F-4D97-AF65-F5344CB8AC3E}">
        <p14:creationId xmlns:p14="http://schemas.microsoft.com/office/powerpoint/2010/main" val="1164263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BB6F44-BC3C-4490-AEB5-6613753F0147}" type="slidenum">
              <a:rPr lang="en-US" smtClean="0"/>
              <a:t>14</a:t>
            </a:fld>
            <a:endParaRPr lang="en-US"/>
          </a:p>
        </p:txBody>
      </p:sp>
    </p:spTree>
    <p:extLst>
      <p:ext uri="{BB962C8B-B14F-4D97-AF65-F5344CB8AC3E}">
        <p14:creationId xmlns:p14="http://schemas.microsoft.com/office/powerpoint/2010/main" val="32558412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BB6F44-BC3C-4490-AEB5-6613753F0147}" type="slidenum">
              <a:rPr lang="en-US" smtClean="0"/>
              <a:t>15</a:t>
            </a:fld>
            <a:endParaRPr lang="en-US"/>
          </a:p>
        </p:txBody>
      </p:sp>
    </p:spTree>
    <p:extLst>
      <p:ext uri="{BB962C8B-B14F-4D97-AF65-F5344CB8AC3E}">
        <p14:creationId xmlns:p14="http://schemas.microsoft.com/office/powerpoint/2010/main" val="3255841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BB6F44-BC3C-4490-AEB5-6613753F0147}" type="slidenum">
              <a:rPr lang="en-US" smtClean="0"/>
              <a:t>16</a:t>
            </a:fld>
            <a:endParaRPr lang="en-US"/>
          </a:p>
        </p:txBody>
      </p:sp>
    </p:spTree>
    <p:extLst>
      <p:ext uri="{BB962C8B-B14F-4D97-AF65-F5344CB8AC3E}">
        <p14:creationId xmlns:p14="http://schemas.microsoft.com/office/powerpoint/2010/main" val="3255841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Here</a:t>
            </a:r>
            <a:r>
              <a:rPr lang="en-US" baseline="0" dirty="0" smtClean="0"/>
              <a:t> </a:t>
            </a:r>
            <a:r>
              <a:rPr lang="en-US" dirty="0" smtClean="0"/>
              <a:t>the SS will make question and answer using the clues. How the students will make Q/A, the</a:t>
            </a:r>
            <a:r>
              <a:rPr lang="en-US" baseline="0" dirty="0" smtClean="0"/>
              <a:t> teacher can explain that clicking on “see example”. They will make question and answers using the structures of example.</a:t>
            </a:r>
            <a:r>
              <a:rPr lang="en-US" dirty="0" smtClean="0"/>
              <a:t> Teacher can click on “Remove example” to again to the exercise.  Students can make Q/A orally or it can be written. Then teacher can elicit answer from them.</a:t>
            </a:r>
            <a:r>
              <a:rPr lang="en-US" sz="1200" b="0" baseline="0" dirty="0" smtClean="0">
                <a:solidFill>
                  <a:schemeClr val="tx1"/>
                </a:solidFill>
              </a:rPr>
              <a:t> Then teacher can give them the feedback showing the answer. </a:t>
            </a:r>
            <a:endParaRPr lang="en-US" dirty="0" smtClean="0"/>
          </a:p>
          <a:p>
            <a:endParaRPr lang="en-US" dirty="0"/>
          </a:p>
        </p:txBody>
      </p:sp>
      <p:sp>
        <p:nvSpPr>
          <p:cNvPr id="4" name="Slide Number Placeholder 3"/>
          <p:cNvSpPr>
            <a:spLocks noGrp="1"/>
          </p:cNvSpPr>
          <p:nvPr>
            <p:ph type="sldNum" sz="quarter" idx="10"/>
          </p:nvPr>
        </p:nvSpPr>
        <p:spPr/>
        <p:txBody>
          <a:bodyPr/>
          <a:lstStyle/>
          <a:p>
            <a:fld id="{12BB6F44-BC3C-4490-AEB5-6613753F0147}" type="slidenum">
              <a:rPr lang="en-US" smtClean="0"/>
              <a:t>17</a:t>
            </a:fld>
            <a:endParaRPr lang="en-US"/>
          </a:p>
        </p:txBody>
      </p:sp>
    </p:spTree>
    <p:extLst>
      <p:ext uri="{BB962C8B-B14F-4D97-AF65-F5344CB8AC3E}">
        <p14:creationId xmlns:p14="http://schemas.microsoft.com/office/powerpoint/2010/main" val="3794842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BB6F44-BC3C-4490-AEB5-6613753F0147}" type="slidenum">
              <a:rPr lang="en-US" smtClean="0"/>
              <a:t>18</a:t>
            </a:fld>
            <a:endParaRPr lang="en-US"/>
          </a:p>
        </p:txBody>
      </p:sp>
    </p:spTree>
    <p:extLst>
      <p:ext uri="{BB962C8B-B14F-4D97-AF65-F5344CB8AC3E}">
        <p14:creationId xmlns:p14="http://schemas.microsoft.com/office/powerpoint/2010/main" val="37948426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BB6F44-BC3C-4490-AEB5-6613753F0147}" type="slidenum">
              <a:rPr lang="en-US" smtClean="0"/>
              <a:t>19</a:t>
            </a:fld>
            <a:endParaRPr lang="en-US"/>
          </a:p>
        </p:txBody>
      </p:sp>
    </p:spTree>
    <p:extLst>
      <p:ext uri="{BB962C8B-B14F-4D97-AF65-F5344CB8AC3E}">
        <p14:creationId xmlns:p14="http://schemas.microsoft.com/office/powerpoint/2010/main" val="37948426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BB6F44-BC3C-4490-AEB5-6613753F0147}" type="slidenum">
              <a:rPr lang="en-US" smtClean="0"/>
              <a:t>20</a:t>
            </a:fld>
            <a:endParaRPr lang="en-US"/>
          </a:p>
        </p:txBody>
      </p:sp>
    </p:spTree>
    <p:extLst>
      <p:ext uri="{BB962C8B-B14F-4D97-AF65-F5344CB8AC3E}">
        <p14:creationId xmlns:p14="http://schemas.microsoft.com/office/powerpoint/2010/main" val="37948426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Teacher</a:t>
            </a:r>
            <a:r>
              <a:rPr lang="en-US" baseline="0" dirty="0" smtClean="0"/>
              <a:t> can show the structures and explain the structures here.</a:t>
            </a:r>
            <a:endParaRPr lang="en-US" dirty="0" smtClean="0"/>
          </a:p>
        </p:txBody>
      </p:sp>
      <p:sp>
        <p:nvSpPr>
          <p:cNvPr id="4" name="Slide Number Placeholder 3"/>
          <p:cNvSpPr>
            <a:spLocks noGrp="1"/>
          </p:cNvSpPr>
          <p:nvPr>
            <p:ph type="sldNum" sz="quarter" idx="10"/>
          </p:nvPr>
        </p:nvSpPr>
        <p:spPr/>
        <p:txBody>
          <a:bodyPr/>
          <a:lstStyle/>
          <a:p>
            <a:fld id="{12BB6F44-BC3C-4490-AEB5-6613753F0147}" type="slidenum">
              <a:rPr lang="en-US" smtClean="0"/>
              <a:t>21</a:t>
            </a:fld>
            <a:endParaRPr lang="en-US"/>
          </a:p>
        </p:txBody>
      </p:sp>
    </p:spTree>
    <p:extLst>
      <p:ext uri="{BB962C8B-B14F-4D97-AF65-F5344CB8AC3E}">
        <p14:creationId xmlns:p14="http://schemas.microsoft.com/office/powerpoint/2010/main" val="24078580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SS will see the grid and example on </a:t>
            </a:r>
            <a:r>
              <a:rPr lang="en-US" dirty="0" err="1" smtClean="0"/>
              <a:t>Yamin</a:t>
            </a:r>
            <a:r>
              <a:rPr lang="en-US" dirty="0" smtClean="0"/>
              <a:t>. Then they will write</a:t>
            </a:r>
            <a:r>
              <a:rPr lang="en-US" baseline="0" dirty="0" smtClean="0"/>
              <a:t> about </a:t>
            </a:r>
            <a:r>
              <a:rPr lang="en-US" sz="1200" b="0" dirty="0" smtClean="0">
                <a:solidFill>
                  <a:schemeClr val="tx1"/>
                </a:solidFill>
              </a:rPr>
              <a:t>what Sumaiya likes and doesn’t like. Then teacher will elicit answer from the students</a:t>
            </a:r>
            <a:r>
              <a:rPr lang="en-US" sz="1200" b="0" baseline="0" dirty="0" smtClean="0">
                <a:solidFill>
                  <a:schemeClr val="tx1"/>
                </a:solidFill>
              </a:rPr>
              <a:t> (as many as possible). Teacher will give feedback orally. </a:t>
            </a:r>
            <a:endParaRPr lang="en-US" b="0" dirty="0"/>
          </a:p>
        </p:txBody>
      </p:sp>
      <p:sp>
        <p:nvSpPr>
          <p:cNvPr id="4" name="Slide Number Placeholder 3"/>
          <p:cNvSpPr>
            <a:spLocks noGrp="1"/>
          </p:cNvSpPr>
          <p:nvPr>
            <p:ph type="sldNum" sz="quarter" idx="10"/>
          </p:nvPr>
        </p:nvSpPr>
        <p:spPr/>
        <p:txBody>
          <a:bodyPr/>
          <a:lstStyle/>
          <a:p>
            <a:fld id="{12BB6F44-BC3C-4490-AEB5-6613753F0147}" type="slidenum">
              <a:rPr lang="en-US" smtClean="0"/>
              <a:t>22</a:t>
            </a:fld>
            <a:endParaRPr lang="en-US"/>
          </a:p>
        </p:txBody>
      </p:sp>
    </p:spTree>
    <p:extLst>
      <p:ext uri="{BB962C8B-B14F-4D97-AF65-F5344CB8AC3E}">
        <p14:creationId xmlns:p14="http://schemas.microsoft.com/office/powerpoint/2010/main" val="435536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BB6F44-BC3C-4490-AEB5-6613753F0147}" type="slidenum">
              <a:rPr lang="en-US" smtClean="0"/>
              <a:t>5</a:t>
            </a:fld>
            <a:endParaRPr lang="en-US"/>
          </a:p>
        </p:txBody>
      </p:sp>
    </p:spTree>
    <p:extLst>
      <p:ext uri="{BB962C8B-B14F-4D97-AF65-F5344CB8AC3E}">
        <p14:creationId xmlns:p14="http://schemas.microsoft.com/office/powerpoint/2010/main" val="501468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the word will be shown. The SS will be asked to pronounce the word. If it is needed teacher can help. Then  the picture and the sentence will be shown and asked to guess the meaning. After that the meaning will be shown. Then the teacher can ask the students to make a sentence of their own. In the same way, slide no. 8-11 can be </a:t>
            </a:r>
            <a:r>
              <a:rPr lang="en-US" baseline="0" smtClean="0"/>
              <a:t>conducted.</a:t>
            </a:r>
            <a:endParaRPr lang="en-US" dirty="0" smtClean="0"/>
          </a:p>
        </p:txBody>
      </p:sp>
      <p:sp>
        <p:nvSpPr>
          <p:cNvPr id="4" name="Slide Number Placeholder 3"/>
          <p:cNvSpPr>
            <a:spLocks noGrp="1"/>
          </p:cNvSpPr>
          <p:nvPr>
            <p:ph type="sldNum" sz="quarter" idx="10"/>
          </p:nvPr>
        </p:nvSpPr>
        <p:spPr/>
        <p:txBody>
          <a:bodyPr/>
          <a:lstStyle/>
          <a:p>
            <a:fld id="{12BB6F44-BC3C-4490-AEB5-6613753F0147}" type="slidenum">
              <a:rPr lang="en-US" smtClean="0"/>
              <a:t>7</a:t>
            </a:fld>
            <a:endParaRPr lang="en-US"/>
          </a:p>
        </p:txBody>
      </p:sp>
    </p:spTree>
    <p:extLst>
      <p:ext uri="{BB962C8B-B14F-4D97-AF65-F5344CB8AC3E}">
        <p14:creationId xmlns:p14="http://schemas.microsoft.com/office/powerpoint/2010/main" val="4040707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BB6F44-BC3C-4490-AEB5-6613753F0147}" type="slidenum">
              <a:rPr lang="en-US" smtClean="0"/>
              <a:t>8</a:t>
            </a:fld>
            <a:endParaRPr lang="en-US"/>
          </a:p>
        </p:txBody>
      </p:sp>
    </p:spTree>
    <p:extLst>
      <p:ext uri="{BB962C8B-B14F-4D97-AF65-F5344CB8AC3E}">
        <p14:creationId xmlns:p14="http://schemas.microsoft.com/office/powerpoint/2010/main" val="2762409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BB6F44-BC3C-4490-AEB5-6613753F0147}" type="slidenum">
              <a:rPr lang="en-US" smtClean="0"/>
              <a:t>9</a:t>
            </a:fld>
            <a:endParaRPr lang="en-US"/>
          </a:p>
        </p:txBody>
      </p:sp>
    </p:spTree>
    <p:extLst>
      <p:ext uri="{BB962C8B-B14F-4D97-AF65-F5344CB8AC3E}">
        <p14:creationId xmlns:p14="http://schemas.microsoft.com/office/powerpoint/2010/main" val="4131384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BB6F44-BC3C-4490-AEB5-6613753F0147}" type="slidenum">
              <a:rPr lang="en-US" smtClean="0"/>
              <a:t>10</a:t>
            </a:fld>
            <a:endParaRPr lang="en-US"/>
          </a:p>
        </p:txBody>
      </p:sp>
    </p:spTree>
    <p:extLst>
      <p:ext uri="{BB962C8B-B14F-4D97-AF65-F5344CB8AC3E}">
        <p14:creationId xmlns:p14="http://schemas.microsoft.com/office/powerpoint/2010/main" val="1990240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BB6F44-BC3C-4490-AEB5-6613753F0147}" type="slidenum">
              <a:rPr lang="en-US" smtClean="0"/>
              <a:t>11</a:t>
            </a:fld>
            <a:endParaRPr lang="en-US"/>
          </a:p>
        </p:txBody>
      </p:sp>
    </p:spTree>
    <p:extLst>
      <p:ext uri="{BB962C8B-B14F-4D97-AF65-F5344CB8AC3E}">
        <p14:creationId xmlns:p14="http://schemas.microsoft.com/office/powerpoint/2010/main" val="1044341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Here, showing the table, the teacher</a:t>
            </a:r>
            <a:r>
              <a:rPr lang="en-US" b="0" baseline="0" dirty="0" smtClean="0"/>
              <a:t> can explain what the students have to do. The teacher can ask SS to </a:t>
            </a:r>
            <a:r>
              <a:rPr lang="en-US" sz="1200" b="0" baseline="0" dirty="0" smtClean="0">
                <a:solidFill>
                  <a:schemeClr val="tx1"/>
                </a:solidFill>
              </a:rPr>
              <a:t>go</a:t>
            </a:r>
            <a:r>
              <a:rPr lang="en-US" sz="1200" b="0" dirty="0" smtClean="0">
                <a:solidFill>
                  <a:schemeClr val="tx1"/>
                </a:solidFill>
              </a:rPr>
              <a:t> to the textbook , section A and read the passage.  After reading the passage  student will find out the answer from</a:t>
            </a:r>
            <a:r>
              <a:rPr lang="en-US" sz="1200" b="0" baseline="0" dirty="0" smtClean="0">
                <a:solidFill>
                  <a:schemeClr val="tx1"/>
                </a:solidFill>
              </a:rPr>
              <a:t> the passage. 7-8 minutes can be given for the task. Then teacher can elicit answer of each row. Here, when teacher will elicit answer he/she can ask the SS to raise their hands. Eliciting answer from one, teacher can ask other whether they agree or not.  For giving the feedback of each answer please click on the picture.    </a:t>
            </a:r>
            <a:endParaRPr lang="en-US" b="0" dirty="0"/>
          </a:p>
        </p:txBody>
      </p:sp>
      <p:sp>
        <p:nvSpPr>
          <p:cNvPr id="4" name="Slide Number Placeholder 3"/>
          <p:cNvSpPr>
            <a:spLocks noGrp="1"/>
          </p:cNvSpPr>
          <p:nvPr>
            <p:ph type="sldNum" sz="quarter" idx="10"/>
          </p:nvPr>
        </p:nvSpPr>
        <p:spPr/>
        <p:txBody>
          <a:bodyPr/>
          <a:lstStyle/>
          <a:p>
            <a:fld id="{12BB6F44-BC3C-4490-AEB5-6613753F0147}" type="slidenum">
              <a:rPr lang="en-US" smtClean="0"/>
              <a:t>12</a:t>
            </a:fld>
            <a:endParaRPr lang="en-US"/>
          </a:p>
        </p:txBody>
      </p:sp>
    </p:spTree>
    <p:extLst>
      <p:ext uri="{BB962C8B-B14F-4D97-AF65-F5344CB8AC3E}">
        <p14:creationId xmlns:p14="http://schemas.microsoft.com/office/powerpoint/2010/main" val="3971651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From the jumble words the SS</a:t>
            </a:r>
            <a:r>
              <a:rPr lang="en-US" baseline="0" dirty="0" smtClean="0"/>
              <a:t> will</a:t>
            </a:r>
            <a:r>
              <a:rPr lang="en-US" dirty="0" smtClean="0"/>
              <a:t> make question and answer. Then teacher can elicit answer from them. </a:t>
            </a:r>
            <a:r>
              <a:rPr lang="en-US" sz="1200" b="0" baseline="0" dirty="0" smtClean="0">
                <a:solidFill>
                  <a:schemeClr val="tx1"/>
                </a:solidFill>
              </a:rPr>
              <a:t>Here when teacher will elicit answer he/she can ask the SS to raise their hands. Eliciting answer from one student teacher can ask other students whether they agree or not. If answer is not correct teacher can give the chance to others. Then teacher can give them the feedback showing the answer. </a:t>
            </a:r>
            <a:r>
              <a:rPr lang="en-US" baseline="0" dirty="0" smtClean="0"/>
              <a:t>In the same way, slide no. 14-16 can be conducted.</a:t>
            </a:r>
            <a:endParaRPr lang="en-US" dirty="0" smtClean="0"/>
          </a:p>
        </p:txBody>
      </p:sp>
      <p:sp>
        <p:nvSpPr>
          <p:cNvPr id="4" name="Slide Number Placeholder 3"/>
          <p:cNvSpPr>
            <a:spLocks noGrp="1"/>
          </p:cNvSpPr>
          <p:nvPr>
            <p:ph type="sldNum" sz="quarter" idx="10"/>
          </p:nvPr>
        </p:nvSpPr>
        <p:spPr/>
        <p:txBody>
          <a:bodyPr/>
          <a:lstStyle/>
          <a:p>
            <a:fld id="{12BB6F44-BC3C-4490-AEB5-6613753F0147}" type="slidenum">
              <a:rPr lang="en-US" smtClean="0"/>
              <a:t>13</a:t>
            </a:fld>
            <a:endParaRPr lang="en-US"/>
          </a:p>
        </p:txBody>
      </p:sp>
    </p:spTree>
    <p:extLst>
      <p:ext uri="{BB962C8B-B14F-4D97-AF65-F5344CB8AC3E}">
        <p14:creationId xmlns:p14="http://schemas.microsoft.com/office/powerpoint/2010/main" val="3255841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6/24/2015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1D8BD707-D9CF-40AE-B4C6-C98DA3205C09}" type="datetimeFigureOut">
              <a:rPr lang="en-US" smtClean="0"/>
              <a:pPr/>
              <a:t>6/24/2015</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6F15528-21DE-4FAA-801E-634DDDAF4B2B}" type="slidenum">
              <a:rPr lang="en-US" smtClean="0"/>
              <a:pPr/>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71600" y="2133600"/>
            <a:ext cx="6705600" cy="1569660"/>
          </a:xfrm>
          <a:prstGeom prst="rect">
            <a:avLst/>
          </a:prstGeom>
          <a:noFill/>
        </p:spPr>
        <p:txBody>
          <a:bodyPr wrap="squar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9600" b="1" kern="0" noProof="0" dirty="0" smtClean="0">
                <a:ln w="1905"/>
                <a:solidFill>
                  <a:srgbClr val="CC0066"/>
                </a:solidFill>
                <a:effectLst>
                  <a:innerShdw blurRad="69850" dist="43180" dir="5400000">
                    <a:srgbClr val="000000">
                      <a:alpha val="65000"/>
                    </a:srgbClr>
                  </a:innerShdw>
                </a:effectLst>
                <a:latin typeface="Lucida Handwriting" pitchFamily="66" charset="0"/>
              </a:rPr>
              <a:t>Welcome</a:t>
            </a:r>
            <a:endParaRPr kumimoji="0" lang="en-US" sz="9600" b="1" i="0" u="none" strike="noStrike" kern="0" cap="none" spc="0" normalizeH="0" baseline="0" noProof="0" dirty="0">
              <a:ln w="1905"/>
              <a:solidFill>
                <a:srgbClr val="CC0066"/>
              </a:solidFill>
              <a:effectLst>
                <a:innerShdw blurRad="69850" dist="43180" dir="5400000">
                  <a:srgbClr val="000000">
                    <a:alpha val="65000"/>
                  </a:srgbClr>
                </a:innerShdw>
              </a:effectLst>
              <a:uLnTx/>
              <a:uFillTx/>
              <a:latin typeface="Lucida Handwriting" pitchFamily="66" charset="0"/>
            </a:endParaRPr>
          </a:p>
        </p:txBody>
      </p:sp>
    </p:spTree>
    <p:extLst>
      <p:ext uri="{BB962C8B-B14F-4D97-AF65-F5344CB8AC3E}">
        <p14:creationId xmlns:p14="http://schemas.microsoft.com/office/powerpoint/2010/main" val="335597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954044" y="139702"/>
            <a:ext cx="1981200" cy="596900"/>
          </a:xfrm>
          <a:prstGeom prst="rect">
            <a:avLst/>
          </a:prstGeom>
          <a:noFill/>
          <a:ln>
            <a:noFill/>
          </a:ln>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70C0"/>
                </a:solidFill>
              </a:rPr>
              <a:t>Vocabulary</a:t>
            </a:r>
            <a:endParaRPr lang="en-US" sz="3200" b="1" dirty="0">
              <a:solidFill>
                <a:srgbClr val="0070C0"/>
              </a:solidFill>
            </a:endParaRPr>
          </a:p>
        </p:txBody>
      </p:sp>
      <p:sp>
        <p:nvSpPr>
          <p:cNvPr id="3" name="TextBox 2"/>
          <p:cNvSpPr txBox="1"/>
          <p:nvPr/>
        </p:nvSpPr>
        <p:spPr>
          <a:xfrm>
            <a:off x="277090" y="179468"/>
            <a:ext cx="2313710" cy="646331"/>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sz="3600" b="1" dirty="0" smtClean="0"/>
              <a:t>Insects</a:t>
            </a:r>
            <a:endParaRPr lang="en-US" sz="3600" b="1" dirty="0"/>
          </a:p>
        </p:txBody>
      </p:sp>
      <p:sp>
        <p:nvSpPr>
          <p:cNvPr id="6" name="Title 1"/>
          <p:cNvSpPr txBox="1">
            <a:spLocks/>
          </p:cNvSpPr>
          <p:nvPr/>
        </p:nvSpPr>
        <p:spPr>
          <a:xfrm>
            <a:off x="297873" y="990600"/>
            <a:ext cx="1530927" cy="482600"/>
          </a:xfrm>
          <a:prstGeom prst="rect">
            <a:avLst/>
          </a:prstGeom>
          <a:solidFill>
            <a:schemeClr val="accent3">
              <a:lumMod val="20000"/>
              <a:lumOff val="80000"/>
            </a:schemeClr>
          </a:solidFill>
          <a:ln>
            <a:solidFill>
              <a:schemeClr val="accent3">
                <a:lumMod val="50000"/>
              </a:schemeClr>
            </a:solidFill>
          </a:ln>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i="1" dirty="0" smtClean="0">
                <a:solidFill>
                  <a:srgbClr val="00B050"/>
                </a:solidFill>
              </a:rPr>
              <a:t>Meaning</a:t>
            </a:r>
            <a:endParaRPr lang="en-US" sz="2800" b="1" i="1" dirty="0">
              <a:solidFill>
                <a:srgbClr val="00B050"/>
              </a:solidFill>
            </a:endParaRPr>
          </a:p>
        </p:txBody>
      </p:sp>
      <p:sp>
        <p:nvSpPr>
          <p:cNvPr id="8" name="TextBox 7"/>
          <p:cNvSpPr txBox="1"/>
          <p:nvPr/>
        </p:nvSpPr>
        <p:spPr>
          <a:xfrm>
            <a:off x="2103847" y="824187"/>
            <a:ext cx="7010400" cy="1384995"/>
          </a:xfrm>
          <a:prstGeom prst="rect">
            <a:avLst/>
          </a:prstGeom>
          <a:noFill/>
          <a:ln>
            <a:noFill/>
          </a:ln>
        </p:spPr>
        <p:txBody>
          <a:bodyPr wrap="square" rtlCol="0">
            <a:spAutoFit/>
          </a:bodyPr>
          <a:lstStyle/>
          <a:p>
            <a:r>
              <a:rPr lang="en-US" sz="2800" b="1" dirty="0" smtClean="0"/>
              <a:t>A type of small creatures having six legs and a body divided into three parts. Insects usually also have wings.</a:t>
            </a:r>
            <a:endParaRPr lang="en-US" sz="2800" b="1" dirty="0"/>
          </a:p>
        </p:txBody>
      </p:sp>
      <p:sp>
        <p:nvSpPr>
          <p:cNvPr id="11" name="TextBox 10"/>
          <p:cNvSpPr txBox="1"/>
          <p:nvPr/>
        </p:nvSpPr>
        <p:spPr>
          <a:xfrm>
            <a:off x="1167245" y="5715000"/>
            <a:ext cx="7286800" cy="584775"/>
          </a:xfrm>
          <a:prstGeom prst="rect">
            <a:avLst/>
          </a:prstGeom>
          <a:noFill/>
          <a:ln>
            <a:noFill/>
          </a:ln>
        </p:spPr>
        <p:txBody>
          <a:bodyPr wrap="square" rtlCol="0">
            <a:spAutoFit/>
          </a:bodyPr>
          <a:lstStyle/>
          <a:p>
            <a:pPr algn="ctr"/>
            <a:r>
              <a:rPr lang="en-US" sz="3200" b="1" dirty="0" smtClean="0"/>
              <a:t> All these are called insects.</a:t>
            </a:r>
            <a:endParaRPr lang="en-US" sz="3200" b="1" dirty="0"/>
          </a:p>
        </p:txBody>
      </p:sp>
      <p:pic>
        <p:nvPicPr>
          <p:cNvPr id="7" name="Picture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81200" y="4102387"/>
            <a:ext cx="1559583" cy="1233488"/>
          </a:xfrm>
          <a:prstGeom prst="rect">
            <a:avLst/>
          </a:prstGeom>
        </p:spPr>
      </p:pic>
      <p:pic>
        <p:nvPicPr>
          <p:cNvPr id="9" name="Picture 8"/>
          <p:cNvPicPr>
            <a:picLocks noChangeAspect="1"/>
          </p:cNvPicPr>
          <p:nvPr/>
        </p:nvPicPr>
        <p:blipFill>
          <a:blip r:embed="rId4">
            <a:clrChange>
              <a:clrFrom>
                <a:srgbClr val="FFFFFD"/>
              </a:clrFrom>
              <a:clrTo>
                <a:srgbClr val="FFFFFD">
                  <a:alpha val="0"/>
                </a:srgbClr>
              </a:clrTo>
            </a:clrChange>
            <a:extLst>
              <a:ext uri="{28A0092B-C50C-407E-A947-70E740481C1C}">
                <a14:useLocalDpi xmlns:a14="http://schemas.microsoft.com/office/drawing/2010/main" val="0"/>
              </a:ext>
            </a:extLst>
          </a:blip>
          <a:stretch>
            <a:fillRect/>
          </a:stretch>
        </p:blipFill>
        <p:spPr>
          <a:xfrm>
            <a:off x="4333594" y="3703630"/>
            <a:ext cx="1891233" cy="1891233"/>
          </a:xfrm>
          <a:prstGeom prst="rect">
            <a:avLst/>
          </a:prstGeom>
        </p:spPr>
      </p:pic>
      <p:pic>
        <p:nvPicPr>
          <p:cNvPr id="10" name="Picture 9"/>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39449" y="2516961"/>
            <a:ext cx="3160943" cy="1454034"/>
          </a:xfrm>
          <a:prstGeom prst="rect">
            <a:avLst/>
          </a:prstGeom>
        </p:spPr>
      </p:pic>
      <p:pic>
        <p:nvPicPr>
          <p:cNvPr id="12" name="Picture 11"/>
          <p:cNvPicPr>
            <a:picLocks noChangeAspect="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3737870" y="2611585"/>
            <a:ext cx="2486957" cy="1225457"/>
          </a:xfrm>
          <a:prstGeom prst="rect">
            <a:avLst/>
          </a:prstGeom>
        </p:spPr>
      </p:pic>
      <p:pic>
        <p:nvPicPr>
          <p:cNvPr id="4" name="Picture 3"/>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24000" y="2156050"/>
            <a:ext cx="1814945" cy="1814945"/>
          </a:xfrm>
          <a:prstGeom prst="rect">
            <a:avLst/>
          </a:prstGeom>
        </p:spPr>
      </p:pic>
      <p:pic>
        <p:nvPicPr>
          <p:cNvPr id="5" name="Picture 4"/>
          <p:cNvPicPr>
            <a:picLocks noChangeAspect="1"/>
          </p:cNvPicPr>
          <p:nvPr/>
        </p:nvPicPr>
        <p:blipFill>
          <a:blip r:embed="rId8"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6797363" y="4115630"/>
            <a:ext cx="1445114" cy="1091548"/>
          </a:xfrm>
          <a:prstGeom prst="rect">
            <a:avLst/>
          </a:prstGeom>
        </p:spPr>
      </p:pic>
    </p:spTree>
    <p:extLst>
      <p:ext uri="{BB962C8B-B14F-4D97-AF65-F5344CB8AC3E}">
        <p14:creationId xmlns:p14="http://schemas.microsoft.com/office/powerpoint/2010/main" val="3849538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par>
                          <p:cTn id="23" fill="hold">
                            <p:stCondLst>
                              <p:cond delay="500"/>
                            </p:stCondLst>
                            <p:childTnLst>
                              <p:par>
                                <p:cTn id="24" presetID="25"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29" dur="1000" fill="hold"/>
                                        <p:tgtEl>
                                          <p:spTgt spid="11"/>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954044" y="139702"/>
            <a:ext cx="1981200" cy="596900"/>
          </a:xfrm>
          <a:prstGeom prst="rect">
            <a:avLst/>
          </a:prstGeom>
          <a:noFill/>
          <a:ln>
            <a:noFill/>
          </a:ln>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70C0"/>
                </a:solidFill>
              </a:rPr>
              <a:t>Vocabulary</a:t>
            </a:r>
            <a:endParaRPr lang="en-US" sz="3200" b="1" dirty="0">
              <a:solidFill>
                <a:srgbClr val="0070C0"/>
              </a:solidFill>
            </a:endParaRPr>
          </a:p>
        </p:txBody>
      </p:sp>
      <p:sp>
        <p:nvSpPr>
          <p:cNvPr id="3" name="TextBox 2"/>
          <p:cNvSpPr txBox="1"/>
          <p:nvPr/>
        </p:nvSpPr>
        <p:spPr>
          <a:xfrm>
            <a:off x="277090" y="179468"/>
            <a:ext cx="2313710" cy="646331"/>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sz="3600" b="1" dirty="0" smtClean="0"/>
              <a:t>Bush</a:t>
            </a:r>
            <a:endParaRPr lang="en-US" sz="3600" b="1" dirty="0"/>
          </a:p>
        </p:txBody>
      </p:sp>
      <p:sp>
        <p:nvSpPr>
          <p:cNvPr id="6" name="Title 1"/>
          <p:cNvSpPr txBox="1">
            <a:spLocks/>
          </p:cNvSpPr>
          <p:nvPr/>
        </p:nvSpPr>
        <p:spPr>
          <a:xfrm>
            <a:off x="297873" y="990600"/>
            <a:ext cx="1530927" cy="482600"/>
          </a:xfrm>
          <a:prstGeom prst="rect">
            <a:avLst/>
          </a:prstGeom>
          <a:solidFill>
            <a:schemeClr val="accent3">
              <a:lumMod val="20000"/>
              <a:lumOff val="80000"/>
            </a:schemeClr>
          </a:solidFill>
          <a:ln>
            <a:solidFill>
              <a:schemeClr val="accent3">
                <a:lumMod val="50000"/>
              </a:schemeClr>
            </a:solidFill>
          </a:ln>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i="1" dirty="0" smtClean="0">
                <a:solidFill>
                  <a:srgbClr val="00B050"/>
                </a:solidFill>
              </a:rPr>
              <a:t>Meaning</a:t>
            </a:r>
            <a:endParaRPr lang="en-US" sz="2800" b="1" i="1" dirty="0">
              <a:solidFill>
                <a:srgbClr val="00B050"/>
              </a:solidFill>
            </a:endParaRPr>
          </a:p>
        </p:txBody>
      </p:sp>
      <p:sp>
        <p:nvSpPr>
          <p:cNvPr id="8" name="TextBox 7"/>
          <p:cNvSpPr txBox="1"/>
          <p:nvPr/>
        </p:nvSpPr>
        <p:spPr>
          <a:xfrm>
            <a:off x="2133600" y="914400"/>
            <a:ext cx="7010400" cy="954107"/>
          </a:xfrm>
          <a:prstGeom prst="rect">
            <a:avLst/>
          </a:prstGeom>
          <a:noFill/>
          <a:ln>
            <a:noFill/>
          </a:ln>
        </p:spPr>
        <p:txBody>
          <a:bodyPr wrap="square" rtlCol="0">
            <a:spAutoFit/>
          </a:bodyPr>
          <a:lstStyle/>
          <a:p>
            <a:r>
              <a:rPr lang="en-US" sz="2800" b="1" dirty="0" smtClean="0"/>
              <a:t>A plant that grows thickly with several stems coming up from the roots; a shrub</a:t>
            </a:r>
            <a:endParaRPr lang="en-US" sz="2800" b="1" dirty="0"/>
          </a:p>
        </p:txBody>
      </p:sp>
      <p:sp>
        <p:nvSpPr>
          <p:cNvPr id="11" name="TextBox 10"/>
          <p:cNvSpPr txBox="1"/>
          <p:nvPr/>
        </p:nvSpPr>
        <p:spPr>
          <a:xfrm>
            <a:off x="1219200" y="5712423"/>
            <a:ext cx="7001396" cy="584775"/>
          </a:xfrm>
          <a:prstGeom prst="rect">
            <a:avLst/>
          </a:prstGeom>
          <a:noFill/>
          <a:ln>
            <a:noFill/>
          </a:ln>
        </p:spPr>
        <p:txBody>
          <a:bodyPr wrap="square" rtlCol="0">
            <a:spAutoFit/>
          </a:bodyPr>
          <a:lstStyle/>
          <a:p>
            <a:pPr algn="ctr"/>
            <a:r>
              <a:rPr lang="en-US" sz="3200" b="1" dirty="0" smtClean="0"/>
              <a:t>The children should not go to the bush.</a:t>
            </a:r>
            <a:endParaRPr lang="en-US" sz="3200"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7727" y="1923925"/>
            <a:ext cx="4724400" cy="3543300"/>
          </a:xfrm>
          <a:prstGeom prst="rect">
            <a:avLst/>
          </a:prstGeom>
          <a:ln>
            <a:solidFill>
              <a:schemeClr val="tx1"/>
            </a:solidFill>
          </a:ln>
        </p:spPr>
      </p:pic>
    </p:spTree>
    <p:extLst>
      <p:ext uri="{BB962C8B-B14F-4D97-AF65-F5344CB8AC3E}">
        <p14:creationId xmlns:p14="http://schemas.microsoft.com/office/powerpoint/2010/main" val="3053996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5"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14" dur="1000" fill="hold"/>
                                        <p:tgtEl>
                                          <p:spTgt spid="11"/>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35185894"/>
              </p:ext>
            </p:extLst>
          </p:nvPr>
        </p:nvGraphicFramePr>
        <p:xfrm>
          <a:off x="381000" y="1365045"/>
          <a:ext cx="8686800" cy="5363701"/>
        </p:xfrm>
        <a:graphic>
          <a:graphicData uri="http://schemas.openxmlformats.org/drawingml/2006/table">
            <a:tbl>
              <a:tblPr firstRow="1" bandRow="1">
                <a:tableStyleId>{69CF1AB2-1976-4502-BF36-3FF5EA218861}</a:tableStyleId>
              </a:tblPr>
              <a:tblGrid>
                <a:gridCol w="4267200"/>
                <a:gridCol w="1143000"/>
                <a:gridCol w="990600"/>
                <a:gridCol w="1219200"/>
                <a:gridCol w="1066800"/>
              </a:tblGrid>
              <a:tr h="685800">
                <a:tc>
                  <a:txBody>
                    <a:bodyPr/>
                    <a:lstStyle/>
                    <a:p>
                      <a:pPr algn="ctr"/>
                      <a:r>
                        <a:rPr lang="en-US" sz="2400" b="1" u="none" strike="noStrike" kern="1200" baseline="0" dirty="0" smtClean="0">
                          <a:solidFill>
                            <a:schemeClr val="accent6">
                              <a:lumMod val="75000"/>
                            </a:schemeClr>
                          </a:solidFill>
                        </a:rPr>
                        <a:t>                     Thing/activity</a:t>
                      </a:r>
                      <a:endParaRPr lang="en-US" sz="2400" b="1" dirty="0">
                        <a:solidFill>
                          <a:schemeClr val="accent6">
                            <a:lumMod val="75000"/>
                          </a:schemeClr>
                        </a:solidFill>
                      </a:endParaRPr>
                    </a:p>
                  </a:txBody>
                  <a:tcPr/>
                </a:tc>
                <a:tc>
                  <a:txBody>
                    <a:bodyPr/>
                    <a:lstStyle/>
                    <a:p>
                      <a:pPr algn="ctr"/>
                      <a:r>
                        <a:rPr lang="en-US" sz="2400" b="1" i="0" u="none" strike="noStrike" kern="1200" baseline="0" dirty="0" smtClean="0">
                          <a:solidFill>
                            <a:schemeClr val="accent6">
                              <a:lumMod val="75000"/>
                            </a:schemeClr>
                          </a:solidFill>
                          <a:latin typeface="+mn-lt"/>
                          <a:ea typeface="+mn-ea"/>
                          <a:cs typeface="+mn-cs"/>
                        </a:rPr>
                        <a:t>Paul</a:t>
                      </a:r>
                      <a:endParaRPr lang="en-US" sz="2400" b="1" dirty="0">
                        <a:solidFill>
                          <a:schemeClr val="accent6">
                            <a:lumMod val="75000"/>
                          </a:schemeClr>
                        </a:solidFill>
                      </a:endParaRPr>
                    </a:p>
                  </a:txBody>
                  <a:tcPr/>
                </a:tc>
                <a:tc>
                  <a:txBody>
                    <a:bodyPr/>
                    <a:lstStyle/>
                    <a:p>
                      <a:pPr algn="ctr"/>
                      <a:r>
                        <a:rPr lang="en-US" sz="2400" b="1" i="0" u="none" strike="noStrike" kern="1200" baseline="0" dirty="0" smtClean="0">
                          <a:solidFill>
                            <a:schemeClr val="accent6">
                              <a:lumMod val="75000"/>
                            </a:schemeClr>
                          </a:solidFill>
                          <a:latin typeface="+mn-lt"/>
                          <a:ea typeface="+mn-ea"/>
                          <a:cs typeface="+mn-cs"/>
                        </a:rPr>
                        <a:t>Sister</a:t>
                      </a:r>
                      <a:endParaRPr lang="en-US" sz="2400" b="1" dirty="0">
                        <a:solidFill>
                          <a:schemeClr val="accent6">
                            <a:lumMod val="75000"/>
                          </a:schemeClr>
                        </a:solidFill>
                      </a:endParaRPr>
                    </a:p>
                  </a:txBody>
                  <a:tcPr/>
                </a:tc>
                <a:tc>
                  <a:txBody>
                    <a:bodyPr/>
                    <a:lstStyle/>
                    <a:p>
                      <a:pPr algn="ctr"/>
                      <a:r>
                        <a:rPr lang="en-US" sz="2400" b="1" i="0" u="none" strike="noStrike" kern="1200" baseline="0" dirty="0" smtClean="0">
                          <a:solidFill>
                            <a:schemeClr val="accent6">
                              <a:lumMod val="75000"/>
                            </a:schemeClr>
                          </a:solidFill>
                          <a:latin typeface="+mn-lt"/>
                          <a:ea typeface="+mn-ea"/>
                          <a:cs typeface="+mn-cs"/>
                        </a:rPr>
                        <a:t>Mother</a:t>
                      </a:r>
                      <a:endParaRPr lang="en-US" sz="2400" b="1" dirty="0">
                        <a:solidFill>
                          <a:schemeClr val="accent6">
                            <a:lumMod val="75000"/>
                          </a:schemeClr>
                        </a:solidFill>
                      </a:endParaRPr>
                    </a:p>
                  </a:txBody>
                  <a:tcPr/>
                </a:tc>
                <a:tc>
                  <a:txBody>
                    <a:bodyPr/>
                    <a:lstStyle/>
                    <a:p>
                      <a:pPr algn="ctr"/>
                      <a:r>
                        <a:rPr lang="en-US" sz="2400" b="1" i="0" u="none" strike="noStrike" kern="1200" baseline="0" dirty="0" smtClean="0">
                          <a:solidFill>
                            <a:schemeClr val="accent6">
                              <a:lumMod val="75000"/>
                            </a:schemeClr>
                          </a:solidFill>
                          <a:latin typeface="+mn-lt"/>
                          <a:ea typeface="+mn-ea"/>
                          <a:cs typeface="+mn-cs"/>
                        </a:rPr>
                        <a:t>Father</a:t>
                      </a:r>
                      <a:endParaRPr lang="en-US" sz="2400" b="1" dirty="0">
                        <a:solidFill>
                          <a:schemeClr val="accent6">
                            <a:lumMod val="75000"/>
                          </a:schemeClr>
                        </a:solidFill>
                      </a:endParaRPr>
                    </a:p>
                  </a:txBody>
                  <a:tcPr/>
                </a:tc>
              </a:tr>
              <a:tr h="104365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t>      Making                    sandwiches</a:t>
                      </a:r>
                      <a:endParaRPr lang="en-US" sz="2400" b="1" dirty="0" smtClean="0">
                        <a:solidFill>
                          <a:schemeClr val="tx1"/>
                        </a:solidFill>
                      </a:endParaRPr>
                    </a:p>
                  </a:txBody>
                  <a:tcPr/>
                </a:tc>
                <a:tc>
                  <a:txBody>
                    <a:bodyPr/>
                    <a:lstStyle/>
                    <a:p>
                      <a:pPr algn="ctr"/>
                      <a:endParaRPr lang="en-US" sz="2400" b="1" dirty="0">
                        <a:solidFill>
                          <a:schemeClr val="tx1"/>
                        </a:solidFill>
                      </a:endParaRPr>
                    </a:p>
                  </a:txBody>
                  <a:tcPr/>
                </a:tc>
                <a:tc>
                  <a:txBody>
                    <a:bodyPr/>
                    <a:lstStyle/>
                    <a:p>
                      <a:pPr algn="ctr"/>
                      <a:endParaRPr lang="en-US" sz="2400" b="1" dirty="0">
                        <a:solidFill>
                          <a:schemeClr val="tx1"/>
                        </a:solidFill>
                      </a:endParaRPr>
                    </a:p>
                  </a:txBody>
                  <a:tcPr/>
                </a:tc>
                <a:tc>
                  <a:txBody>
                    <a:bodyPr/>
                    <a:lstStyle/>
                    <a:p>
                      <a:pPr algn="ctr"/>
                      <a:r>
                        <a:rPr lang="en-US" sz="2800" b="1" i="0" u="none" strike="noStrike" kern="1200" baseline="0" dirty="0" smtClean="0">
                          <a:solidFill>
                            <a:srgbClr val="00B050"/>
                          </a:solidFill>
                          <a:latin typeface="+mn-lt"/>
                          <a:ea typeface="+mn-ea"/>
                          <a:cs typeface="+mn-cs"/>
                        </a:rPr>
                        <a:t>likes</a:t>
                      </a:r>
                      <a:endParaRPr lang="en-US" sz="2800" b="1" dirty="0">
                        <a:solidFill>
                          <a:srgbClr val="00B050"/>
                        </a:solidFill>
                      </a:endParaRPr>
                    </a:p>
                  </a:txBody>
                  <a:tcPr/>
                </a:tc>
                <a:tc>
                  <a:txBody>
                    <a:bodyPr/>
                    <a:lstStyle/>
                    <a:p>
                      <a:pPr algn="ctr"/>
                      <a:endParaRPr lang="en-US" sz="2400" b="1">
                        <a:solidFill>
                          <a:schemeClr val="tx1"/>
                        </a:solidFill>
                      </a:endParaRPr>
                    </a:p>
                  </a:txBody>
                  <a:tcPr/>
                </a:tc>
              </a:tr>
              <a:tr h="102030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t>Watching </a:t>
                      </a:r>
                    </a:p>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t>animals</a:t>
                      </a:r>
                      <a:endParaRPr lang="en-US" sz="2400" b="1" dirty="0" smtClean="0">
                        <a:solidFill>
                          <a:schemeClr val="tx1"/>
                        </a:solidFill>
                      </a:endParaRPr>
                    </a:p>
                  </a:txBody>
                  <a:tcPr/>
                </a:tc>
                <a:tc>
                  <a:txBody>
                    <a:bodyPr/>
                    <a:lstStyle/>
                    <a:p>
                      <a:pPr algn="ctr"/>
                      <a:endParaRPr lang="en-US" sz="2400" b="1" dirty="0">
                        <a:solidFill>
                          <a:schemeClr val="tx1"/>
                        </a:solidFill>
                      </a:endParaRPr>
                    </a:p>
                  </a:txBody>
                  <a:tcPr/>
                </a:tc>
                <a:tc>
                  <a:txBody>
                    <a:bodyPr/>
                    <a:lstStyle/>
                    <a:p>
                      <a:pPr algn="ctr"/>
                      <a:endParaRPr lang="en-US" sz="2400" b="1" dirty="0">
                        <a:solidFill>
                          <a:schemeClr val="tx1"/>
                        </a:solidFill>
                      </a:endParaRPr>
                    </a:p>
                  </a:txBody>
                  <a:tcPr/>
                </a:tc>
                <a:tc>
                  <a:txBody>
                    <a:bodyPr/>
                    <a:lstStyle/>
                    <a:p>
                      <a:pPr algn="ctr"/>
                      <a:endParaRPr lang="en-US" sz="2400" b="1" dirty="0">
                        <a:solidFill>
                          <a:schemeClr val="tx1"/>
                        </a:solidFill>
                      </a:endParaRPr>
                    </a:p>
                  </a:txBody>
                  <a:tcPr/>
                </a:tc>
                <a:tc>
                  <a:txBody>
                    <a:bodyPr/>
                    <a:lstStyle/>
                    <a:p>
                      <a:pPr algn="ctr"/>
                      <a:endParaRPr lang="en-US" sz="2400" b="1" dirty="0">
                        <a:solidFill>
                          <a:schemeClr val="tx1"/>
                        </a:solidFill>
                      </a:endParaRPr>
                    </a:p>
                  </a:txBody>
                  <a:tcPr/>
                </a:tc>
              </a:tr>
              <a:tr h="93754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t>Spiders</a:t>
                      </a:r>
                      <a:endParaRPr lang="en-US" sz="2400" b="1" dirty="0" smtClean="0">
                        <a:solidFill>
                          <a:schemeClr val="tx1"/>
                        </a:solidFill>
                      </a:endParaRPr>
                    </a:p>
                  </a:txBody>
                  <a:tcPr/>
                </a:tc>
                <a:tc>
                  <a:txBody>
                    <a:bodyPr/>
                    <a:lstStyle/>
                    <a:p>
                      <a:pPr algn="ctr"/>
                      <a:endParaRPr lang="en-US" sz="2400" b="1" dirty="0">
                        <a:solidFill>
                          <a:schemeClr val="tx1"/>
                        </a:solidFill>
                      </a:endParaRPr>
                    </a:p>
                  </a:txBody>
                  <a:tcPr/>
                </a:tc>
                <a:tc>
                  <a:txBody>
                    <a:bodyPr/>
                    <a:lstStyle/>
                    <a:p>
                      <a:pPr algn="ctr"/>
                      <a:endParaRPr lang="en-US" sz="2400" b="1" dirty="0">
                        <a:solidFill>
                          <a:schemeClr val="tx1"/>
                        </a:solidFill>
                      </a:endParaRPr>
                    </a:p>
                  </a:txBody>
                  <a:tcPr/>
                </a:tc>
                <a:tc>
                  <a:txBody>
                    <a:bodyPr/>
                    <a:lstStyle/>
                    <a:p>
                      <a:pPr algn="ctr"/>
                      <a:endParaRPr lang="en-US" sz="2400" b="1" dirty="0">
                        <a:solidFill>
                          <a:schemeClr val="tx1"/>
                        </a:solidFill>
                      </a:endParaRPr>
                    </a:p>
                  </a:txBody>
                  <a:tcPr/>
                </a:tc>
                <a:tc>
                  <a:txBody>
                    <a:bodyPr/>
                    <a:lstStyle/>
                    <a:p>
                      <a:pPr algn="ctr"/>
                      <a:endParaRPr lang="en-US" sz="2400" b="1" dirty="0">
                        <a:solidFill>
                          <a:schemeClr val="tx1"/>
                        </a:solidFill>
                      </a:endParaRPr>
                    </a:p>
                  </a:txBody>
                  <a:tcPr/>
                </a:tc>
              </a:tr>
              <a:tr h="762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u="none" strike="noStrike" kern="1200" baseline="0" dirty="0" smtClean="0"/>
                        <a:t>Cooking</a:t>
                      </a:r>
                      <a:endParaRPr lang="en-US" sz="2400" b="1" dirty="0" smtClean="0">
                        <a:solidFill>
                          <a:schemeClr val="tx1"/>
                        </a:solidFill>
                      </a:endParaRPr>
                    </a:p>
                  </a:txBody>
                  <a:tcPr/>
                </a:tc>
                <a:tc>
                  <a:txBody>
                    <a:bodyPr/>
                    <a:lstStyle/>
                    <a:p>
                      <a:pPr algn="ctr"/>
                      <a:endParaRPr lang="en-US" sz="2400" b="1">
                        <a:solidFill>
                          <a:schemeClr val="tx1"/>
                        </a:solidFill>
                      </a:endParaRPr>
                    </a:p>
                  </a:txBody>
                  <a:tcPr/>
                </a:tc>
                <a:tc>
                  <a:txBody>
                    <a:bodyPr/>
                    <a:lstStyle/>
                    <a:p>
                      <a:pPr algn="ctr"/>
                      <a:endParaRPr lang="en-US" sz="2400" b="1" dirty="0">
                        <a:solidFill>
                          <a:schemeClr val="tx1"/>
                        </a:solidFill>
                      </a:endParaRPr>
                    </a:p>
                  </a:txBody>
                  <a:tcPr/>
                </a:tc>
                <a:tc>
                  <a:txBody>
                    <a:bodyPr/>
                    <a:lstStyle/>
                    <a:p>
                      <a:pPr algn="ctr"/>
                      <a:endParaRPr lang="en-US" sz="2400" b="1" dirty="0">
                        <a:solidFill>
                          <a:schemeClr val="tx1"/>
                        </a:solidFill>
                      </a:endParaRPr>
                    </a:p>
                  </a:txBody>
                  <a:tcPr/>
                </a:tc>
                <a:tc>
                  <a:txBody>
                    <a:bodyPr/>
                    <a:lstStyle/>
                    <a:p>
                      <a:pPr algn="ctr"/>
                      <a:endParaRPr lang="en-US" sz="2400" b="1" dirty="0">
                        <a:solidFill>
                          <a:schemeClr val="tx1"/>
                        </a:solidFill>
                      </a:endParaRPr>
                    </a:p>
                  </a:txBody>
                  <a:tcPr/>
                </a:tc>
              </a:tr>
              <a:tr h="9144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t>Flies</a:t>
                      </a:r>
                      <a:endParaRPr lang="en-US" sz="2400" b="1" dirty="0" smtClean="0">
                        <a:solidFill>
                          <a:schemeClr val="tx1"/>
                        </a:solidFill>
                      </a:endParaRPr>
                    </a:p>
                  </a:txBody>
                  <a:tcPr/>
                </a:tc>
                <a:tc>
                  <a:txBody>
                    <a:bodyPr/>
                    <a:lstStyle/>
                    <a:p>
                      <a:pPr algn="ctr"/>
                      <a:endParaRPr lang="en-US" sz="2400" b="1" dirty="0">
                        <a:solidFill>
                          <a:schemeClr val="tx1"/>
                        </a:solidFill>
                      </a:endParaRPr>
                    </a:p>
                  </a:txBody>
                  <a:tcPr/>
                </a:tc>
                <a:tc>
                  <a:txBody>
                    <a:bodyPr/>
                    <a:lstStyle/>
                    <a:p>
                      <a:pPr algn="ctr"/>
                      <a:endParaRPr lang="en-US" sz="2400" b="1" dirty="0">
                        <a:solidFill>
                          <a:schemeClr val="tx1"/>
                        </a:solidFill>
                      </a:endParaRPr>
                    </a:p>
                  </a:txBody>
                  <a:tcPr/>
                </a:tc>
                <a:tc>
                  <a:txBody>
                    <a:bodyPr/>
                    <a:lstStyle/>
                    <a:p>
                      <a:pPr algn="ctr"/>
                      <a:endParaRPr lang="en-US" sz="2400" b="1" dirty="0">
                        <a:solidFill>
                          <a:schemeClr val="tx1"/>
                        </a:solidFill>
                      </a:endParaRPr>
                    </a:p>
                  </a:txBody>
                  <a:tcPr/>
                </a:tc>
                <a:tc>
                  <a:txBody>
                    <a:bodyPr/>
                    <a:lstStyle/>
                    <a:p>
                      <a:pPr algn="ctr"/>
                      <a:endParaRPr lang="en-US" sz="2400" b="1" dirty="0">
                        <a:solidFill>
                          <a:schemeClr val="tx1"/>
                        </a:solidFill>
                      </a:endParaRPr>
                    </a:p>
                  </a:txBody>
                  <a:tcPr/>
                </a:tc>
              </a:tr>
            </a:tbl>
          </a:graphicData>
        </a:graphic>
      </p:graphicFrame>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696" y="2071627"/>
            <a:ext cx="1266738" cy="1051928"/>
          </a:xfrm>
          <a:prstGeom prst="rect">
            <a:avLst/>
          </a:prstGeom>
          <a:ln>
            <a:solidFill>
              <a:schemeClr val="tx1"/>
            </a:solidFill>
          </a:ln>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803" y="3123555"/>
            <a:ext cx="1266737" cy="950053"/>
          </a:xfrm>
          <a:prstGeom prst="rect">
            <a:avLst/>
          </a:prstGeom>
          <a:ln>
            <a:solidFill>
              <a:schemeClr val="tx1"/>
            </a:solidFill>
          </a:ln>
        </p:spPr>
      </p:pic>
      <p:pic>
        <p:nvPicPr>
          <p:cNvPr id="5" name="Picture 4"/>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6802" y="4108245"/>
            <a:ext cx="1266737" cy="916327"/>
          </a:xfrm>
          <a:prstGeom prst="rect">
            <a:avLst/>
          </a:prstGeom>
          <a:ln>
            <a:solidFill>
              <a:schemeClr val="tx1"/>
            </a:solidFill>
          </a:ln>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4769" y="5024572"/>
            <a:ext cx="1268770" cy="760073"/>
          </a:xfrm>
          <a:prstGeom prst="rect">
            <a:avLst/>
          </a:prstGeom>
          <a:ln>
            <a:solidFill>
              <a:schemeClr val="tx1"/>
            </a:solidFill>
          </a:ln>
        </p:spPr>
      </p:pic>
      <p:pic>
        <p:nvPicPr>
          <p:cNvPr id="9" name="Picture 8"/>
          <p:cNvPicPr>
            <a:picLocks noChangeAspect="1"/>
          </p:cNvPicPr>
          <p:nvPr/>
        </p:nvPicPr>
        <p:blipFill rotWithShape="1">
          <a:blip r:embed="rId7" cstate="print">
            <a:clrChange>
              <a:clrFrom>
                <a:srgbClr val="FFFFFE"/>
              </a:clrFrom>
              <a:clrTo>
                <a:srgbClr val="FFFFFE">
                  <a:alpha val="0"/>
                </a:srgbClr>
              </a:clrTo>
            </a:clrChange>
            <a:extLst>
              <a:ext uri="{28A0092B-C50C-407E-A947-70E740481C1C}">
                <a14:useLocalDpi xmlns:a14="http://schemas.microsoft.com/office/drawing/2010/main" val="0"/>
              </a:ext>
            </a:extLst>
          </a:blip>
          <a:srcRect l="10428" t="2583" r="13637" b="7714"/>
          <a:stretch/>
        </p:blipFill>
        <p:spPr>
          <a:xfrm>
            <a:off x="380999" y="5784645"/>
            <a:ext cx="1295401" cy="920955"/>
          </a:xfrm>
          <a:prstGeom prst="rect">
            <a:avLst/>
          </a:prstGeom>
          <a:ln>
            <a:solidFill>
              <a:schemeClr val="tx1"/>
            </a:solidFill>
          </a:ln>
        </p:spPr>
      </p:pic>
      <p:sp>
        <p:nvSpPr>
          <p:cNvPr id="8" name="Rectangle 7"/>
          <p:cNvSpPr/>
          <p:nvPr/>
        </p:nvSpPr>
        <p:spPr>
          <a:xfrm>
            <a:off x="381000" y="76200"/>
            <a:ext cx="85344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Go to </a:t>
            </a:r>
            <a:r>
              <a:rPr lang="en-US" sz="2400" b="1" dirty="0">
                <a:solidFill>
                  <a:schemeClr val="tx1"/>
                </a:solidFill>
              </a:rPr>
              <a:t>the </a:t>
            </a:r>
            <a:r>
              <a:rPr lang="en-US" sz="2400" b="1" dirty="0" smtClean="0">
                <a:solidFill>
                  <a:schemeClr val="tx1"/>
                </a:solidFill>
              </a:rPr>
              <a:t>textbook </a:t>
            </a:r>
            <a:r>
              <a:rPr lang="en-US" sz="2400" b="1" dirty="0">
                <a:solidFill>
                  <a:schemeClr val="tx1"/>
                </a:solidFill>
              </a:rPr>
              <a:t>, section A </a:t>
            </a:r>
            <a:r>
              <a:rPr lang="en-US" sz="2400" b="1" dirty="0" smtClean="0">
                <a:solidFill>
                  <a:schemeClr val="tx1"/>
                </a:solidFill>
              </a:rPr>
              <a:t>and read the text and fill the table below.</a:t>
            </a:r>
            <a:r>
              <a:rPr lang="en-US" sz="2400" b="1" dirty="0">
                <a:solidFill>
                  <a:schemeClr val="tx1"/>
                </a:solidFill>
              </a:rPr>
              <a:t> Use the words </a:t>
            </a:r>
            <a:r>
              <a:rPr lang="en-US" sz="2400" b="1" i="1" dirty="0" smtClean="0">
                <a:solidFill>
                  <a:srgbClr val="00B050"/>
                </a:solidFill>
              </a:rPr>
              <a:t>likes/doesn’t like/loves/hates </a:t>
            </a:r>
            <a:r>
              <a:rPr lang="en-US" sz="2400" b="1" dirty="0">
                <a:solidFill>
                  <a:schemeClr val="tx1"/>
                </a:solidFill>
              </a:rPr>
              <a:t>appropriately under each member of Paul’s family</a:t>
            </a:r>
            <a:r>
              <a:rPr lang="en-US" sz="2400" b="1" dirty="0" smtClean="0">
                <a:solidFill>
                  <a:schemeClr val="tx1"/>
                </a:solidFill>
              </a:rPr>
              <a:t>. One is</a:t>
            </a:r>
            <a:r>
              <a:rPr lang="en-US" sz="2400" b="1" dirty="0">
                <a:solidFill>
                  <a:schemeClr val="tx1"/>
                </a:solidFill>
              </a:rPr>
              <a:t> </a:t>
            </a:r>
            <a:r>
              <a:rPr lang="en-US" sz="2400" b="1" dirty="0" smtClean="0">
                <a:solidFill>
                  <a:schemeClr val="tx1"/>
                </a:solidFill>
              </a:rPr>
              <a:t>done </a:t>
            </a:r>
            <a:r>
              <a:rPr lang="en-US" sz="2400" b="1" dirty="0">
                <a:solidFill>
                  <a:schemeClr val="tx1"/>
                </a:solidFill>
              </a:rPr>
              <a:t>for you.</a:t>
            </a:r>
          </a:p>
        </p:txBody>
      </p:sp>
      <p:sp>
        <p:nvSpPr>
          <p:cNvPr id="7" name="Rectangle 6"/>
          <p:cNvSpPr/>
          <p:nvPr/>
        </p:nvSpPr>
        <p:spPr>
          <a:xfrm>
            <a:off x="4648200" y="3200077"/>
            <a:ext cx="1066800" cy="797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B050"/>
                </a:solidFill>
              </a:rPr>
              <a:t>l</a:t>
            </a:r>
            <a:r>
              <a:rPr lang="en-US" sz="2800" b="1" dirty="0" smtClean="0">
                <a:solidFill>
                  <a:srgbClr val="00B050"/>
                </a:solidFill>
              </a:rPr>
              <a:t>oves</a:t>
            </a:r>
            <a:endParaRPr lang="en-US" sz="2800" b="1" dirty="0">
              <a:solidFill>
                <a:srgbClr val="00B050"/>
              </a:solidFill>
            </a:endParaRPr>
          </a:p>
        </p:txBody>
      </p:sp>
      <p:sp>
        <p:nvSpPr>
          <p:cNvPr id="10" name="Rectangle 9"/>
          <p:cNvSpPr/>
          <p:nvPr/>
        </p:nvSpPr>
        <p:spPr>
          <a:xfrm>
            <a:off x="5791200" y="3200077"/>
            <a:ext cx="1066800" cy="797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B050"/>
                </a:solidFill>
              </a:rPr>
              <a:t>l</a:t>
            </a:r>
            <a:r>
              <a:rPr lang="en-US" sz="2800" b="1" dirty="0" smtClean="0">
                <a:solidFill>
                  <a:srgbClr val="00B050"/>
                </a:solidFill>
              </a:rPr>
              <a:t>oves</a:t>
            </a:r>
            <a:endParaRPr lang="en-US" sz="2800" b="1" dirty="0">
              <a:solidFill>
                <a:srgbClr val="00B050"/>
              </a:solidFill>
            </a:endParaRPr>
          </a:p>
        </p:txBody>
      </p:sp>
      <p:sp>
        <p:nvSpPr>
          <p:cNvPr id="11" name="Rectangle 10"/>
          <p:cNvSpPr/>
          <p:nvPr/>
        </p:nvSpPr>
        <p:spPr>
          <a:xfrm>
            <a:off x="5791200" y="4149485"/>
            <a:ext cx="1066800" cy="797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B050"/>
                </a:solidFill>
              </a:rPr>
              <a:t>hates</a:t>
            </a:r>
            <a:endParaRPr lang="en-US" sz="2800" b="1" dirty="0">
              <a:solidFill>
                <a:srgbClr val="00B050"/>
              </a:solidFill>
            </a:endParaRPr>
          </a:p>
        </p:txBody>
      </p:sp>
      <p:sp>
        <p:nvSpPr>
          <p:cNvPr id="12" name="Rectangle 11"/>
          <p:cNvSpPr/>
          <p:nvPr/>
        </p:nvSpPr>
        <p:spPr>
          <a:xfrm>
            <a:off x="7924800" y="5006104"/>
            <a:ext cx="1066800" cy="797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B050"/>
                </a:solidFill>
              </a:rPr>
              <a:t>hates</a:t>
            </a:r>
            <a:endParaRPr lang="en-US" sz="2800" b="1" dirty="0">
              <a:solidFill>
                <a:srgbClr val="00B050"/>
              </a:solidFill>
            </a:endParaRPr>
          </a:p>
        </p:txBody>
      </p:sp>
      <p:sp>
        <p:nvSpPr>
          <p:cNvPr id="13" name="Rectangle 12"/>
          <p:cNvSpPr/>
          <p:nvPr/>
        </p:nvSpPr>
        <p:spPr>
          <a:xfrm>
            <a:off x="4343400" y="5832392"/>
            <a:ext cx="1752600" cy="797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B050"/>
                </a:solidFill>
              </a:rPr>
              <a:t>d</a:t>
            </a:r>
            <a:r>
              <a:rPr lang="en-US" sz="2800" b="1" dirty="0" smtClean="0">
                <a:solidFill>
                  <a:srgbClr val="00B050"/>
                </a:solidFill>
              </a:rPr>
              <a:t>oesn’t like</a:t>
            </a:r>
            <a:endParaRPr lang="en-US" sz="2800" b="1" dirty="0">
              <a:solidFill>
                <a:srgbClr val="00B050"/>
              </a:solidFill>
            </a:endParaRPr>
          </a:p>
        </p:txBody>
      </p:sp>
    </p:spTree>
    <p:extLst>
      <p:ext uri="{BB962C8B-B14F-4D97-AF65-F5344CB8AC3E}">
        <p14:creationId xmlns:p14="http://schemas.microsoft.com/office/powerpoint/2010/main" val="94180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225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5"/>
                    </p:tgtEl>
                  </p:cond>
                </p:stCondLst>
                <p:endSync evt="end" delay="0">
                  <p:rtn val="all"/>
                </p:endSync>
                <p:childTnLst>
                  <p:par>
                    <p:cTn id="28" fill="hold">
                      <p:stCondLst>
                        <p:cond delay="0"/>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nextCondLst>
                <p:cond evt="onClick" delay="0">
                  <p:tgtEl>
                    <p:spTgt spid="5"/>
                  </p:tgtEl>
                </p:cond>
              </p:nextCondLst>
            </p:seq>
            <p:seq concurrent="1" nextAc="seek">
              <p:cTn id="33" restart="whenNotActive" fill="hold" evtFilter="cancelBubble" nodeType="interactiveSeq">
                <p:stCondLst>
                  <p:cond evt="onClick" delay="0">
                    <p:tgtEl>
                      <p:spTgt spid="6"/>
                    </p:tgtEl>
                  </p:cond>
                </p:stCondLst>
                <p:endSync evt="end" delay="0">
                  <p:rtn val="all"/>
                </p:endSync>
                <p:childTnLst>
                  <p:par>
                    <p:cTn id="34" fill="hold">
                      <p:stCondLst>
                        <p:cond delay="0"/>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childTnLst>
              </p:cTn>
              <p:nextCondLst>
                <p:cond evt="onClick" delay="0">
                  <p:tgtEl>
                    <p:spTgt spid="6"/>
                  </p:tgtEl>
                </p:cond>
              </p:nextCondLst>
            </p:seq>
            <p:seq concurrent="1" nextAc="seek">
              <p:cTn id="39" restart="whenNotActive" fill="hold" evtFilter="cancelBubble" nodeType="interactiveSeq">
                <p:stCondLst>
                  <p:cond evt="onClick" delay="0">
                    <p:tgtEl>
                      <p:spTgt spid="9"/>
                    </p:tgtEl>
                  </p:cond>
                </p:stCondLst>
                <p:endSync evt="end" delay="0">
                  <p:rtn val="all"/>
                </p:endSync>
                <p:childTnLst>
                  <p:par>
                    <p:cTn id="40" fill="hold">
                      <p:stCondLst>
                        <p:cond delay="0"/>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childTnLst>
                    </p:cTn>
                  </p:par>
                </p:childTnLst>
              </p:cTn>
              <p:nextCondLst>
                <p:cond evt="onClick" delay="0">
                  <p:tgtEl>
                    <p:spTgt spid="9"/>
                  </p:tgtEl>
                </p:cond>
              </p:nextCondLst>
            </p:seq>
            <p:seq concurrent="1" nextAc="seek">
              <p:cTn id="45" restart="whenNotActive" fill="hold" evtFilter="cancelBubble" nodeType="interactiveSeq">
                <p:stCondLst>
                  <p:cond evt="onClick" delay="0">
                    <p:tgtEl>
                      <p:spTgt spid="4"/>
                    </p:tgtEl>
                  </p:cond>
                </p:stCondLst>
                <p:endSync evt="end" delay="0">
                  <p:rtn val="all"/>
                </p:endSync>
                <p:childTnLst>
                  <p:par>
                    <p:cTn id="46" fill="hold">
                      <p:stCondLst>
                        <p:cond delay="0"/>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fade">
                                      <p:cBhvr>
                                        <p:cTn id="50" dur="500"/>
                                        <p:tgtEl>
                                          <p:spTgt spid="7"/>
                                        </p:tgtEl>
                                      </p:cBhvr>
                                    </p:animEffect>
                                  </p:childTnLst>
                                </p:cTn>
                              </p:par>
                            </p:childTnLst>
                          </p:cTn>
                        </p:par>
                        <p:par>
                          <p:cTn id="51" fill="hold">
                            <p:stCondLst>
                              <p:cond delay="500"/>
                            </p:stCondLst>
                            <p:childTnLst>
                              <p:par>
                                <p:cTn id="52" presetID="10" presetClass="entr" presetSubtype="0" fill="hold" grpId="0" nodeType="after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500"/>
                                        <p:tgtEl>
                                          <p:spTgt spid="10"/>
                                        </p:tgtEl>
                                      </p:cBhvr>
                                    </p:animEffect>
                                  </p:childTnLst>
                                </p:cTn>
                              </p:par>
                            </p:childTnLst>
                          </p:cTn>
                        </p:par>
                      </p:childTnLst>
                    </p:cTn>
                  </p:par>
                </p:childTnLst>
              </p:cTn>
              <p:nextCondLst>
                <p:cond evt="onClick" delay="0">
                  <p:tgtEl>
                    <p:spTgt spid="4"/>
                  </p:tgtEl>
                </p:cond>
              </p:nextCondLst>
            </p:seq>
          </p:childTnLst>
        </p:cTn>
      </p:par>
    </p:tnLst>
    <p:bldLst>
      <p:bldP spid="8" grpId="0" animBg="1"/>
      <p:bldP spid="7" grpId="0"/>
      <p:bldP spid="10" grpId="0"/>
      <p:bldP spid="11"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8200" y="4869873"/>
            <a:ext cx="6554520" cy="5403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rgbClr val="0070C0"/>
                </a:solidFill>
              </a:rPr>
              <a:t>Q</a:t>
            </a:r>
            <a:r>
              <a:rPr lang="en-US" sz="2800" b="1" dirty="0" smtClean="0">
                <a:solidFill>
                  <a:schemeClr val="tx1"/>
                </a:solidFill>
              </a:rPr>
              <a:t>: Does she like drawing a picture?</a:t>
            </a:r>
            <a:endParaRPr lang="en-US" sz="2800" b="1" dirty="0">
              <a:solidFill>
                <a:schemeClr val="tx1"/>
              </a:solidFill>
            </a:endParaRPr>
          </a:p>
        </p:txBody>
      </p:sp>
      <p:sp>
        <p:nvSpPr>
          <p:cNvPr id="6" name="Rectangle 5"/>
          <p:cNvSpPr/>
          <p:nvPr/>
        </p:nvSpPr>
        <p:spPr>
          <a:xfrm>
            <a:off x="817179" y="5410200"/>
            <a:ext cx="6880341"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70C0"/>
                </a:solidFill>
              </a:rPr>
              <a:t>A</a:t>
            </a:r>
            <a:r>
              <a:rPr lang="en-US" sz="2800" b="1" dirty="0" smtClean="0">
                <a:solidFill>
                  <a:schemeClr val="tx1"/>
                </a:solidFill>
              </a:rPr>
              <a:t>: </a:t>
            </a:r>
            <a:r>
              <a:rPr lang="en-US" sz="2800" b="1" dirty="0" smtClean="0">
                <a:solidFill>
                  <a:srgbClr val="00B050"/>
                </a:solidFill>
              </a:rPr>
              <a:t>Yes, she likes drawing a picture.</a:t>
            </a:r>
            <a:endParaRPr lang="en-US" sz="2800" b="1" dirty="0">
              <a:solidFill>
                <a:srgbClr val="00B050"/>
              </a:solidFill>
            </a:endParaRPr>
          </a:p>
        </p:txBody>
      </p:sp>
      <p:sp>
        <p:nvSpPr>
          <p:cNvPr id="9" name="Rectangle 8"/>
          <p:cNvSpPr/>
          <p:nvPr/>
        </p:nvSpPr>
        <p:spPr>
          <a:xfrm>
            <a:off x="381000" y="93518"/>
            <a:ext cx="8382000" cy="12780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chemeClr val="tx1"/>
                </a:solidFill>
              </a:rPr>
              <a:t>See the jumble words. Rearrange the words and make </a:t>
            </a:r>
            <a:r>
              <a:rPr lang="en-US" sz="2800" b="1" dirty="0">
                <a:solidFill>
                  <a:schemeClr val="tx1"/>
                </a:solidFill>
              </a:rPr>
              <a:t>question from the box 1 </a:t>
            </a:r>
            <a:r>
              <a:rPr lang="en-US" sz="2800" b="1" dirty="0" smtClean="0">
                <a:solidFill>
                  <a:schemeClr val="tx1"/>
                </a:solidFill>
              </a:rPr>
              <a:t>and answer from the box 2.</a:t>
            </a:r>
            <a:endParaRPr lang="en-US" sz="2800" b="1" dirty="0">
              <a:solidFill>
                <a:schemeClr val="tx1"/>
              </a:solidFill>
            </a:endParaRPr>
          </a:p>
        </p:txBody>
      </p:sp>
      <p:sp>
        <p:nvSpPr>
          <p:cNvPr id="10" name="Rectangle 9"/>
          <p:cNvSpPr/>
          <p:nvPr/>
        </p:nvSpPr>
        <p:spPr>
          <a:xfrm>
            <a:off x="381000" y="1752600"/>
            <a:ext cx="5160818" cy="1080654"/>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rgbClr val="0070C0"/>
                </a:solidFill>
              </a:rPr>
              <a:t>1.</a:t>
            </a:r>
            <a:r>
              <a:rPr lang="en-US" sz="2800" b="1" dirty="0" smtClean="0">
                <a:solidFill>
                  <a:schemeClr val="tx1"/>
                </a:solidFill>
              </a:rPr>
              <a:t> she/ like /drawing</a:t>
            </a:r>
            <a:r>
              <a:rPr lang="en-US" sz="2800" b="1" dirty="0">
                <a:solidFill>
                  <a:schemeClr val="tx1"/>
                </a:solidFill>
              </a:rPr>
              <a:t>/ d</a:t>
            </a:r>
            <a:r>
              <a:rPr lang="en-US" sz="2800" b="1" dirty="0" smtClean="0">
                <a:solidFill>
                  <a:schemeClr val="tx1"/>
                </a:solidFill>
              </a:rPr>
              <a:t>oes /picture/ a/?</a:t>
            </a:r>
            <a:endParaRPr lang="en-US" sz="2800" b="1" dirty="0">
              <a:solidFill>
                <a:schemeClr val="tx1"/>
              </a:solidFill>
            </a:endParaRPr>
          </a:p>
        </p:txBody>
      </p:sp>
      <p:sp>
        <p:nvSpPr>
          <p:cNvPr id="11" name="Rectangle 10"/>
          <p:cNvSpPr/>
          <p:nvPr/>
        </p:nvSpPr>
        <p:spPr>
          <a:xfrm>
            <a:off x="381000" y="2971800"/>
            <a:ext cx="5160818" cy="1066800"/>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rgbClr val="0070C0"/>
                </a:solidFill>
              </a:rPr>
              <a:t>2.</a:t>
            </a:r>
            <a:r>
              <a:rPr lang="en-US" sz="2800" b="1" dirty="0" smtClean="0">
                <a:solidFill>
                  <a:schemeClr val="tx1"/>
                </a:solidFill>
              </a:rPr>
              <a:t> </a:t>
            </a:r>
            <a:r>
              <a:rPr lang="en-US" sz="2800" b="1" dirty="0" smtClean="0">
                <a:solidFill>
                  <a:srgbClr val="00B050"/>
                </a:solidFill>
              </a:rPr>
              <a:t>likes </a:t>
            </a:r>
            <a:r>
              <a:rPr lang="en-US" sz="2800" b="1" dirty="0">
                <a:solidFill>
                  <a:srgbClr val="00B050"/>
                </a:solidFill>
              </a:rPr>
              <a:t>/ </a:t>
            </a:r>
            <a:r>
              <a:rPr lang="en-US" sz="2800" b="1" dirty="0" smtClean="0">
                <a:solidFill>
                  <a:srgbClr val="00B050"/>
                </a:solidFill>
              </a:rPr>
              <a:t>she /drawing</a:t>
            </a:r>
            <a:r>
              <a:rPr lang="en-US" sz="2800" b="1" dirty="0">
                <a:solidFill>
                  <a:srgbClr val="00B050"/>
                </a:solidFill>
              </a:rPr>
              <a:t>/ y</a:t>
            </a:r>
            <a:r>
              <a:rPr lang="en-US" sz="2800" b="1" dirty="0" smtClean="0">
                <a:solidFill>
                  <a:srgbClr val="00B050"/>
                </a:solidFill>
              </a:rPr>
              <a:t>es, /</a:t>
            </a:r>
            <a:r>
              <a:rPr lang="en-US" sz="2800" b="1" dirty="0">
                <a:solidFill>
                  <a:srgbClr val="00B050"/>
                </a:solidFill>
              </a:rPr>
              <a:t>a</a:t>
            </a:r>
            <a:r>
              <a:rPr lang="en-US" sz="2800" b="1" dirty="0" smtClean="0">
                <a:solidFill>
                  <a:srgbClr val="00B050"/>
                </a:solidFill>
              </a:rPr>
              <a:t>/ picture/.</a:t>
            </a:r>
            <a:endParaRPr lang="en-US" sz="2800" b="1" dirty="0">
              <a:solidFill>
                <a:srgbClr val="00B050"/>
              </a:solidFill>
            </a:endParaRPr>
          </a:p>
        </p:txBody>
      </p:sp>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r="23530"/>
          <a:stretch/>
        </p:blipFill>
        <p:spPr>
          <a:xfrm>
            <a:off x="5793841" y="1554217"/>
            <a:ext cx="3197759" cy="2789183"/>
          </a:xfrm>
          <a:prstGeom prst="rect">
            <a:avLst/>
          </a:prstGeom>
          <a:ln>
            <a:solidFill>
              <a:schemeClr val="tx1"/>
            </a:solidFill>
          </a:ln>
        </p:spPr>
      </p:pic>
    </p:spTree>
    <p:extLst>
      <p:ext uri="{BB962C8B-B14F-4D97-AF65-F5344CB8AC3E}">
        <p14:creationId xmlns:p14="http://schemas.microsoft.com/office/powerpoint/2010/main" val="63526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wd">
                                    <p:tmPct val="10000"/>
                                  </p:iterate>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650"/>
                            </p:stCondLst>
                            <p:childTnLst>
                              <p:par>
                                <p:cTn id="13" presetID="10" presetClass="entr" presetSubtype="0" fill="hold" grpId="0" nodeType="afterEffect">
                                  <p:stCondLst>
                                    <p:cond delay="0"/>
                                  </p:stCondLst>
                                  <p:iterate type="wd">
                                    <p:tmPct val="10000"/>
                                  </p:iterate>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iterate type="wd">
                                    <p:tmPct val="10000"/>
                                  </p:iterate>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par>
                          <p:cTn id="21" fill="hold">
                            <p:stCondLst>
                              <p:cond delay="900"/>
                            </p:stCondLst>
                            <p:childTnLst>
                              <p:par>
                                <p:cTn id="22" presetID="10" presetClass="entr" presetSubtype="0" fill="hold" grpId="0" nodeType="afterEffect">
                                  <p:stCondLst>
                                    <p:cond delay="0"/>
                                  </p:stCondLst>
                                  <p:iterate type="wd">
                                    <p:tmPct val="10000"/>
                                  </p:iterate>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4724400"/>
            <a:ext cx="7467600" cy="6823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rgbClr val="0070C0"/>
                </a:solidFill>
              </a:rPr>
              <a:t>Q</a:t>
            </a:r>
            <a:r>
              <a:rPr lang="en-US" sz="2800" b="1" dirty="0" smtClean="0">
                <a:solidFill>
                  <a:schemeClr val="tx1"/>
                </a:solidFill>
              </a:rPr>
              <a:t>: Do you like throwing waste here and there?</a:t>
            </a:r>
            <a:endParaRPr lang="en-US" sz="2800" b="1" dirty="0">
              <a:solidFill>
                <a:schemeClr val="tx1"/>
              </a:solidFill>
            </a:endParaRPr>
          </a:p>
        </p:txBody>
      </p:sp>
      <p:sp>
        <p:nvSpPr>
          <p:cNvPr id="6" name="Rectangle 5"/>
          <p:cNvSpPr/>
          <p:nvPr/>
        </p:nvSpPr>
        <p:spPr>
          <a:xfrm>
            <a:off x="533400" y="5240482"/>
            <a:ext cx="76962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70C0"/>
                </a:solidFill>
              </a:rPr>
              <a:t>A</a:t>
            </a:r>
            <a:r>
              <a:rPr lang="en-US" sz="2800" b="1" dirty="0" smtClean="0">
                <a:solidFill>
                  <a:schemeClr val="tx1"/>
                </a:solidFill>
              </a:rPr>
              <a:t>: </a:t>
            </a:r>
            <a:r>
              <a:rPr lang="en-US" sz="2800" b="1" dirty="0" smtClean="0">
                <a:solidFill>
                  <a:srgbClr val="00B050"/>
                </a:solidFill>
              </a:rPr>
              <a:t>No, I don’t like throwing waste here and there.</a:t>
            </a:r>
            <a:endParaRPr lang="en-US" sz="2800" b="1" dirty="0">
              <a:solidFill>
                <a:srgbClr val="00B050"/>
              </a:solidFill>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16259" r="3996"/>
          <a:stretch/>
        </p:blipFill>
        <p:spPr>
          <a:xfrm>
            <a:off x="5727994" y="1774325"/>
            <a:ext cx="3339806" cy="2240115"/>
          </a:xfrm>
          <a:prstGeom prst="rect">
            <a:avLst/>
          </a:prstGeom>
          <a:ln>
            <a:solidFill>
              <a:schemeClr val="tx1"/>
            </a:solidFill>
          </a:ln>
        </p:spPr>
      </p:pic>
      <p:sp>
        <p:nvSpPr>
          <p:cNvPr id="9" name="Rectangle 8"/>
          <p:cNvSpPr/>
          <p:nvPr/>
        </p:nvSpPr>
        <p:spPr>
          <a:xfrm>
            <a:off x="457200" y="152400"/>
            <a:ext cx="8305800" cy="12780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rPr>
              <a:t>See the jumble words. Rearrange the words and make question from the box </a:t>
            </a:r>
            <a:r>
              <a:rPr lang="en-US" sz="2800" b="1" dirty="0" smtClean="0">
                <a:solidFill>
                  <a:schemeClr val="tx1"/>
                </a:solidFill>
              </a:rPr>
              <a:t>3 </a:t>
            </a:r>
            <a:r>
              <a:rPr lang="en-US" sz="2800" b="1" dirty="0">
                <a:solidFill>
                  <a:schemeClr val="tx1"/>
                </a:solidFill>
              </a:rPr>
              <a:t>and answer from the box 4</a:t>
            </a:r>
            <a:r>
              <a:rPr lang="en-US" sz="2800" b="1" dirty="0" smtClean="0">
                <a:solidFill>
                  <a:schemeClr val="tx1"/>
                </a:solidFill>
              </a:rPr>
              <a:t>.</a:t>
            </a:r>
            <a:endParaRPr lang="en-US" sz="2800" b="1" dirty="0">
              <a:solidFill>
                <a:schemeClr val="tx1"/>
              </a:solidFill>
            </a:endParaRPr>
          </a:p>
        </p:txBody>
      </p:sp>
      <p:sp>
        <p:nvSpPr>
          <p:cNvPr id="10" name="Rectangle 9"/>
          <p:cNvSpPr/>
          <p:nvPr/>
        </p:nvSpPr>
        <p:spPr>
          <a:xfrm>
            <a:off x="381000" y="1752600"/>
            <a:ext cx="5160818" cy="1080654"/>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70C0"/>
                </a:solidFill>
              </a:rPr>
              <a:t>3</a:t>
            </a:r>
            <a:r>
              <a:rPr lang="en-US" sz="3200" b="1" dirty="0" smtClean="0">
                <a:solidFill>
                  <a:srgbClr val="0070C0"/>
                </a:solidFill>
              </a:rPr>
              <a:t>.</a:t>
            </a:r>
            <a:r>
              <a:rPr lang="en-US" sz="2800" b="1" dirty="0" smtClean="0">
                <a:solidFill>
                  <a:schemeClr val="tx1"/>
                </a:solidFill>
              </a:rPr>
              <a:t> </a:t>
            </a:r>
            <a:r>
              <a:rPr lang="en-US" sz="2800" b="1" dirty="0">
                <a:solidFill>
                  <a:schemeClr val="tx1"/>
                </a:solidFill>
              </a:rPr>
              <a:t>you/ </a:t>
            </a:r>
            <a:r>
              <a:rPr lang="en-US" sz="2800" b="1" dirty="0" smtClean="0">
                <a:solidFill>
                  <a:schemeClr val="tx1"/>
                </a:solidFill>
              </a:rPr>
              <a:t>waste/ like /throwing</a:t>
            </a:r>
            <a:r>
              <a:rPr lang="en-US" sz="2800" b="1" dirty="0">
                <a:solidFill>
                  <a:schemeClr val="tx1"/>
                </a:solidFill>
              </a:rPr>
              <a:t>/ </a:t>
            </a:r>
            <a:r>
              <a:rPr lang="en-US" sz="2800" b="1" dirty="0" smtClean="0">
                <a:solidFill>
                  <a:schemeClr val="tx1"/>
                </a:solidFill>
              </a:rPr>
              <a:t>do / </a:t>
            </a:r>
            <a:r>
              <a:rPr lang="en-US" sz="2800" b="1" dirty="0">
                <a:solidFill>
                  <a:schemeClr val="tx1"/>
                </a:solidFill>
              </a:rPr>
              <a:t>here and </a:t>
            </a:r>
            <a:r>
              <a:rPr lang="en-US" sz="2800" b="1" dirty="0" smtClean="0">
                <a:solidFill>
                  <a:schemeClr val="tx1"/>
                </a:solidFill>
              </a:rPr>
              <a:t>there /?</a:t>
            </a:r>
            <a:endParaRPr lang="en-US" sz="2800" b="1" dirty="0">
              <a:solidFill>
                <a:schemeClr val="tx1"/>
              </a:solidFill>
            </a:endParaRPr>
          </a:p>
        </p:txBody>
      </p:sp>
      <p:sp>
        <p:nvSpPr>
          <p:cNvPr id="11" name="Rectangle 10"/>
          <p:cNvSpPr/>
          <p:nvPr/>
        </p:nvSpPr>
        <p:spPr>
          <a:xfrm>
            <a:off x="381000" y="2971800"/>
            <a:ext cx="5160818" cy="1066800"/>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70C0"/>
                </a:solidFill>
              </a:rPr>
              <a:t>4</a:t>
            </a:r>
            <a:r>
              <a:rPr lang="en-US" sz="3200" b="1" dirty="0" smtClean="0">
                <a:solidFill>
                  <a:srgbClr val="0070C0"/>
                </a:solidFill>
              </a:rPr>
              <a:t>.</a:t>
            </a:r>
            <a:r>
              <a:rPr lang="en-US" sz="2800" b="1" dirty="0" smtClean="0">
                <a:solidFill>
                  <a:schemeClr val="tx1"/>
                </a:solidFill>
              </a:rPr>
              <a:t> </a:t>
            </a:r>
            <a:r>
              <a:rPr lang="en-US" sz="2800" b="1" dirty="0">
                <a:solidFill>
                  <a:srgbClr val="00B050"/>
                </a:solidFill>
              </a:rPr>
              <a:t>don’t / I </a:t>
            </a:r>
            <a:r>
              <a:rPr lang="en-US" sz="2800" b="1" dirty="0" smtClean="0">
                <a:solidFill>
                  <a:srgbClr val="00B050"/>
                </a:solidFill>
              </a:rPr>
              <a:t>/like /throwing</a:t>
            </a:r>
            <a:r>
              <a:rPr lang="en-US" sz="2800" b="1" dirty="0">
                <a:solidFill>
                  <a:srgbClr val="00B050"/>
                </a:solidFill>
              </a:rPr>
              <a:t>/ </a:t>
            </a:r>
            <a:r>
              <a:rPr lang="en-US" sz="2800" b="1" dirty="0" smtClean="0">
                <a:solidFill>
                  <a:srgbClr val="00B050"/>
                </a:solidFill>
              </a:rPr>
              <a:t>no</a:t>
            </a:r>
            <a:r>
              <a:rPr lang="en-US" sz="2800" b="1" dirty="0">
                <a:solidFill>
                  <a:srgbClr val="00B050"/>
                </a:solidFill>
              </a:rPr>
              <a:t>, </a:t>
            </a:r>
            <a:r>
              <a:rPr lang="en-US" sz="2800" b="1" dirty="0" smtClean="0">
                <a:solidFill>
                  <a:srgbClr val="00B050"/>
                </a:solidFill>
              </a:rPr>
              <a:t>/waste/ here and there.</a:t>
            </a:r>
            <a:endParaRPr lang="en-US" sz="2800" b="1" dirty="0">
              <a:solidFill>
                <a:srgbClr val="00B050"/>
              </a:solidFill>
            </a:endParaRPr>
          </a:p>
        </p:txBody>
      </p:sp>
    </p:spTree>
    <p:extLst>
      <p:ext uri="{BB962C8B-B14F-4D97-AF65-F5344CB8AC3E}">
        <p14:creationId xmlns:p14="http://schemas.microsoft.com/office/powerpoint/2010/main" val="445484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wd">
                                    <p:tmPct val="10000"/>
                                  </p:iterate>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750"/>
                            </p:stCondLst>
                            <p:childTnLst>
                              <p:par>
                                <p:cTn id="13" presetID="10" presetClass="entr" presetSubtype="0" fill="hold" grpId="0" nodeType="afterEffect">
                                  <p:stCondLst>
                                    <p:cond delay="0"/>
                                  </p:stCondLst>
                                  <p:iterate type="wd">
                                    <p:tmPct val="10000"/>
                                  </p:iterate>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iterate type="wd">
                                    <p:tmPct val="10000"/>
                                  </p:iterate>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par>
                          <p:cTn id="21" fill="hold">
                            <p:stCondLst>
                              <p:cond delay="1000"/>
                            </p:stCondLst>
                            <p:childTnLst>
                              <p:par>
                                <p:cTn id="22" presetID="10" presetClass="entr" presetSubtype="0" fill="hold" grpId="0" nodeType="afterEffect">
                                  <p:stCondLst>
                                    <p:cond delay="0"/>
                                  </p:stCondLst>
                                  <p:iterate type="wd">
                                    <p:tmPct val="10000"/>
                                  </p:iterate>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399" y="4862946"/>
            <a:ext cx="7772401" cy="775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rgbClr val="0070C0"/>
                </a:solidFill>
              </a:rPr>
              <a:t>Q</a:t>
            </a:r>
            <a:r>
              <a:rPr lang="en-US" sz="2800" b="1" dirty="0" smtClean="0">
                <a:solidFill>
                  <a:schemeClr val="tx1"/>
                </a:solidFill>
              </a:rPr>
              <a:t>: Does she like decorating herself  with a flower?</a:t>
            </a:r>
            <a:endParaRPr lang="en-US" sz="2800" b="1" dirty="0">
              <a:solidFill>
                <a:schemeClr val="tx1"/>
              </a:solidFill>
            </a:endParaRPr>
          </a:p>
        </p:txBody>
      </p:sp>
      <p:sp>
        <p:nvSpPr>
          <p:cNvPr id="6" name="Rectangle 5"/>
          <p:cNvSpPr/>
          <p:nvPr/>
        </p:nvSpPr>
        <p:spPr>
          <a:xfrm>
            <a:off x="533400" y="5500254"/>
            <a:ext cx="7696200" cy="6719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70C0"/>
                </a:solidFill>
              </a:rPr>
              <a:t>A</a:t>
            </a:r>
            <a:r>
              <a:rPr lang="en-US" sz="2800" b="1" dirty="0" smtClean="0">
                <a:solidFill>
                  <a:schemeClr val="tx1"/>
                </a:solidFill>
              </a:rPr>
              <a:t>: </a:t>
            </a:r>
            <a:r>
              <a:rPr lang="en-US" sz="2800" b="1" dirty="0" smtClean="0">
                <a:solidFill>
                  <a:srgbClr val="00B050"/>
                </a:solidFill>
              </a:rPr>
              <a:t>Yes, she loves decorating herself with a flower.</a:t>
            </a:r>
            <a:endParaRPr lang="en-US" sz="2800" b="1" dirty="0">
              <a:solidFill>
                <a:srgbClr val="00B050"/>
              </a:solidFill>
            </a:endParaRPr>
          </a:p>
        </p:txBody>
      </p:sp>
      <p:sp>
        <p:nvSpPr>
          <p:cNvPr id="10" name="Rectangle 9"/>
          <p:cNvSpPr/>
          <p:nvPr/>
        </p:nvSpPr>
        <p:spPr>
          <a:xfrm>
            <a:off x="477982" y="1828800"/>
            <a:ext cx="5160818" cy="1080654"/>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70C0"/>
                </a:solidFill>
              </a:rPr>
              <a:t>5</a:t>
            </a:r>
            <a:r>
              <a:rPr lang="en-US" sz="3200" b="1" dirty="0" smtClean="0">
                <a:solidFill>
                  <a:srgbClr val="0070C0"/>
                </a:solidFill>
              </a:rPr>
              <a:t>.</a:t>
            </a:r>
            <a:r>
              <a:rPr lang="en-US" sz="2800" b="1" dirty="0" smtClean="0">
                <a:solidFill>
                  <a:schemeClr val="tx1"/>
                </a:solidFill>
              </a:rPr>
              <a:t> she/ like /herself/decorating/ </a:t>
            </a:r>
            <a:r>
              <a:rPr lang="en-US" sz="2800" b="1" dirty="0">
                <a:solidFill>
                  <a:schemeClr val="tx1"/>
                </a:solidFill>
              </a:rPr>
              <a:t>d</a:t>
            </a:r>
            <a:r>
              <a:rPr lang="en-US" sz="2800" b="1" dirty="0" smtClean="0">
                <a:solidFill>
                  <a:schemeClr val="tx1"/>
                </a:solidFill>
              </a:rPr>
              <a:t>oes /flower/ a/with/?</a:t>
            </a:r>
            <a:endParaRPr lang="en-US" sz="2800" b="1" dirty="0">
              <a:solidFill>
                <a:schemeClr val="tx1"/>
              </a:solidFill>
            </a:endParaRPr>
          </a:p>
        </p:txBody>
      </p:sp>
      <p:sp>
        <p:nvSpPr>
          <p:cNvPr id="11" name="Rectangle 10"/>
          <p:cNvSpPr/>
          <p:nvPr/>
        </p:nvSpPr>
        <p:spPr>
          <a:xfrm>
            <a:off x="477982" y="3048000"/>
            <a:ext cx="5160818" cy="1066800"/>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70C0"/>
                </a:solidFill>
              </a:rPr>
              <a:t>6</a:t>
            </a:r>
            <a:r>
              <a:rPr lang="en-US" sz="3200" b="1" dirty="0" smtClean="0">
                <a:solidFill>
                  <a:srgbClr val="0070C0"/>
                </a:solidFill>
              </a:rPr>
              <a:t>.</a:t>
            </a:r>
            <a:r>
              <a:rPr lang="en-US" sz="2800" b="1" dirty="0" smtClean="0">
                <a:solidFill>
                  <a:schemeClr val="tx1"/>
                </a:solidFill>
              </a:rPr>
              <a:t> </a:t>
            </a:r>
            <a:r>
              <a:rPr lang="en-US" sz="2800" b="1" dirty="0" smtClean="0">
                <a:solidFill>
                  <a:srgbClr val="00B050"/>
                </a:solidFill>
              </a:rPr>
              <a:t>loves </a:t>
            </a:r>
            <a:r>
              <a:rPr lang="en-US" sz="2800" b="1" dirty="0">
                <a:solidFill>
                  <a:srgbClr val="00B050"/>
                </a:solidFill>
              </a:rPr>
              <a:t>/ </a:t>
            </a:r>
            <a:r>
              <a:rPr lang="en-US" sz="2800" b="1" dirty="0" smtClean="0">
                <a:solidFill>
                  <a:srgbClr val="00B050"/>
                </a:solidFill>
              </a:rPr>
              <a:t>she /decorating</a:t>
            </a:r>
            <a:r>
              <a:rPr lang="en-US" sz="2800" b="1" dirty="0">
                <a:solidFill>
                  <a:srgbClr val="00B050"/>
                </a:solidFill>
              </a:rPr>
              <a:t>/ y</a:t>
            </a:r>
            <a:r>
              <a:rPr lang="en-US" sz="2800" b="1" dirty="0" smtClean="0">
                <a:solidFill>
                  <a:srgbClr val="00B050"/>
                </a:solidFill>
              </a:rPr>
              <a:t>es, /</a:t>
            </a:r>
            <a:r>
              <a:rPr lang="en-US" sz="2800" b="1" dirty="0">
                <a:solidFill>
                  <a:srgbClr val="00B050"/>
                </a:solidFill>
              </a:rPr>
              <a:t>a</a:t>
            </a:r>
            <a:r>
              <a:rPr lang="en-US" sz="2800" b="1" dirty="0" smtClean="0">
                <a:solidFill>
                  <a:srgbClr val="00B050"/>
                </a:solidFill>
              </a:rPr>
              <a:t>/ flower/with/herself.</a:t>
            </a:r>
            <a:endParaRPr lang="en-US" sz="2800" b="1" dirty="0">
              <a:solidFill>
                <a:srgbClr val="00B050"/>
              </a:solidFill>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8000" r="26620"/>
          <a:stretch/>
        </p:blipFill>
        <p:spPr>
          <a:xfrm>
            <a:off x="5943600" y="1581550"/>
            <a:ext cx="3017848" cy="2761850"/>
          </a:xfrm>
          <a:prstGeom prst="rect">
            <a:avLst/>
          </a:prstGeom>
          <a:ln>
            <a:solidFill>
              <a:schemeClr val="tx1"/>
            </a:solidFill>
          </a:ln>
        </p:spPr>
      </p:pic>
      <p:sp>
        <p:nvSpPr>
          <p:cNvPr id="13" name="Rectangle 12"/>
          <p:cNvSpPr/>
          <p:nvPr/>
        </p:nvSpPr>
        <p:spPr>
          <a:xfrm>
            <a:off x="457200" y="76200"/>
            <a:ext cx="8305800" cy="12780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rPr>
              <a:t>See the jumble words. Rearrange the words and make question from the box </a:t>
            </a:r>
            <a:r>
              <a:rPr lang="en-US" sz="2800" b="1" dirty="0" smtClean="0">
                <a:solidFill>
                  <a:schemeClr val="tx1"/>
                </a:solidFill>
              </a:rPr>
              <a:t>5 and </a:t>
            </a:r>
            <a:r>
              <a:rPr lang="en-US" sz="2800" b="1" dirty="0">
                <a:solidFill>
                  <a:schemeClr val="tx1"/>
                </a:solidFill>
              </a:rPr>
              <a:t>answer from the box </a:t>
            </a:r>
            <a:r>
              <a:rPr lang="en-US" sz="2800" b="1" dirty="0" smtClean="0">
                <a:solidFill>
                  <a:schemeClr val="tx1"/>
                </a:solidFill>
              </a:rPr>
              <a:t>6.</a:t>
            </a:r>
            <a:endParaRPr lang="en-US" sz="2800" b="1" dirty="0">
              <a:solidFill>
                <a:schemeClr val="tx1"/>
              </a:solidFill>
            </a:endParaRPr>
          </a:p>
        </p:txBody>
      </p:sp>
    </p:spTree>
    <p:extLst>
      <p:ext uri="{BB962C8B-B14F-4D97-AF65-F5344CB8AC3E}">
        <p14:creationId xmlns:p14="http://schemas.microsoft.com/office/powerpoint/2010/main" val="3412406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wd">
                                    <p:tmPct val="10000"/>
                                  </p:iterate>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650"/>
                            </p:stCondLst>
                            <p:childTnLst>
                              <p:par>
                                <p:cTn id="13" presetID="10" presetClass="entr" presetSubtype="0" fill="hold" grpId="0" nodeType="afterEffect">
                                  <p:stCondLst>
                                    <p:cond delay="0"/>
                                  </p:stCondLst>
                                  <p:iterate type="wd">
                                    <p:tmPct val="10000"/>
                                  </p:iterate>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iterate type="wd">
                                    <p:tmPct val="10000"/>
                                  </p:iterate>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par>
                          <p:cTn id="21" fill="hold">
                            <p:stCondLst>
                              <p:cond delay="1000"/>
                            </p:stCondLst>
                            <p:childTnLst>
                              <p:par>
                                <p:cTn id="22" presetID="10" presetClass="entr" presetSubtype="0" fill="hold" grpId="0" nodeType="afterEffect">
                                  <p:stCondLst>
                                    <p:cond delay="0"/>
                                  </p:stCondLst>
                                  <p:iterate type="wd">
                                    <p:tmPct val="10000"/>
                                  </p:iterate>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74887" y="4786746"/>
            <a:ext cx="6578805" cy="775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rgbClr val="0070C0"/>
                </a:solidFill>
              </a:rPr>
              <a:t>Q</a:t>
            </a:r>
            <a:r>
              <a:rPr lang="en-US" sz="2800" b="1" dirty="0" smtClean="0">
                <a:solidFill>
                  <a:schemeClr val="tx1"/>
                </a:solidFill>
              </a:rPr>
              <a:t>: Does he like working in a factory?</a:t>
            </a:r>
            <a:endParaRPr lang="en-US" sz="2800" b="1" dirty="0">
              <a:solidFill>
                <a:schemeClr val="tx1"/>
              </a:solidFill>
            </a:endParaRPr>
          </a:p>
        </p:txBody>
      </p:sp>
      <p:sp>
        <p:nvSpPr>
          <p:cNvPr id="6" name="Rectangle 5"/>
          <p:cNvSpPr/>
          <p:nvPr/>
        </p:nvSpPr>
        <p:spPr>
          <a:xfrm>
            <a:off x="774888" y="5424054"/>
            <a:ext cx="6997512" cy="6719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70C0"/>
                </a:solidFill>
              </a:rPr>
              <a:t>A</a:t>
            </a:r>
            <a:r>
              <a:rPr lang="en-US" sz="2800" b="1" dirty="0" smtClean="0">
                <a:solidFill>
                  <a:schemeClr val="tx1"/>
                </a:solidFill>
              </a:rPr>
              <a:t>: </a:t>
            </a:r>
            <a:r>
              <a:rPr lang="en-US" sz="2800" b="1" dirty="0" smtClean="0">
                <a:solidFill>
                  <a:srgbClr val="00B050"/>
                </a:solidFill>
              </a:rPr>
              <a:t>No, he hates working in a factory.</a:t>
            </a:r>
            <a:endParaRPr lang="en-US" sz="2800" b="1" dirty="0">
              <a:solidFill>
                <a:srgbClr val="00B050"/>
              </a:solidFill>
            </a:endParaRPr>
          </a:p>
        </p:txBody>
      </p:sp>
      <p:sp>
        <p:nvSpPr>
          <p:cNvPr id="10" name="Rectangle 9"/>
          <p:cNvSpPr/>
          <p:nvPr/>
        </p:nvSpPr>
        <p:spPr>
          <a:xfrm>
            <a:off x="381000" y="1676400"/>
            <a:ext cx="4953000" cy="1080654"/>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70C0"/>
                </a:solidFill>
              </a:rPr>
              <a:t>7</a:t>
            </a:r>
            <a:r>
              <a:rPr lang="en-US" sz="3200" b="1" dirty="0" smtClean="0">
                <a:solidFill>
                  <a:srgbClr val="0070C0"/>
                </a:solidFill>
              </a:rPr>
              <a:t>.</a:t>
            </a:r>
            <a:r>
              <a:rPr lang="en-US" sz="2800" b="1" dirty="0" smtClean="0">
                <a:solidFill>
                  <a:schemeClr val="tx1"/>
                </a:solidFill>
              </a:rPr>
              <a:t> he/ like /in/working/ </a:t>
            </a:r>
            <a:r>
              <a:rPr lang="en-US" sz="2800" b="1" dirty="0">
                <a:solidFill>
                  <a:schemeClr val="tx1"/>
                </a:solidFill>
              </a:rPr>
              <a:t>d</a:t>
            </a:r>
            <a:r>
              <a:rPr lang="en-US" sz="2800" b="1" dirty="0" smtClean="0">
                <a:solidFill>
                  <a:schemeClr val="tx1"/>
                </a:solidFill>
              </a:rPr>
              <a:t>oes /factory/ a/?</a:t>
            </a:r>
            <a:endParaRPr lang="en-US" sz="2800" b="1" dirty="0">
              <a:solidFill>
                <a:schemeClr val="tx1"/>
              </a:solidFill>
            </a:endParaRPr>
          </a:p>
        </p:txBody>
      </p:sp>
      <p:sp>
        <p:nvSpPr>
          <p:cNvPr id="11" name="Rectangle 10"/>
          <p:cNvSpPr/>
          <p:nvPr/>
        </p:nvSpPr>
        <p:spPr>
          <a:xfrm>
            <a:off x="381000" y="2895600"/>
            <a:ext cx="4953000" cy="1066800"/>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70C0"/>
                </a:solidFill>
              </a:rPr>
              <a:t>8</a:t>
            </a:r>
            <a:r>
              <a:rPr lang="en-US" sz="3200" b="1" dirty="0" smtClean="0">
                <a:solidFill>
                  <a:srgbClr val="0070C0"/>
                </a:solidFill>
              </a:rPr>
              <a:t>.</a:t>
            </a:r>
            <a:r>
              <a:rPr lang="en-US" sz="2800" b="1" dirty="0" smtClean="0">
                <a:solidFill>
                  <a:schemeClr val="tx1"/>
                </a:solidFill>
              </a:rPr>
              <a:t> </a:t>
            </a:r>
            <a:r>
              <a:rPr lang="en-US" sz="2800" b="1" dirty="0" smtClean="0">
                <a:solidFill>
                  <a:srgbClr val="00B050"/>
                </a:solidFill>
              </a:rPr>
              <a:t>hates </a:t>
            </a:r>
            <a:r>
              <a:rPr lang="en-US" sz="2800" b="1" dirty="0">
                <a:solidFill>
                  <a:srgbClr val="00B050"/>
                </a:solidFill>
              </a:rPr>
              <a:t>/ </a:t>
            </a:r>
            <a:r>
              <a:rPr lang="en-US" sz="2800" b="1" dirty="0" smtClean="0">
                <a:solidFill>
                  <a:srgbClr val="00B050"/>
                </a:solidFill>
              </a:rPr>
              <a:t>he /working</a:t>
            </a:r>
            <a:r>
              <a:rPr lang="en-US" sz="2800" b="1" dirty="0">
                <a:solidFill>
                  <a:srgbClr val="00B050"/>
                </a:solidFill>
              </a:rPr>
              <a:t>/ </a:t>
            </a:r>
            <a:r>
              <a:rPr lang="en-US" sz="2800" b="1" dirty="0" smtClean="0">
                <a:solidFill>
                  <a:srgbClr val="00B050"/>
                </a:solidFill>
              </a:rPr>
              <a:t>no, /</a:t>
            </a:r>
            <a:r>
              <a:rPr lang="en-US" sz="2800" b="1" dirty="0">
                <a:solidFill>
                  <a:srgbClr val="00B050"/>
                </a:solidFill>
              </a:rPr>
              <a:t>a</a:t>
            </a:r>
            <a:r>
              <a:rPr lang="en-US" sz="2800" b="1" dirty="0" smtClean="0">
                <a:solidFill>
                  <a:srgbClr val="00B050"/>
                </a:solidFill>
              </a:rPr>
              <a:t>/ factory/in/.</a:t>
            </a:r>
            <a:endParaRPr lang="en-US" sz="2800" b="1" dirty="0">
              <a:solidFill>
                <a:srgbClr val="00B050"/>
              </a:solidFill>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b="3811"/>
          <a:stretch/>
        </p:blipFill>
        <p:spPr>
          <a:xfrm>
            <a:off x="5639584" y="1676400"/>
            <a:ext cx="3428216" cy="2209800"/>
          </a:xfrm>
          <a:prstGeom prst="rect">
            <a:avLst/>
          </a:prstGeom>
          <a:ln>
            <a:solidFill>
              <a:schemeClr val="tx1"/>
            </a:solidFill>
          </a:ln>
        </p:spPr>
      </p:pic>
      <p:sp>
        <p:nvSpPr>
          <p:cNvPr id="12" name="Rectangle 11"/>
          <p:cNvSpPr/>
          <p:nvPr/>
        </p:nvSpPr>
        <p:spPr>
          <a:xfrm>
            <a:off x="457200" y="93518"/>
            <a:ext cx="8305800" cy="12780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rPr>
              <a:t>See the jumble words. Rearrange the words and make question from the box 7</a:t>
            </a:r>
            <a:r>
              <a:rPr lang="en-US" sz="2800" b="1" dirty="0" smtClean="0">
                <a:solidFill>
                  <a:schemeClr val="tx1"/>
                </a:solidFill>
              </a:rPr>
              <a:t> and </a:t>
            </a:r>
            <a:r>
              <a:rPr lang="en-US" sz="2800" b="1" dirty="0">
                <a:solidFill>
                  <a:schemeClr val="tx1"/>
                </a:solidFill>
              </a:rPr>
              <a:t>answer from the box 8</a:t>
            </a:r>
            <a:r>
              <a:rPr lang="en-US" sz="2800" b="1" dirty="0" smtClean="0">
                <a:solidFill>
                  <a:schemeClr val="tx1"/>
                </a:solidFill>
              </a:rPr>
              <a:t>.</a:t>
            </a:r>
            <a:endParaRPr lang="en-US" sz="2800" b="1" dirty="0">
              <a:solidFill>
                <a:schemeClr val="tx1"/>
              </a:solidFill>
            </a:endParaRPr>
          </a:p>
        </p:txBody>
      </p:sp>
    </p:spTree>
    <p:extLst>
      <p:ext uri="{BB962C8B-B14F-4D97-AF65-F5344CB8AC3E}">
        <p14:creationId xmlns:p14="http://schemas.microsoft.com/office/powerpoint/2010/main" val="931071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wd">
                                    <p:tmPct val="10000"/>
                                  </p:iterate>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650"/>
                            </p:stCondLst>
                            <p:childTnLst>
                              <p:par>
                                <p:cTn id="13" presetID="10" presetClass="entr" presetSubtype="0" fill="hold" grpId="0" nodeType="afterEffect">
                                  <p:stCondLst>
                                    <p:cond delay="0"/>
                                  </p:stCondLst>
                                  <p:iterate type="wd">
                                    <p:tmPct val="10000"/>
                                  </p:iterate>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iterate type="wd">
                                    <p:tmPct val="10000"/>
                                  </p:iterate>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par>
                          <p:cTn id="21" fill="hold">
                            <p:stCondLst>
                              <p:cond delay="950"/>
                            </p:stCondLst>
                            <p:childTnLst>
                              <p:par>
                                <p:cTn id="22" presetID="10" presetClass="entr" presetSubtype="0" fill="hold" grpId="0" nodeType="afterEffect">
                                  <p:stCondLst>
                                    <p:cond delay="0"/>
                                  </p:stCondLst>
                                  <p:iterate type="wd">
                                    <p:tmPct val="10000"/>
                                  </p:iterate>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81000" y="2362200"/>
            <a:ext cx="5105400" cy="5403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rgbClr val="0070C0"/>
                </a:solidFill>
              </a:rPr>
              <a:t>Q</a:t>
            </a:r>
            <a:r>
              <a:rPr lang="en-US" sz="2800" b="1" dirty="0" smtClean="0">
                <a:solidFill>
                  <a:schemeClr val="tx1"/>
                </a:solidFill>
              </a:rPr>
              <a:t>: ( like ) …………………………?</a:t>
            </a:r>
            <a:endParaRPr lang="en-US" sz="2800" b="1" dirty="0">
              <a:solidFill>
                <a:schemeClr val="tx1"/>
              </a:solidFill>
            </a:endParaRPr>
          </a:p>
        </p:txBody>
      </p:sp>
      <p:sp>
        <p:nvSpPr>
          <p:cNvPr id="12" name="Rectangle 11"/>
          <p:cNvSpPr/>
          <p:nvPr/>
        </p:nvSpPr>
        <p:spPr>
          <a:xfrm>
            <a:off x="349827" y="2985655"/>
            <a:ext cx="4755573" cy="602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70C0"/>
                </a:solidFill>
              </a:rPr>
              <a:t>A</a:t>
            </a:r>
            <a:r>
              <a:rPr lang="en-US" sz="2800" b="1" dirty="0" smtClean="0">
                <a:solidFill>
                  <a:schemeClr val="tx1"/>
                </a:solidFill>
              </a:rPr>
              <a:t>: ( Yes, like ) ……………………</a:t>
            </a:r>
            <a:endParaRPr lang="en-US" sz="2800" b="1" dirty="0">
              <a:solidFill>
                <a:schemeClr val="tx1"/>
              </a:solidFill>
            </a:endParaRPr>
          </a:p>
        </p:txBody>
      </p:sp>
      <p:sp>
        <p:nvSpPr>
          <p:cNvPr id="14" name="Rectangle 13"/>
          <p:cNvSpPr/>
          <p:nvPr/>
        </p:nvSpPr>
        <p:spPr>
          <a:xfrm>
            <a:off x="375743" y="1371600"/>
            <a:ext cx="4868919"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rgbClr val="00B050"/>
                </a:solidFill>
              </a:rPr>
              <a:t>2. They go to school.</a:t>
            </a:r>
            <a:endParaRPr lang="en-US" sz="3200" b="1" dirty="0">
              <a:solidFill>
                <a:srgbClr val="00B050"/>
              </a:solidFill>
            </a:endParaRPr>
          </a:p>
        </p:txBody>
      </p:sp>
      <p:sp>
        <p:nvSpPr>
          <p:cNvPr id="2" name="Rectangle 1"/>
          <p:cNvSpPr/>
          <p:nvPr/>
        </p:nvSpPr>
        <p:spPr>
          <a:xfrm>
            <a:off x="533400" y="228600"/>
            <a:ext cx="82296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a:solidFill>
                  <a:schemeClr val="tx1"/>
                </a:solidFill>
              </a:rPr>
              <a:t>Use the clues to </a:t>
            </a:r>
            <a:r>
              <a:rPr lang="en-US" sz="2800" b="1" dirty="0" smtClean="0">
                <a:solidFill>
                  <a:schemeClr val="tx1"/>
                </a:solidFill>
              </a:rPr>
              <a:t>make questions </a:t>
            </a:r>
            <a:r>
              <a:rPr lang="en-US" sz="2800" b="1" dirty="0">
                <a:solidFill>
                  <a:schemeClr val="tx1"/>
                </a:solidFill>
              </a:rPr>
              <a:t>and </a:t>
            </a:r>
            <a:r>
              <a:rPr lang="en-US" sz="2800" b="1" dirty="0" smtClean="0">
                <a:solidFill>
                  <a:schemeClr val="tx1"/>
                </a:solidFill>
              </a:rPr>
              <a:t>answers </a:t>
            </a:r>
            <a:r>
              <a:rPr lang="en-US" sz="2800" b="1" dirty="0">
                <a:solidFill>
                  <a:schemeClr val="tx1"/>
                </a:solidFill>
              </a:rPr>
              <a:t>about </a:t>
            </a:r>
            <a:r>
              <a:rPr lang="en-US" sz="2800" b="1" dirty="0" smtClean="0">
                <a:solidFill>
                  <a:schemeClr val="tx1"/>
                </a:solidFill>
              </a:rPr>
              <a:t>likes/dislikes.</a:t>
            </a:r>
            <a:endParaRPr lang="en-US" sz="2800" dirty="0">
              <a:solidFill>
                <a:schemeClr val="tx1"/>
              </a:solidFill>
            </a:endParaRPr>
          </a:p>
        </p:txBody>
      </p:sp>
      <p:sp>
        <p:nvSpPr>
          <p:cNvPr id="15" name="Rectangle 14"/>
          <p:cNvSpPr/>
          <p:nvPr/>
        </p:nvSpPr>
        <p:spPr>
          <a:xfrm>
            <a:off x="838200" y="4953000"/>
            <a:ext cx="5715000" cy="5403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rgbClr val="0070C0"/>
                </a:solidFill>
              </a:rPr>
              <a:t>Q</a:t>
            </a:r>
            <a:r>
              <a:rPr lang="en-US" sz="2800" b="1" dirty="0" smtClean="0">
                <a:solidFill>
                  <a:schemeClr val="tx1"/>
                </a:solidFill>
              </a:rPr>
              <a:t>: Do they like going to school?</a:t>
            </a:r>
            <a:endParaRPr lang="en-US" sz="2800" b="1" dirty="0">
              <a:solidFill>
                <a:schemeClr val="tx1"/>
              </a:solidFill>
            </a:endParaRPr>
          </a:p>
        </p:txBody>
      </p:sp>
      <p:sp>
        <p:nvSpPr>
          <p:cNvPr id="16" name="Rectangle 15"/>
          <p:cNvSpPr/>
          <p:nvPr/>
        </p:nvSpPr>
        <p:spPr>
          <a:xfrm>
            <a:off x="838200" y="5410200"/>
            <a:ext cx="55626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70C0"/>
                </a:solidFill>
              </a:rPr>
              <a:t>A</a:t>
            </a:r>
            <a:r>
              <a:rPr lang="en-US" sz="2800" b="1" dirty="0" smtClean="0">
                <a:solidFill>
                  <a:schemeClr val="tx1"/>
                </a:solidFill>
              </a:rPr>
              <a:t>: </a:t>
            </a:r>
            <a:r>
              <a:rPr lang="en-US" sz="2800" b="1" dirty="0" smtClean="0">
                <a:solidFill>
                  <a:srgbClr val="00B050"/>
                </a:solidFill>
              </a:rPr>
              <a:t>Yes, they like going to school.</a:t>
            </a:r>
            <a:endParaRPr lang="en-US" sz="2800" b="1" dirty="0">
              <a:solidFill>
                <a:srgbClr val="00B050"/>
              </a:solidFill>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5045" r="7554"/>
          <a:stretch/>
        </p:blipFill>
        <p:spPr>
          <a:xfrm>
            <a:off x="5020506" y="1856660"/>
            <a:ext cx="3881756" cy="2639140"/>
          </a:xfrm>
          <a:prstGeom prst="rect">
            <a:avLst/>
          </a:prstGeom>
          <a:ln>
            <a:solidFill>
              <a:schemeClr val="tx1"/>
            </a:solidFill>
          </a:ln>
        </p:spPr>
      </p:pic>
      <p:sp>
        <p:nvSpPr>
          <p:cNvPr id="17" name="Rectangle 16"/>
          <p:cNvSpPr/>
          <p:nvPr/>
        </p:nvSpPr>
        <p:spPr>
          <a:xfrm>
            <a:off x="5562600" y="6019800"/>
            <a:ext cx="3200401" cy="609600"/>
          </a:xfrm>
          <a:prstGeom prst="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See the example:</a:t>
            </a:r>
            <a:endParaRPr lang="en-US" sz="3200" b="1" dirty="0">
              <a:solidFill>
                <a:schemeClr val="tx1"/>
              </a:solidFill>
            </a:endParaRPr>
          </a:p>
        </p:txBody>
      </p:sp>
      <p:sp>
        <p:nvSpPr>
          <p:cNvPr id="22" name="Rectangle 21"/>
          <p:cNvSpPr/>
          <p:nvPr/>
        </p:nvSpPr>
        <p:spPr>
          <a:xfrm>
            <a:off x="5336643" y="6019800"/>
            <a:ext cx="3505200" cy="609600"/>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Remove example:</a:t>
            </a:r>
            <a:endParaRPr lang="en-US" sz="3200" b="1" dirty="0">
              <a:solidFill>
                <a:schemeClr val="tx1"/>
              </a:solidFill>
            </a:endParaRPr>
          </a:p>
        </p:txBody>
      </p:sp>
      <p:sp>
        <p:nvSpPr>
          <p:cNvPr id="7" name="Rectangle 6"/>
          <p:cNvSpPr/>
          <p:nvPr/>
        </p:nvSpPr>
        <p:spPr>
          <a:xfrm>
            <a:off x="278524" y="1295400"/>
            <a:ext cx="8602717" cy="47244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01782" y="3048000"/>
            <a:ext cx="5160818" cy="1080654"/>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rgbClr val="0070C0"/>
                </a:solidFill>
              </a:rPr>
              <a:t>Q</a:t>
            </a:r>
            <a:r>
              <a:rPr lang="en-US" sz="3200" b="1" dirty="0">
                <a:solidFill>
                  <a:schemeClr val="tx1"/>
                </a:solidFill>
              </a:rPr>
              <a:t>: </a:t>
            </a:r>
            <a:r>
              <a:rPr lang="en-US" sz="3200" b="1" dirty="0" smtClean="0">
                <a:solidFill>
                  <a:schemeClr val="tx1"/>
                </a:solidFill>
              </a:rPr>
              <a:t>(like) Does </a:t>
            </a:r>
            <a:r>
              <a:rPr lang="en-US" sz="3200" b="1" dirty="0">
                <a:solidFill>
                  <a:schemeClr val="tx1"/>
                </a:solidFill>
              </a:rPr>
              <a:t>she like drawing a picture?</a:t>
            </a:r>
          </a:p>
        </p:txBody>
      </p:sp>
      <p:sp>
        <p:nvSpPr>
          <p:cNvPr id="19" name="Rectangle 18"/>
          <p:cNvSpPr/>
          <p:nvPr/>
        </p:nvSpPr>
        <p:spPr>
          <a:xfrm>
            <a:off x="401782" y="4260273"/>
            <a:ext cx="5160818" cy="1066800"/>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rgbClr val="0070C0"/>
                </a:solidFill>
              </a:rPr>
              <a:t>A</a:t>
            </a:r>
            <a:r>
              <a:rPr lang="en-US" sz="3200" b="1" dirty="0">
                <a:solidFill>
                  <a:schemeClr val="tx1"/>
                </a:solidFill>
              </a:rPr>
              <a:t>: </a:t>
            </a:r>
            <a:r>
              <a:rPr lang="en-US" sz="3200" b="1" dirty="0" smtClean="0">
                <a:solidFill>
                  <a:schemeClr val="tx1"/>
                </a:solidFill>
              </a:rPr>
              <a:t>(Yes, like) </a:t>
            </a:r>
            <a:r>
              <a:rPr lang="en-US" sz="3200" b="1" dirty="0" smtClean="0">
                <a:solidFill>
                  <a:srgbClr val="00B050"/>
                </a:solidFill>
              </a:rPr>
              <a:t>Yes</a:t>
            </a:r>
            <a:r>
              <a:rPr lang="en-US" sz="3200" b="1" dirty="0">
                <a:solidFill>
                  <a:srgbClr val="00B050"/>
                </a:solidFill>
              </a:rPr>
              <a:t>, she likes drawing a picture.</a:t>
            </a:r>
          </a:p>
        </p:txBody>
      </p:sp>
      <p:pic>
        <p:nvPicPr>
          <p:cNvPr id="20" name="Picture 19"/>
          <p:cNvPicPr>
            <a:picLocks noChangeAspect="1"/>
          </p:cNvPicPr>
          <p:nvPr/>
        </p:nvPicPr>
        <p:blipFill rotWithShape="1">
          <a:blip r:embed="rId4" cstate="print">
            <a:extLst>
              <a:ext uri="{28A0092B-C50C-407E-A947-70E740481C1C}">
                <a14:useLocalDpi xmlns:a14="http://schemas.microsoft.com/office/drawing/2010/main" val="0"/>
              </a:ext>
            </a:extLst>
          </a:blip>
          <a:srcRect r="23530"/>
          <a:stretch/>
        </p:blipFill>
        <p:spPr>
          <a:xfrm>
            <a:off x="5785959" y="2597727"/>
            <a:ext cx="2977042" cy="2596667"/>
          </a:xfrm>
          <a:prstGeom prst="rect">
            <a:avLst/>
          </a:prstGeom>
          <a:ln>
            <a:solidFill>
              <a:schemeClr val="tx1"/>
            </a:solidFill>
          </a:ln>
        </p:spPr>
      </p:pic>
      <p:sp>
        <p:nvSpPr>
          <p:cNvPr id="21" name="Rectangle 20"/>
          <p:cNvSpPr/>
          <p:nvPr/>
        </p:nvSpPr>
        <p:spPr>
          <a:xfrm>
            <a:off x="375743" y="2209800"/>
            <a:ext cx="4868919"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rgbClr val="00B050"/>
                </a:solidFill>
              </a:rPr>
              <a:t>2. She draws picture.</a:t>
            </a:r>
            <a:endParaRPr lang="en-US" sz="3200" b="1" dirty="0">
              <a:solidFill>
                <a:srgbClr val="00B050"/>
              </a:solidFill>
            </a:endParaRPr>
          </a:p>
        </p:txBody>
      </p:sp>
    </p:spTree>
    <p:extLst>
      <p:ext uri="{BB962C8B-B14F-4D97-AF65-F5344CB8AC3E}">
        <p14:creationId xmlns:p14="http://schemas.microsoft.com/office/powerpoint/2010/main" val="2301245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iterate type="wd">
                                    <p:tmPct val="10000"/>
                                  </p:iterate>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par>
                          <p:cTn id="26" fill="hold">
                            <p:stCondLst>
                              <p:cond delay="900"/>
                            </p:stCondLst>
                            <p:childTnLst>
                              <p:par>
                                <p:cTn id="27" presetID="10" presetClass="entr" presetSubtype="0" fill="hold" grpId="0" nodeType="afterEffect">
                                  <p:stCondLst>
                                    <p:cond delay="0"/>
                                  </p:stCondLst>
                                  <p:iterate type="wd">
                                    <p:tmPct val="10000"/>
                                  </p:iterate>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17"/>
                    </p:tgtEl>
                  </p:cond>
                </p:stCondLst>
                <p:endSync evt="end" delay="0">
                  <p:rtn val="all"/>
                </p:endSync>
                <p:childTnLst>
                  <p:par>
                    <p:cTn id="31" fill="hold">
                      <p:stCondLst>
                        <p:cond delay="0"/>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childTnLst>
                          </p:cTn>
                        </p:par>
                      </p:childTnLst>
                    </p:cTn>
                  </p:par>
                </p:childTnLst>
              </p:cTn>
              <p:nextCondLst>
                <p:cond evt="onClick" delay="0">
                  <p:tgtEl>
                    <p:spTgt spid="17"/>
                  </p:tgtEl>
                </p:cond>
              </p:nextCondLst>
            </p:seq>
            <p:seq concurrent="1" nextAc="seek">
              <p:cTn id="51" restart="whenNotActive" fill="hold" evtFilter="cancelBubble" nodeType="interactiveSeq">
                <p:stCondLst>
                  <p:cond evt="onClick" delay="0">
                    <p:tgtEl>
                      <p:spTgt spid="22"/>
                    </p:tgtEl>
                  </p:cond>
                </p:stCondLst>
                <p:endSync evt="end" delay="0">
                  <p:rtn val="all"/>
                </p:endSync>
                <p:childTnLst>
                  <p:par>
                    <p:cTn id="52" fill="hold">
                      <p:stCondLst>
                        <p:cond delay="0"/>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20"/>
                                        </p:tgtEl>
                                      </p:cBhvr>
                                    </p:animEffect>
                                    <p:set>
                                      <p:cBhvr>
                                        <p:cTn id="56" dur="1" fill="hold">
                                          <p:stCondLst>
                                            <p:cond delay="499"/>
                                          </p:stCondLst>
                                        </p:cTn>
                                        <p:tgtEl>
                                          <p:spTgt spid="20"/>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500"/>
                                        <p:tgtEl>
                                          <p:spTgt spid="21"/>
                                        </p:tgtEl>
                                      </p:cBhvr>
                                    </p:animEffect>
                                    <p:set>
                                      <p:cBhvr>
                                        <p:cTn id="59" dur="1" fill="hold">
                                          <p:stCondLst>
                                            <p:cond delay="499"/>
                                          </p:stCondLst>
                                        </p:cTn>
                                        <p:tgtEl>
                                          <p:spTgt spid="21"/>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500"/>
                                        <p:tgtEl>
                                          <p:spTgt spid="18"/>
                                        </p:tgtEl>
                                      </p:cBhvr>
                                    </p:animEffect>
                                    <p:set>
                                      <p:cBhvr>
                                        <p:cTn id="62" dur="1" fill="hold">
                                          <p:stCondLst>
                                            <p:cond delay="499"/>
                                          </p:stCondLst>
                                        </p:cTn>
                                        <p:tgtEl>
                                          <p:spTgt spid="18"/>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500"/>
                                        <p:tgtEl>
                                          <p:spTgt spid="19"/>
                                        </p:tgtEl>
                                      </p:cBhvr>
                                    </p:animEffect>
                                    <p:set>
                                      <p:cBhvr>
                                        <p:cTn id="65" dur="1" fill="hold">
                                          <p:stCondLst>
                                            <p:cond delay="499"/>
                                          </p:stCondLst>
                                        </p:cTn>
                                        <p:tgtEl>
                                          <p:spTgt spid="19"/>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500"/>
                                        <p:tgtEl>
                                          <p:spTgt spid="7"/>
                                        </p:tgtEl>
                                      </p:cBhvr>
                                    </p:animEffect>
                                    <p:set>
                                      <p:cBhvr>
                                        <p:cTn id="68"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11" grpId="0"/>
      <p:bldP spid="12" grpId="0"/>
      <p:bldP spid="14" grpId="0"/>
      <p:bldP spid="15" grpId="0"/>
      <p:bldP spid="16" grpId="0"/>
      <p:bldP spid="17" grpId="0" animBg="1"/>
      <p:bldP spid="22" grpId="0" animBg="1"/>
      <p:bldP spid="7" grpId="0" animBg="1"/>
      <p:bldP spid="7" grpId="1" animBg="1"/>
      <p:bldP spid="18" grpId="0" animBg="1"/>
      <p:bldP spid="18" grpId="1" animBg="1"/>
      <p:bldP spid="19" grpId="0" animBg="1"/>
      <p:bldP spid="19" grpId="1" animBg="1"/>
      <p:bldP spid="21" grpId="0"/>
      <p:bldP spid="21"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81000" y="2331027"/>
            <a:ext cx="5105400" cy="647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rgbClr val="0070C0"/>
                </a:solidFill>
              </a:rPr>
              <a:t>Q</a:t>
            </a:r>
            <a:r>
              <a:rPr lang="en-US" sz="2800" b="1" dirty="0" smtClean="0">
                <a:solidFill>
                  <a:schemeClr val="tx1"/>
                </a:solidFill>
              </a:rPr>
              <a:t>: ( like ) ………………………………?</a:t>
            </a:r>
            <a:endParaRPr lang="en-US" sz="2800" b="1" dirty="0">
              <a:solidFill>
                <a:schemeClr val="tx1"/>
              </a:solidFill>
            </a:endParaRPr>
          </a:p>
        </p:txBody>
      </p:sp>
      <p:sp>
        <p:nvSpPr>
          <p:cNvPr id="12" name="Rectangle 11"/>
          <p:cNvSpPr/>
          <p:nvPr/>
        </p:nvSpPr>
        <p:spPr>
          <a:xfrm>
            <a:off x="349827" y="2826327"/>
            <a:ext cx="5320146" cy="7550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70C0"/>
                </a:solidFill>
              </a:rPr>
              <a:t>A</a:t>
            </a:r>
            <a:r>
              <a:rPr lang="en-US" sz="2800" b="1" dirty="0" smtClean="0">
                <a:solidFill>
                  <a:schemeClr val="tx1"/>
                </a:solidFill>
              </a:rPr>
              <a:t>: ( No, not like ) ……………………</a:t>
            </a:r>
            <a:endParaRPr lang="en-US" sz="2800" b="1" dirty="0">
              <a:solidFill>
                <a:schemeClr val="tx1"/>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2019299"/>
            <a:ext cx="3306046" cy="2479535"/>
          </a:xfrm>
          <a:prstGeom prst="rect">
            <a:avLst/>
          </a:prstGeom>
          <a:ln>
            <a:solidFill>
              <a:schemeClr val="tx1"/>
            </a:solidFill>
          </a:ln>
        </p:spPr>
      </p:pic>
      <p:sp>
        <p:nvSpPr>
          <p:cNvPr id="14" name="Rectangle 13"/>
          <p:cNvSpPr/>
          <p:nvPr/>
        </p:nvSpPr>
        <p:spPr>
          <a:xfrm>
            <a:off x="380999" y="1295400"/>
            <a:ext cx="5867401" cy="723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rgbClr val="00B050"/>
                </a:solidFill>
              </a:rPr>
              <a:t>2. She studies in load-shedding.</a:t>
            </a:r>
            <a:endParaRPr lang="en-US" sz="3200" b="1" dirty="0">
              <a:solidFill>
                <a:srgbClr val="00B050"/>
              </a:solidFill>
            </a:endParaRPr>
          </a:p>
        </p:txBody>
      </p:sp>
      <p:sp>
        <p:nvSpPr>
          <p:cNvPr id="2" name="Rectangle 1"/>
          <p:cNvSpPr/>
          <p:nvPr/>
        </p:nvSpPr>
        <p:spPr>
          <a:xfrm>
            <a:off x="381000" y="152400"/>
            <a:ext cx="8480073"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a:solidFill>
                  <a:schemeClr val="tx1"/>
                </a:solidFill>
              </a:rPr>
              <a:t>Use the clues to </a:t>
            </a:r>
            <a:r>
              <a:rPr lang="en-US" sz="2800" b="1" dirty="0" smtClean="0">
                <a:solidFill>
                  <a:schemeClr val="tx1"/>
                </a:solidFill>
              </a:rPr>
              <a:t>make </a:t>
            </a:r>
            <a:r>
              <a:rPr lang="en-US" sz="2800" b="1" dirty="0">
                <a:solidFill>
                  <a:schemeClr val="tx1"/>
                </a:solidFill>
              </a:rPr>
              <a:t>questions and answers about likes/dislikes.</a:t>
            </a:r>
            <a:endParaRPr lang="en-US" sz="2800" dirty="0">
              <a:solidFill>
                <a:schemeClr val="tx1"/>
              </a:solidFill>
            </a:endParaRPr>
          </a:p>
        </p:txBody>
      </p:sp>
      <p:sp>
        <p:nvSpPr>
          <p:cNvPr id="15" name="Rectangle 14"/>
          <p:cNvSpPr/>
          <p:nvPr/>
        </p:nvSpPr>
        <p:spPr>
          <a:xfrm>
            <a:off x="470338" y="4952999"/>
            <a:ext cx="7467600" cy="783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rgbClr val="0070C0"/>
                </a:solidFill>
              </a:rPr>
              <a:t>Q</a:t>
            </a:r>
            <a:r>
              <a:rPr lang="en-US" sz="2800" b="1" dirty="0" smtClean="0">
                <a:solidFill>
                  <a:schemeClr val="tx1"/>
                </a:solidFill>
              </a:rPr>
              <a:t>: Does she like studying in load-shedding?</a:t>
            </a:r>
            <a:endParaRPr lang="en-US" sz="2800" b="1" dirty="0">
              <a:solidFill>
                <a:schemeClr val="tx1"/>
              </a:solidFill>
            </a:endParaRPr>
          </a:p>
        </p:txBody>
      </p:sp>
      <p:sp>
        <p:nvSpPr>
          <p:cNvPr id="16" name="Rectangle 15"/>
          <p:cNvSpPr/>
          <p:nvPr/>
        </p:nvSpPr>
        <p:spPr>
          <a:xfrm>
            <a:off x="533400" y="5562600"/>
            <a:ext cx="76962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70C0"/>
                </a:solidFill>
              </a:rPr>
              <a:t>A</a:t>
            </a:r>
            <a:r>
              <a:rPr lang="en-US" sz="2800" b="1" dirty="0" smtClean="0">
                <a:solidFill>
                  <a:schemeClr val="tx1"/>
                </a:solidFill>
              </a:rPr>
              <a:t>: </a:t>
            </a:r>
            <a:r>
              <a:rPr lang="en-US" sz="2800" b="1" dirty="0" smtClean="0">
                <a:solidFill>
                  <a:srgbClr val="00B050"/>
                </a:solidFill>
              </a:rPr>
              <a:t>No, she does not like </a:t>
            </a:r>
            <a:r>
              <a:rPr lang="en-US" sz="2800" b="1" dirty="0">
                <a:solidFill>
                  <a:srgbClr val="00B050"/>
                </a:solidFill>
              </a:rPr>
              <a:t>studying in load-shedding</a:t>
            </a:r>
            <a:r>
              <a:rPr lang="en-US" sz="2800" b="1" dirty="0" smtClean="0">
                <a:solidFill>
                  <a:srgbClr val="00B050"/>
                </a:solidFill>
              </a:rPr>
              <a:t>.</a:t>
            </a:r>
            <a:endParaRPr lang="en-US" sz="2800" b="1" dirty="0">
              <a:solidFill>
                <a:srgbClr val="00B050"/>
              </a:solidFill>
            </a:endParaRPr>
          </a:p>
        </p:txBody>
      </p:sp>
    </p:spTree>
    <p:extLst>
      <p:ext uri="{BB962C8B-B14F-4D97-AF65-F5344CB8AC3E}">
        <p14:creationId xmlns:p14="http://schemas.microsoft.com/office/powerpoint/2010/main" val="2840288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iterate type="wd">
                                    <p:tmPct val="10000"/>
                                  </p:iterate>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par>
                          <p:cTn id="22" fill="hold">
                            <p:stCondLst>
                              <p:cond delay="900"/>
                            </p:stCondLst>
                            <p:childTnLst>
                              <p:par>
                                <p:cTn id="23" presetID="10" presetClass="entr" presetSubtype="0" fill="hold" grpId="0" nodeType="afterEffect">
                                  <p:stCondLst>
                                    <p:cond delay="0"/>
                                  </p:stCondLst>
                                  <p:iterate type="wd">
                                    <p:tmPct val="10000"/>
                                  </p:iterate>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P spid="15"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0874" y="1693979"/>
            <a:ext cx="3634162" cy="2725621"/>
          </a:xfrm>
          <a:prstGeom prst="rect">
            <a:avLst/>
          </a:prstGeom>
          <a:ln>
            <a:solidFill>
              <a:schemeClr val="tx1"/>
            </a:solidFill>
          </a:ln>
        </p:spPr>
      </p:pic>
      <p:sp>
        <p:nvSpPr>
          <p:cNvPr id="8" name="Rectangle 7"/>
          <p:cNvSpPr/>
          <p:nvPr/>
        </p:nvSpPr>
        <p:spPr>
          <a:xfrm>
            <a:off x="381000" y="2228720"/>
            <a:ext cx="5105400" cy="7663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rgbClr val="0070C0"/>
                </a:solidFill>
              </a:rPr>
              <a:t>Q</a:t>
            </a:r>
            <a:r>
              <a:rPr lang="en-US" sz="2800" b="1" dirty="0" smtClean="0">
                <a:solidFill>
                  <a:schemeClr val="tx1"/>
                </a:solidFill>
              </a:rPr>
              <a:t>: ( like ) ………………………………?</a:t>
            </a:r>
            <a:endParaRPr lang="en-US" sz="2800" b="1" dirty="0">
              <a:solidFill>
                <a:schemeClr val="tx1"/>
              </a:solidFill>
            </a:endParaRPr>
          </a:p>
        </p:txBody>
      </p:sp>
      <p:sp>
        <p:nvSpPr>
          <p:cNvPr id="9" name="Rectangle 8"/>
          <p:cNvSpPr/>
          <p:nvPr/>
        </p:nvSpPr>
        <p:spPr>
          <a:xfrm>
            <a:off x="381000" y="2888673"/>
            <a:ext cx="5105400" cy="5403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70C0"/>
                </a:solidFill>
              </a:rPr>
              <a:t>A</a:t>
            </a:r>
            <a:r>
              <a:rPr lang="en-US" sz="2800" b="1" dirty="0" smtClean="0">
                <a:solidFill>
                  <a:schemeClr val="tx1"/>
                </a:solidFill>
              </a:rPr>
              <a:t>: ( Yes, love ) …………………………</a:t>
            </a:r>
            <a:endParaRPr lang="en-US" sz="2800" b="1" dirty="0">
              <a:solidFill>
                <a:schemeClr val="tx1"/>
              </a:solidFill>
            </a:endParaRPr>
          </a:p>
        </p:txBody>
      </p:sp>
      <p:sp>
        <p:nvSpPr>
          <p:cNvPr id="13" name="Rectangle 12"/>
          <p:cNvSpPr/>
          <p:nvPr/>
        </p:nvSpPr>
        <p:spPr>
          <a:xfrm>
            <a:off x="540328" y="1428880"/>
            <a:ext cx="4710545" cy="628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B050"/>
                </a:solidFill>
              </a:rPr>
              <a:t>1</a:t>
            </a:r>
            <a:r>
              <a:rPr lang="en-US" sz="3200" b="1" dirty="0" smtClean="0">
                <a:solidFill>
                  <a:srgbClr val="00B050"/>
                </a:solidFill>
              </a:rPr>
              <a:t>. They make garden.</a:t>
            </a:r>
            <a:endParaRPr lang="en-US" sz="3200" b="1" dirty="0">
              <a:solidFill>
                <a:srgbClr val="00B050"/>
              </a:solidFill>
            </a:endParaRPr>
          </a:p>
        </p:txBody>
      </p:sp>
      <p:sp>
        <p:nvSpPr>
          <p:cNvPr id="2" name="Rectangle 1"/>
          <p:cNvSpPr/>
          <p:nvPr/>
        </p:nvSpPr>
        <p:spPr>
          <a:xfrm>
            <a:off x="526473" y="110837"/>
            <a:ext cx="8042563"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a:solidFill>
                  <a:schemeClr val="tx1"/>
                </a:solidFill>
              </a:rPr>
              <a:t>Use the clues to write questions and answers about likes/dislikes.</a:t>
            </a:r>
            <a:endParaRPr lang="en-US" sz="2800" dirty="0">
              <a:solidFill>
                <a:schemeClr val="tx1"/>
              </a:solidFill>
            </a:endParaRPr>
          </a:p>
        </p:txBody>
      </p:sp>
      <p:sp>
        <p:nvSpPr>
          <p:cNvPr id="7" name="Rectangle 6"/>
          <p:cNvSpPr/>
          <p:nvPr/>
        </p:nvSpPr>
        <p:spPr>
          <a:xfrm>
            <a:off x="470338" y="4787461"/>
            <a:ext cx="7467600" cy="720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rgbClr val="0070C0"/>
                </a:solidFill>
              </a:rPr>
              <a:t>Q</a:t>
            </a:r>
            <a:r>
              <a:rPr lang="en-US" sz="2800" b="1" dirty="0" smtClean="0">
                <a:solidFill>
                  <a:schemeClr val="tx1"/>
                </a:solidFill>
              </a:rPr>
              <a:t>: Do they like making garden?</a:t>
            </a:r>
            <a:endParaRPr lang="en-US" sz="2800" b="1" dirty="0">
              <a:solidFill>
                <a:schemeClr val="tx1"/>
              </a:solidFill>
            </a:endParaRPr>
          </a:p>
        </p:txBody>
      </p:sp>
      <p:sp>
        <p:nvSpPr>
          <p:cNvPr id="10" name="Rectangle 9"/>
          <p:cNvSpPr/>
          <p:nvPr/>
        </p:nvSpPr>
        <p:spPr>
          <a:xfrm>
            <a:off x="533400" y="5334000"/>
            <a:ext cx="76962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70C0"/>
                </a:solidFill>
              </a:rPr>
              <a:t>A</a:t>
            </a:r>
            <a:r>
              <a:rPr lang="en-US" sz="2800" b="1" dirty="0" smtClean="0">
                <a:solidFill>
                  <a:schemeClr val="tx1"/>
                </a:solidFill>
              </a:rPr>
              <a:t>: </a:t>
            </a:r>
            <a:r>
              <a:rPr lang="en-US" sz="2800" b="1" dirty="0" smtClean="0">
                <a:solidFill>
                  <a:srgbClr val="00B050"/>
                </a:solidFill>
              </a:rPr>
              <a:t>Yes, they love making garden.</a:t>
            </a:r>
            <a:endParaRPr lang="en-US" sz="2800" b="1" dirty="0">
              <a:solidFill>
                <a:srgbClr val="00B050"/>
              </a:solidFill>
            </a:endParaRPr>
          </a:p>
        </p:txBody>
      </p:sp>
    </p:spTree>
    <p:extLst>
      <p:ext uri="{BB962C8B-B14F-4D97-AF65-F5344CB8AC3E}">
        <p14:creationId xmlns:p14="http://schemas.microsoft.com/office/powerpoint/2010/main" val="3470120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iterate type="wd">
                                    <p:tmPct val="10000"/>
                                  </p:iterate>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par>
                          <p:cTn id="22" fill="hold">
                            <p:stCondLst>
                              <p:cond delay="850"/>
                            </p:stCondLst>
                            <p:childTnLst>
                              <p:par>
                                <p:cTn id="23" presetID="10" presetClass="entr" presetSubtype="0" fill="hold" grpId="0" nodeType="afterEffect">
                                  <p:stCondLst>
                                    <p:cond delay="0"/>
                                  </p:stCondLst>
                                  <p:iterate type="wd">
                                    <p:tmPct val="10000"/>
                                  </p:iterate>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p:bldP spid="7"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468823" y="1143000"/>
            <a:ext cx="8077199" cy="4267200"/>
          </a:xfrm>
          <a:prstGeom prst="rect">
            <a:avLst/>
          </a:prstGeom>
          <a:solidFill>
            <a:schemeClr val="accent3">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002060"/>
                </a:solidFill>
              </a:rPr>
              <a:t>Note </a:t>
            </a:r>
            <a:r>
              <a:rPr lang="en-US" sz="4000" b="1" dirty="0">
                <a:solidFill>
                  <a:srgbClr val="002060"/>
                </a:solidFill>
              </a:rPr>
              <a:t>for the honourable teachers:</a:t>
            </a:r>
          </a:p>
          <a:p>
            <a:pPr algn="ctr"/>
            <a:r>
              <a:rPr lang="en-US" sz="3200" b="1" dirty="0">
                <a:solidFill>
                  <a:srgbClr val="00B050"/>
                </a:solidFill>
              </a:rPr>
              <a:t>The subject teachers are requested to read the notes given below the slides</a:t>
            </a:r>
            <a:r>
              <a:rPr lang="en-US" sz="3200" b="1" dirty="0" smtClean="0">
                <a:solidFill>
                  <a:srgbClr val="00B050"/>
                </a:solidFill>
              </a:rPr>
              <a:t>.</a:t>
            </a:r>
            <a:endParaRPr lang="en-US" sz="3200" b="1" dirty="0" smtClean="0">
              <a:solidFill>
                <a:schemeClr val="tx1"/>
              </a:solidFill>
            </a:endParaRPr>
          </a:p>
          <a:p>
            <a:pPr algn="ctr"/>
            <a:r>
              <a:rPr lang="en-US" sz="3200" b="1" dirty="0">
                <a:solidFill>
                  <a:schemeClr val="tx1"/>
                </a:solidFill>
              </a:rPr>
              <a:t>Notes are given bellow the slide no. 4</a:t>
            </a:r>
            <a:r>
              <a:rPr lang="en-US" sz="3200" b="1" dirty="0" smtClean="0">
                <a:solidFill>
                  <a:schemeClr val="tx1"/>
                </a:solidFill>
              </a:rPr>
              <a:t>, 7, 12, 13, 17, 21 and 22 </a:t>
            </a:r>
            <a:r>
              <a:rPr lang="en-US" sz="3200" b="1" dirty="0">
                <a:solidFill>
                  <a:schemeClr val="tx1"/>
                </a:solidFill>
              </a:rPr>
              <a:t>.</a:t>
            </a:r>
          </a:p>
        </p:txBody>
      </p:sp>
    </p:spTree>
    <p:extLst>
      <p:ext uri="{BB962C8B-B14F-4D97-AF65-F5344CB8AC3E}">
        <p14:creationId xmlns:p14="http://schemas.microsoft.com/office/powerpoint/2010/main" val="1379734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81000" y="2228720"/>
            <a:ext cx="5105400" cy="7663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rgbClr val="0070C0"/>
                </a:solidFill>
              </a:rPr>
              <a:t>Q</a:t>
            </a:r>
            <a:r>
              <a:rPr lang="en-US" sz="2800" b="1" dirty="0" smtClean="0">
                <a:solidFill>
                  <a:schemeClr val="tx1"/>
                </a:solidFill>
              </a:rPr>
              <a:t>: ( like ) ………………………………?</a:t>
            </a:r>
            <a:endParaRPr lang="en-US" sz="2800" b="1" dirty="0">
              <a:solidFill>
                <a:schemeClr val="tx1"/>
              </a:solidFill>
            </a:endParaRPr>
          </a:p>
        </p:txBody>
      </p:sp>
      <p:sp>
        <p:nvSpPr>
          <p:cNvPr id="9" name="Rectangle 8"/>
          <p:cNvSpPr/>
          <p:nvPr/>
        </p:nvSpPr>
        <p:spPr>
          <a:xfrm>
            <a:off x="381000" y="2888673"/>
            <a:ext cx="5105400" cy="5403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70C0"/>
                </a:solidFill>
              </a:rPr>
              <a:t>A</a:t>
            </a:r>
            <a:r>
              <a:rPr lang="en-US" sz="2800" b="1" dirty="0" smtClean="0">
                <a:solidFill>
                  <a:schemeClr val="tx1"/>
                </a:solidFill>
              </a:rPr>
              <a:t>: ( No, hate ) …………………………</a:t>
            </a:r>
            <a:endParaRPr lang="en-US" sz="2800" b="1" dirty="0">
              <a:solidFill>
                <a:schemeClr val="tx1"/>
              </a:solidFill>
            </a:endParaRPr>
          </a:p>
        </p:txBody>
      </p:sp>
      <p:sp>
        <p:nvSpPr>
          <p:cNvPr id="13" name="Rectangle 12"/>
          <p:cNvSpPr/>
          <p:nvPr/>
        </p:nvSpPr>
        <p:spPr>
          <a:xfrm>
            <a:off x="540328" y="1581280"/>
            <a:ext cx="4710545" cy="628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B050"/>
                </a:solidFill>
              </a:rPr>
              <a:t>1</a:t>
            </a:r>
            <a:r>
              <a:rPr lang="en-US" sz="3200" b="1" dirty="0" smtClean="0">
                <a:solidFill>
                  <a:srgbClr val="00B050"/>
                </a:solidFill>
              </a:rPr>
              <a:t>. The boy pulls garbage.</a:t>
            </a:r>
            <a:endParaRPr lang="en-US" sz="3200" b="1" dirty="0">
              <a:solidFill>
                <a:srgbClr val="00B050"/>
              </a:solidFill>
            </a:endParaRPr>
          </a:p>
        </p:txBody>
      </p:sp>
      <p:sp>
        <p:nvSpPr>
          <p:cNvPr id="2" name="Rectangle 1"/>
          <p:cNvSpPr/>
          <p:nvPr/>
        </p:nvSpPr>
        <p:spPr>
          <a:xfrm>
            <a:off x="526473" y="110837"/>
            <a:ext cx="8042563"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a:solidFill>
                  <a:schemeClr val="tx1"/>
                </a:solidFill>
              </a:rPr>
              <a:t>Use the clues to write questions and answers about likes/dislikes.</a:t>
            </a:r>
            <a:endParaRPr lang="en-US" sz="2800" dirty="0">
              <a:solidFill>
                <a:schemeClr val="tx1"/>
              </a:solidFill>
            </a:endParaRPr>
          </a:p>
        </p:txBody>
      </p:sp>
      <p:sp>
        <p:nvSpPr>
          <p:cNvPr id="7" name="Rectangle 6"/>
          <p:cNvSpPr/>
          <p:nvPr/>
        </p:nvSpPr>
        <p:spPr>
          <a:xfrm>
            <a:off x="470338" y="4787461"/>
            <a:ext cx="7467600" cy="720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rgbClr val="0070C0"/>
                </a:solidFill>
              </a:rPr>
              <a:t>Q</a:t>
            </a:r>
            <a:r>
              <a:rPr lang="en-US" sz="2800" b="1" dirty="0" smtClean="0">
                <a:solidFill>
                  <a:schemeClr val="tx1"/>
                </a:solidFill>
              </a:rPr>
              <a:t>: Does the boy like pulling garbage?</a:t>
            </a:r>
            <a:endParaRPr lang="en-US" sz="2800" b="1" dirty="0">
              <a:solidFill>
                <a:schemeClr val="tx1"/>
              </a:solidFill>
            </a:endParaRPr>
          </a:p>
        </p:txBody>
      </p:sp>
      <p:sp>
        <p:nvSpPr>
          <p:cNvPr id="10" name="Rectangle 9"/>
          <p:cNvSpPr/>
          <p:nvPr/>
        </p:nvSpPr>
        <p:spPr>
          <a:xfrm>
            <a:off x="533400" y="5334000"/>
            <a:ext cx="76962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70C0"/>
                </a:solidFill>
              </a:rPr>
              <a:t>A</a:t>
            </a:r>
            <a:r>
              <a:rPr lang="en-US" sz="2800" b="1" dirty="0" smtClean="0">
                <a:solidFill>
                  <a:schemeClr val="tx1"/>
                </a:solidFill>
              </a:rPr>
              <a:t>: </a:t>
            </a:r>
            <a:r>
              <a:rPr lang="en-US" sz="2800" b="1" dirty="0" smtClean="0">
                <a:solidFill>
                  <a:srgbClr val="00B050"/>
                </a:solidFill>
              </a:rPr>
              <a:t>No, the boy hates pulling garbage.</a:t>
            </a:r>
            <a:endParaRPr lang="en-US" sz="2800" b="1" dirty="0">
              <a:solidFill>
                <a:srgbClr val="00B050"/>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7073" y="1731579"/>
            <a:ext cx="3512127" cy="2634094"/>
          </a:xfrm>
          <a:prstGeom prst="rect">
            <a:avLst/>
          </a:prstGeom>
          <a:ln>
            <a:solidFill>
              <a:schemeClr val="tx1"/>
            </a:solidFill>
          </a:ln>
        </p:spPr>
      </p:pic>
    </p:spTree>
    <p:extLst>
      <p:ext uri="{BB962C8B-B14F-4D97-AF65-F5344CB8AC3E}">
        <p14:creationId xmlns:p14="http://schemas.microsoft.com/office/powerpoint/2010/main" val="1874800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iterate type="wd">
                                    <p:tmPct val="10000"/>
                                  </p:iterate>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par>
                          <p:cTn id="22" fill="hold">
                            <p:stCondLst>
                              <p:cond delay="900"/>
                            </p:stCondLst>
                            <p:childTnLst>
                              <p:par>
                                <p:cTn id="23" presetID="10" presetClass="entr" presetSubtype="0" fill="hold" grpId="0" nodeType="afterEffect">
                                  <p:stCondLst>
                                    <p:cond delay="0"/>
                                  </p:stCondLst>
                                  <p:iterate type="wd">
                                    <p:tmPct val="10000"/>
                                  </p:iterate>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p:bldP spid="7"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3683" y="152400"/>
            <a:ext cx="8399318"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chemeClr val="tx1"/>
                </a:solidFill>
              </a:rPr>
              <a:t>Look at the structure of making question and answer.</a:t>
            </a:r>
            <a:endParaRPr lang="en-US" sz="2800" b="1" dirty="0">
              <a:solidFill>
                <a:schemeClr val="tx1"/>
              </a:solidFill>
            </a:endParaRPr>
          </a:p>
        </p:txBody>
      </p:sp>
      <p:sp>
        <p:nvSpPr>
          <p:cNvPr id="12" name="Rectangle 11"/>
          <p:cNvSpPr/>
          <p:nvPr/>
        </p:nvSpPr>
        <p:spPr>
          <a:xfrm>
            <a:off x="457200" y="2317173"/>
            <a:ext cx="3484418" cy="502227"/>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 1. Structure of </a:t>
            </a:r>
            <a:r>
              <a:rPr lang="en-US" sz="2400" b="1" dirty="0" smtClean="0">
                <a:solidFill>
                  <a:srgbClr val="00B050"/>
                </a:solidFill>
              </a:rPr>
              <a:t>Question:</a:t>
            </a:r>
            <a:endParaRPr lang="en-US" sz="2400" dirty="0">
              <a:solidFill>
                <a:schemeClr val="tx1"/>
              </a:solidFill>
            </a:endParaRPr>
          </a:p>
        </p:txBody>
      </p:sp>
      <p:sp>
        <p:nvSpPr>
          <p:cNvPr id="13" name="Rectangle 12"/>
          <p:cNvSpPr/>
          <p:nvPr/>
        </p:nvSpPr>
        <p:spPr>
          <a:xfrm>
            <a:off x="457200" y="2819400"/>
            <a:ext cx="7848600" cy="488373"/>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Do/Does + Subject + like + verb + ing + others  + ?</a:t>
            </a:r>
            <a:endParaRPr lang="en-US" sz="2400" dirty="0">
              <a:solidFill>
                <a:schemeClr val="tx1"/>
              </a:solidFill>
            </a:endParaRPr>
          </a:p>
        </p:txBody>
      </p:sp>
      <p:sp>
        <p:nvSpPr>
          <p:cNvPr id="14" name="Rectangle 13"/>
          <p:cNvSpPr/>
          <p:nvPr/>
        </p:nvSpPr>
        <p:spPr>
          <a:xfrm>
            <a:off x="381000" y="4876800"/>
            <a:ext cx="3217719" cy="4572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 2. Structure of </a:t>
            </a:r>
            <a:r>
              <a:rPr lang="en-US" sz="2400" b="1" dirty="0" smtClean="0">
                <a:solidFill>
                  <a:srgbClr val="00B050"/>
                </a:solidFill>
              </a:rPr>
              <a:t>Answer:</a:t>
            </a:r>
            <a:endParaRPr lang="en-US" sz="2400" dirty="0">
              <a:solidFill>
                <a:schemeClr val="tx1"/>
              </a:solidFill>
            </a:endParaRPr>
          </a:p>
        </p:txBody>
      </p:sp>
      <p:sp>
        <p:nvSpPr>
          <p:cNvPr id="15" name="Rectangle 14"/>
          <p:cNvSpPr/>
          <p:nvPr/>
        </p:nvSpPr>
        <p:spPr>
          <a:xfrm>
            <a:off x="380999" y="5334000"/>
            <a:ext cx="7924801" cy="7620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Yes,/No, + Subject + </a:t>
            </a:r>
            <a:r>
              <a:rPr lang="en-US" sz="2400" b="1" dirty="0">
                <a:solidFill>
                  <a:srgbClr val="0070C0"/>
                </a:solidFill>
              </a:rPr>
              <a:t>like/likes/don’t like/doesn’t like/love/loves/hate/hates </a:t>
            </a:r>
            <a:r>
              <a:rPr lang="en-US" sz="2400" b="1" dirty="0" smtClean="0">
                <a:solidFill>
                  <a:schemeClr val="tx1"/>
                </a:solidFill>
              </a:rPr>
              <a:t>+verb + ing + others.</a:t>
            </a:r>
            <a:endParaRPr lang="en-US" sz="2400" dirty="0">
              <a:solidFill>
                <a:schemeClr val="tx1"/>
              </a:solidFill>
            </a:endParaRPr>
          </a:p>
        </p:txBody>
      </p:sp>
      <p:sp>
        <p:nvSpPr>
          <p:cNvPr id="16" name="Rectangle 15"/>
          <p:cNvSpPr/>
          <p:nvPr/>
        </p:nvSpPr>
        <p:spPr>
          <a:xfrm>
            <a:off x="470338" y="1143000"/>
            <a:ext cx="74676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rgbClr val="0070C0"/>
                </a:solidFill>
              </a:rPr>
              <a:t>Q</a:t>
            </a:r>
            <a:r>
              <a:rPr lang="en-US" sz="2800" b="1" dirty="0" smtClean="0">
                <a:solidFill>
                  <a:schemeClr val="tx1"/>
                </a:solidFill>
              </a:rPr>
              <a:t>: </a:t>
            </a:r>
            <a:r>
              <a:rPr lang="en-US" sz="2800" b="1" dirty="0" smtClean="0">
                <a:solidFill>
                  <a:srgbClr val="00B050"/>
                </a:solidFill>
              </a:rPr>
              <a:t>Does</a:t>
            </a:r>
            <a:r>
              <a:rPr lang="en-US" sz="2800" b="1" dirty="0" smtClean="0">
                <a:solidFill>
                  <a:schemeClr val="tx1"/>
                </a:solidFill>
              </a:rPr>
              <a:t> she </a:t>
            </a:r>
            <a:r>
              <a:rPr lang="en-US" sz="2800" b="1" dirty="0" smtClean="0">
                <a:solidFill>
                  <a:srgbClr val="C00000"/>
                </a:solidFill>
              </a:rPr>
              <a:t>like drawing </a:t>
            </a:r>
            <a:r>
              <a:rPr lang="en-US" sz="2800" b="1" dirty="0" smtClean="0">
                <a:solidFill>
                  <a:schemeClr val="tx1"/>
                </a:solidFill>
              </a:rPr>
              <a:t>a picture?</a:t>
            </a:r>
            <a:endParaRPr lang="en-US" sz="2800" b="1" dirty="0">
              <a:solidFill>
                <a:schemeClr val="tx1"/>
              </a:solidFill>
            </a:endParaRPr>
          </a:p>
        </p:txBody>
      </p:sp>
      <p:sp>
        <p:nvSpPr>
          <p:cNvPr id="18" name="Rectangle 17"/>
          <p:cNvSpPr/>
          <p:nvPr/>
        </p:nvSpPr>
        <p:spPr>
          <a:xfrm>
            <a:off x="477983" y="1669473"/>
            <a:ext cx="7467600" cy="5403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rgbClr val="0070C0"/>
                </a:solidFill>
              </a:rPr>
              <a:t>Q</a:t>
            </a:r>
            <a:r>
              <a:rPr lang="en-US" sz="2800" b="1" dirty="0" smtClean="0">
                <a:solidFill>
                  <a:schemeClr val="tx1"/>
                </a:solidFill>
              </a:rPr>
              <a:t>: </a:t>
            </a:r>
            <a:r>
              <a:rPr lang="en-US" sz="2800" b="1" dirty="0" smtClean="0">
                <a:solidFill>
                  <a:srgbClr val="00B050"/>
                </a:solidFill>
              </a:rPr>
              <a:t>Do</a:t>
            </a:r>
            <a:r>
              <a:rPr lang="en-US" sz="2800" b="1" dirty="0" smtClean="0">
                <a:solidFill>
                  <a:schemeClr val="tx1"/>
                </a:solidFill>
              </a:rPr>
              <a:t> you </a:t>
            </a:r>
            <a:r>
              <a:rPr lang="en-US" sz="2800" b="1" dirty="0" smtClean="0">
                <a:solidFill>
                  <a:srgbClr val="C00000"/>
                </a:solidFill>
              </a:rPr>
              <a:t>like throwing </a:t>
            </a:r>
            <a:r>
              <a:rPr lang="en-US" sz="2800" b="1" dirty="0" smtClean="0">
                <a:solidFill>
                  <a:schemeClr val="tx1"/>
                </a:solidFill>
              </a:rPr>
              <a:t>waste here and there?</a:t>
            </a:r>
            <a:endParaRPr lang="en-US" sz="2800" b="1" dirty="0">
              <a:solidFill>
                <a:schemeClr val="tx1"/>
              </a:solidFill>
            </a:endParaRPr>
          </a:p>
        </p:txBody>
      </p:sp>
      <p:sp>
        <p:nvSpPr>
          <p:cNvPr id="19" name="Rectangle 18"/>
          <p:cNvSpPr/>
          <p:nvPr/>
        </p:nvSpPr>
        <p:spPr>
          <a:xfrm>
            <a:off x="363683" y="4038600"/>
            <a:ext cx="76962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rPr>
              <a:t>A</a:t>
            </a:r>
            <a:r>
              <a:rPr lang="en-US" sz="2800" b="1" dirty="0" smtClean="0">
                <a:solidFill>
                  <a:schemeClr val="tx1"/>
                </a:solidFill>
              </a:rPr>
              <a:t>: No, I don’t </a:t>
            </a:r>
            <a:r>
              <a:rPr lang="en-US" sz="2800" b="1" dirty="0" smtClean="0">
                <a:solidFill>
                  <a:srgbClr val="C00000"/>
                </a:solidFill>
              </a:rPr>
              <a:t>like throwing </a:t>
            </a:r>
            <a:r>
              <a:rPr lang="en-US" sz="2800" b="1" dirty="0" smtClean="0">
                <a:solidFill>
                  <a:schemeClr val="tx1"/>
                </a:solidFill>
              </a:rPr>
              <a:t>waste here and there.</a:t>
            </a:r>
            <a:endParaRPr lang="en-US" sz="2800" b="1" dirty="0">
              <a:solidFill>
                <a:schemeClr val="tx1"/>
              </a:solidFill>
            </a:endParaRPr>
          </a:p>
        </p:txBody>
      </p:sp>
      <p:sp>
        <p:nvSpPr>
          <p:cNvPr id="20" name="Rectangle 19"/>
          <p:cNvSpPr/>
          <p:nvPr/>
        </p:nvSpPr>
        <p:spPr>
          <a:xfrm>
            <a:off x="412532" y="3581400"/>
            <a:ext cx="76962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rPr>
              <a:t>A</a:t>
            </a:r>
            <a:r>
              <a:rPr lang="en-US" sz="2800" b="1" dirty="0" smtClean="0">
                <a:solidFill>
                  <a:schemeClr val="tx1"/>
                </a:solidFill>
              </a:rPr>
              <a:t>: Yes, she </a:t>
            </a:r>
            <a:r>
              <a:rPr lang="en-US" sz="2800" b="1" dirty="0" smtClean="0">
                <a:solidFill>
                  <a:srgbClr val="C00000"/>
                </a:solidFill>
              </a:rPr>
              <a:t>likes drawing </a:t>
            </a:r>
            <a:r>
              <a:rPr lang="en-US" sz="2800" b="1" dirty="0" smtClean="0">
                <a:solidFill>
                  <a:schemeClr val="tx1"/>
                </a:solidFill>
              </a:rPr>
              <a:t>a picture.</a:t>
            </a:r>
            <a:endParaRPr lang="en-US" sz="2800" b="1" dirty="0">
              <a:solidFill>
                <a:schemeClr val="tx1"/>
              </a:solidFill>
            </a:endParaRPr>
          </a:p>
        </p:txBody>
      </p:sp>
    </p:spTree>
    <p:extLst>
      <p:ext uri="{BB962C8B-B14F-4D97-AF65-F5344CB8AC3E}">
        <p14:creationId xmlns:p14="http://schemas.microsoft.com/office/powerpoint/2010/main" val="527424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wd">
                                    <p:tmPct val="10000"/>
                                  </p:iterate>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grpId="0" nodeType="withEffect">
                                  <p:stCondLst>
                                    <p:cond delay="0"/>
                                  </p:stCondLst>
                                  <p:iterate type="wd">
                                    <p:tmPct val="10000"/>
                                  </p:iterate>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000"/>
                            </p:stCondLst>
                            <p:childTnLst>
                              <p:par>
                                <p:cTn id="17" presetID="2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22" dur="1000" fill="hold"/>
                                        <p:tgtEl>
                                          <p:spTgt spid="12"/>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2"/>
                                        </p:tgtEl>
                                      </p:cBhvr>
                                    </p:animEffect>
                                  </p:childTnLst>
                                </p:cTn>
                              </p:par>
                            </p:childTnLst>
                          </p:cTn>
                        </p:par>
                        <p:par>
                          <p:cTn id="27" fill="hold">
                            <p:stCondLst>
                              <p:cond delay="2000"/>
                            </p:stCondLst>
                            <p:childTnLst>
                              <p:par>
                                <p:cTn id="28" presetID="25" presetClass="entr" presetSubtype="0"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33" dur="1000" fill="hold"/>
                                        <p:tgtEl>
                                          <p:spTgt spid="13"/>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iterate type="wd">
                                    <p:tmPct val="10000"/>
                                  </p:iterate>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par>
                                <p:cTn id="43" presetID="10" presetClass="entr" presetSubtype="0" fill="hold" grpId="0" nodeType="withEffect">
                                  <p:stCondLst>
                                    <p:cond delay="0"/>
                                  </p:stCondLst>
                                  <p:iterate type="wd">
                                    <p:tmPct val="10000"/>
                                  </p:iterate>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childTnLst>
                          </p:cTn>
                        </p:par>
                        <p:par>
                          <p:cTn id="46" fill="hold">
                            <p:stCondLst>
                              <p:cond delay="1100"/>
                            </p:stCondLst>
                            <p:childTnLst>
                              <p:par>
                                <p:cTn id="47" presetID="25" presetClass="entr" presetSubtype="0"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52" dur="1000" fill="hold"/>
                                        <p:tgtEl>
                                          <p:spTgt spid="14"/>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14"/>
                                        </p:tgtEl>
                                      </p:cBhvr>
                                    </p:animEffect>
                                  </p:childTnLst>
                                </p:cTn>
                              </p:par>
                            </p:childTnLst>
                          </p:cTn>
                        </p:par>
                        <p:par>
                          <p:cTn id="57" fill="hold">
                            <p:stCondLst>
                              <p:cond delay="2100"/>
                            </p:stCondLst>
                            <p:childTnLst>
                              <p:par>
                                <p:cTn id="58" presetID="25"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61"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62"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63" dur="1000" fill="hold"/>
                                        <p:tgtEl>
                                          <p:spTgt spid="15"/>
                                        </p:tgtEl>
                                        <p:attrNameLst>
                                          <p:attrName>ppt_h</p:attrName>
                                        </p:attrNameLst>
                                      </p:cBhvr>
                                      <p:tavLst>
                                        <p:tav tm="0">
                                          <p:val>
                                            <p:strVal val="#ppt_h"/>
                                          </p:val>
                                        </p:tav>
                                        <p:tav tm="100000">
                                          <p:val>
                                            <p:strVal val="#ppt_h"/>
                                          </p:val>
                                        </p:tav>
                                      </p:tavLst>
                                    </p:anim>
                                    <p:anim calcmode="lin" valueType="num">
                                      <p:cBhvr>
                                        <p:cTn id="64"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65"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66"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67" dur="1000" decel="50000">
                                          <p:stCondLst>
                                            <p:cond delay="0"/>
                                          </p:stCondLst>
                                        </p:cTn>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animBg="1"/>
      <p:bldP spid="13" grpId="0" animBg="1"/>
      <p:bldP spid="14" grpId="0" animBg="1"/>
      <p:bldP spid="15" grpId="0" animBg="1"/>
      <p:bldP spid="16" grpId="0"/>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5000" t="5050" r="70433" b="68548"/>
          <a:stretch/>
        </p:blipFill>
        <p:spPr>
          <a:xfrm>
            <a:off x="6975853" y="1548271"/>
            <a:ext cx="1101347" cy="1497113"/>
          </a:xfrm>
          <a:prstGeom prst="rect">
            <a:avLst/>
          </a:prstGeom>
          <a:ln>
            <a:solidFill>
              <a:schemeClr val="bg1">
                <a:lumMod val="75000"/>
              </a:schemeClr>
            </a:solidFill>
          </a:ln>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59697" t="28691" r="24166" b="44887"/>
          <a:stretch/>
        </p:blipFill>
        <p:spPr>
          <a:xfrm>
            <a:off x="4284001" y="1548271"/>
            <a:ext cx="1354799" cy="1478947"/>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54425524"/>
              </p:ext>
            </p:extLst>
          </p:nvPr>
        </p:nvGraphicFramePr>
        <p:xfrm>
          <a:off x="363682" y="1447800"/>
          <a:ext cx="8246918" cy="4081973"/>
        </p:xfrm>
        <a:graphic>
          <a:graphicData uri="http://schemas.openxmlformats.org/drawingml/2006/table">
            <a:tbl>
              <a:tblPr firstRow="1" bandRow="1">
                <a:tableStyleId>{5C22544A-7EE6-4342-B048-85BDC9FD1C3A}</a:tableStyleId>
              </a:tblPr>
              <a:tblGrid>
                <a:gridCol w="3751118"/>
                <a:gridCol w="2286000"/>
                <a:gridCol w="2209800"/>
              </a:tblGrid>
              <a:tr h="158261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94360">
                <a:tc>
                  <a:txBody>
                    <a:bodyPr/>
                    <a:lstStyle/>
                    <a:p>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accent6">
                              <a:lumMod val="50000"/>
                            </a:schemeClr>
                          </a:solidFill>
                        </a:rPr>
                        <a:t>Yamim</a:t>
                      </a:r>
                      <a:endParaRPr lang="en-US" sz="2000" b="1" dirty="0">
                        <a:solidFill>
                          <a:schemeClr val="accent6">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accent6">
                              <a:lumMod val="50000"/>
                            </a:schemeClr>
                          </a:solidFill>
                        </a:rPr>
                        <a:t>Sumaiya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572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i="0" u="none" strike="noStrike" kern="1200" baseline="0" dirty="0" smtClean="0">
                          <a:solidFill>
                            <a:schemeClr val="dk1"/>
                          </a:solidFill>
                          <a:latin typeface="+mn-lt"/>
                          <a:ea typeface="+mn-ea"/>
                          <a:cs typeface="+mn-cs"/>
                        </a:rPr>
                        <a:t>Listen to music</a:t>
                      </a:r>
                      <a:endParaRPr lang="en-US" sz="2400" b="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33400">
                <a:tc>
                  <a:txBody>
                    <a:bodyPr/>
                    <a:lstStyle/>
                    <a:p>
                      <a:pPr algn="ctr"/>
                      <a:r>
                        <a:rPr lang="en-US" sz="2400" b="1" i="0" u="none" strike="noStrike" kern="1200" baseline="0" dirty="0" smtClean="0">
                          <a:solidFill>
                            <a:schemeClr val="dk1"/>
                          </a:solidFill>
                          <a:latin typeface="+mn-lt"/>
                          <a:ea typeface="+mn-ea"/>
                          <a:cs typeface="+mn-cs"/>
                        </a:rPr>
                        <a:t>Read story books</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572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i="0" u="none" strike="noStrike" kern="1200" baseline="0" dirty="0" smtClean="0">
                          <a:solidFill>
                            <a:schemeClr val="dk1"/>
                          </a:solidFill>
                          <a:latin typeface="+mn-lt"/>
                          <a:ea typeface="+mn-ea"/>
                          <a:cs typeface="+mn-cs"/>
                        </a:rPr>
                        <a:t>Draw pictures</a:t>
                      </a:r>
                      <a:endParaRPr lang="en-US" sz="2400" b="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57200">
                <a:tc>
                  <a:txBody>
                    <a:bodyPr/>
                    <a:lstStyle/>
                    <a:p>
                      <a:pPr algn="ctr"/>
                      <a:r>
                        <a:rPr lang="en-US" sz="2400" b="1" dirty="0" smtClean="0"/>
                        <a:t>Take</a:t>
                      </a:r>
                      <a:r>
                        <a:rPr lang="en-US" sz="2400" b="1" baseline="0" dirty="0" smtClean="0"/>
                        <a:t> exercise</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9" name="Freeform 8"/>
          <p:cNvSpPr/>
          <p:nvPr/>
        </p:nvSpPr>
        <p:spPr>
          <a:xfrm>
            <a:off x="4655128" y="4267200"/>
            <a:ext cx="374072" cy="304800"/>
          </a:xfrm>
          <a:custGeom>
            <a:avLst/>
            <a:gdLst>
              <a:gd name="connsiteX0" fmla="*/ 0 w 1025237"/>
              <a:gd name="connsiteY0" fmla="*/ 318706 h 568088"/>
              <a:gd name="connsiteX1" fmla="*/ 304800 w 1025237"/>
              <a:gd name="connsiteY1" fmla="*/ 568088 h 568088"/>
              <a:gd name="connsiteX2" fmla="*/ 387928 w 1025237"/>
              <a:gd name="connsiteY2" fmla="*/ 498815 h 568088"/>
              <a:gd name="connsiteX3" fmla="*/ 415637 w 1025237"/>
              <a:gd name="connsiteY3" fmla="*/ 457252 h 568088"/>
              <a:gd name="connsiteX4" fmla="*/ 484909 w 1025237"/>
              <a:gd name="connsiteY4" fmla="*/ 401833 h 568088"/>
              <a:gd name="connsiteX5" fmla="*/ 595746 w 1025237"/>
              <a:gd name="connsiteY5" fmla="*/ 332561 h 568088"/>
              <a:gd name="connsiteX6" fmla="*/ 720437 w 1025237"/>
              <a:gd name="connsiteY6" fmla="*/ 235579 h 568088"/>
              <a:gd name="connsiteX7" fmla="*/ 831273 w 1025237"/>
              <a:gd name="connsiteY7" fmla="*/ 166306 h 568088"/>
              <a:gd name="connsiteX8" fmla="*/ 886691 w 1025237"/>
              <a:gd name="connsiteY8" fmla="*/ 110888 h 568088"/>
              <a:gd name="connsiteX9" fmla="*/ 969818 w 1025237"/>
              <a:gd name="connsiteY9" fmla="*/ 41615 h 568088"/>
              <a:gd name="connsiteX10" fmla="*/ 1025237 w 1025237"/>
              <a:gd name="connsiteY10" fmla="*/ 52 h 56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5237" h="568088">
                <a:moveTo>
                  <a:pt x="0" y="318706"/>
                </a:moveTo>
                <a:cubicBezTo>
                  <a:pt x="274120" y="563971"/>
                  <a:pt x="151539" y="516998"/>
                  <a:pt x="304800" y="568088"/>
                </a:cubicBezTo>
                <a:cubicBezTo>
                  <a:pt x="372307" y="466826"/>
                  <a:pt x="282462" y="586702"/>
                  <a:pt x="387928" y="498815"/>
                </a:cubicBezTo>
                <a:cubicBezTo>
                  <a:pt x="400720" y="488155"/>
                  <a:pt x="403863" y="469026"/>
                  <a:pt x="415637" y="457252"/>
                </a:cubicBezTo>
                <a:cubicBezTo>
                  <a:pt x="436547" y="436342"/>
                  <a:pt x="460596" y="418665"/>
                  <a:pt x="484909" y="401833"/>
                </a:cubicBezTo>
                <a:cubicBezTo>
                  <a:pt x="520730" y="377034"/>
                  <a:pt x="560152" y="357686"/>
                  <a:pt x="595746" y="332561"/>
                </a:cubicBezTo>
                <a:cubicBezTo>
                  <a:pt x="638764" y="302196"/>
                  <a:pt x="675785" y="263486"/>
                  <a:pt x="720437" y="235579"/>
                </a:cubicBezTo>
                <a:cubicBezTo>
                  <a:pt x="757382" y="212488"/>
                  <a:pt x="796419" y="192447"/>
                  <a:pt x="831273" y="166306"/>
                </a:cubicBezTo>
                <a:cubicBezTo>
                  <a:pt x="852172" y="150631"/>
                  <a:pt x="867273" y="128364"/>
                  <a:pt x="886691" y="110888"/>
                </a:cubicBezTo>
                <a:cubicBezTo>
                  <a:pt x="913501" y="86759"/>
                  <a:pt x="942860" y="65578"/>
                  <a:pt x="969818" y="41615"/>
                </a:cubicBezTo>
                <a:cubicBezTo>
                  <a:pt x="1020250" y="-3214"/>
                  <a:pt x="990468" y="52"/>
                  <a:pt x="1025237" y="52"/>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1" name="Freeform 10"/>
          <p:cNvSpPr/>
          <p:nvPr/>
        </p:nvSpPr>
        <p:spPr>
          <a:xfrm>
            <a:off x="4655128" y="3733800"/>
            <a:ext cx="374072" cy="304800"/>
          </a:xfrm>
          <a:custGeom>
            <a:avLst/>
            <a:gdLst>
              <a:gd name="connsiteX0" fmla="*/ 0 w 1025237"/>
              <a:gd name="connsiteY0" fmla="*/ 318706 h 568088"/>
              <a:gd name="connsiteX1" fmla="*/ 304800 w 1025237"/>
              <a:gd name="connsiteY1" fmla="*/ 568088 h 568088"/>
              <a:gd name="connsiteX2" fmla="*/ 387928 w 1025237"/>
              <a:gd name="connsiteY2" fmla="*/ 498815 h 568088"/>
              <a:gd name="connsiteX3" fmla="*/ 415637 w 1025237"/>
              <a:gd name="connsiteY3" fmla="*/ 457252 h 568088"/>
              <a:gd name="connsiteX4" fmla="*/ 484909 w 1025237"/>
              <a:gd name="connsiteY4" fmla="*/ 401833 h 568088"/>
              <a:gd name="connsiteX5" fmla="*/ 595746 w 1025237"/>
              <a:gd name="connsiteY5" fmla="*/ 332561 h 568088"/>
              <a:gd name="connsiteX6" fmla="*/ 720437 w 1025237"/>
              <a:gd name="connsiteY6" fmla="*/ 235579 h 568088"/>
              <a:gd name="connsiteX7" fmla="*/ 831273 w 1025237"/>
              <a:gd name="connsiteY7" fmla="*/ 166306 h 568088"/>
              <a:gd name="connsiteX8" fmla="*/ 886691 w 1025237"/>
              <a:gd name="connsiteY8" fmla="*/ 110888 h 568088"/>
              <a:gd name="connsiteX9" fmla="*/ 969818 w 1025237"/>
              <a:gd name="connsiteY9" fmla="*/ 41615 h 568088"/>
              <a:gd name="connsiteX10" fmla="*/ 1025237 w 1025237"/>
              <a:gd name="connsiteY10" fmla="*/ 52 h 56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5237" h="568088">
                <a:moveTo>
                  <a:pt x="0" y="318706"/>
                </a:moveTo>
                <a:cubicBezTo>
                  <a:pt x="274120" y="563971"/>
                  <a:pt x="151539" y="516998"/>
                  <a:pt x="304800" y="568088"/>
                </a:cubicBezTo>
                <a:cubicBezTo>
                  <a:pt x="372307" y="466826"/>
                  <a:pt x="282462" y="586702"/>
                  <a:pt x="387928" y="498815"/>
                </a:cubicBezTo>
                <a:cubicBezTo>
                  <a:pt x="400720" y="488155"/>
                  <a:pt x="403863" y="469026"/>
                  <a:pt x="415637" y="457252"/>
                </a:cubicBezTo>
                <a:cubicBezTo>
                  <a:pt x="436547" y="436342"/>
                  <a:pt x="460596" y="418665"/>
                  <a:pt x="484909" y="401833"/>
                </a:cubicBezTo>
                <a:cubicBezTo>
                  <a:pt x="520730" y="377034"/>
                  <a:pt x="560152" y="357686"/>
                  <a:pt x="595746" y="332561"/>
                </a:cubicBezTo>
                <a:cubicBezTo>
                  <a:pt x="638764" y="302196"/>
                  <a:pt x="675785" y="263486"/>
                  <a:pt x="720437" y="235579"/>
                </a:cubicBezTo>
                <a:cubicBezTo>
                  <a:pt x="757382" y="212488"/>
                  <a:pt x="796419" y="192447"/>
                  <a:pt x="831273" y="166306"/>
                </a:cubicBezTo>
                <a:cubicBezTo>
                  <a:pt x="852172" y="150631"/>
                  <a:pt x="867273" y="128364"/>
                  <a:pt x="886691" y="110888"/>
                </a:cubicBezTo>
                <a:cubicBezTo>
                  <a:pt x="913501" y="86759"/>
                  <a:pt x="942860" y="65578"/>
                  <a:pt x="969818" y="41615"/>
                </a:cubicBezTo>
                <a:cubicBezTo>
                  <a:pt x="1020250" y="-3214"/>
                  <a:pt x="990468" y="52"/>
                  <a:pt x="1025237" y="52"/>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3" name="Rectangle 2"/>
          <p:cNvSpPr/>
          <p:nvPr/>
        </p:nvSpPr>
        <p:spPr>
          <a:xfrm>
            <a:off x="381000" y="3027218"/>
            <a:ext cx="3664528" cy="865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7239000" y="4724400"/>
            <a:ext cx="374072" cy="304800"/>
          </a:xfrm>
          <a:custGeom>
            <a:avLst/>
            <a:gdLst>
              <a:gd name="connsiteX0" fmla="*/ 0 w 1025237"/>
              <a:gd name="connsiteY0" fmla="*/ 318706 h 568088"/>
              <a:gd name="connsiteX1" fmla="*/ 304800 w 1025237"/>
              <a:gd name="connsiteY1" fmla="*/ 568088 h 568088"/>
              <a:gd name="connsiteX2" fmla="*/ 387928 w 1025237"/>
              <a:gd name="connsiteY2" fmla="*/ 498815 h 568088"/>
              <a:gd name="connsiteX3" fmla="*/ 415637 w 1025237"/>
              <a:gd name="connsiteY3" fmla="*/ 457252 h 568088"/>
              <a:gd name="connsiteX4" fmla="*/ 484909 w 1025237"/>
              <a:gd name="connsiteY4" fmla="*/ 401833 h 568088"/>
              <a:gd name="connsiteX5" fmla="*/ 595746 w 1025237"/>
              <a:gd name="connsiteY5" fmla="*/ 332561 h 568088"/>
              <a:gd name="connsiteX6" fmla="*/ 720437 w 1025237"/>
              <a:gd name="connsiteY6" fmla="*/ 235579 h 568088"/>
              <a:gd name="connsiteX7" fmla="*/ 831273 w 1025237"/>
              <a:gd name="connsiteY7" fmla="*/ 166306 h 568088"/>
              <a:gd name="connsiteX8" fmla="*/ 886691 w 1025237"/>
              <a:gd name="connsiteY8" fmla="*/ 110888 h 568088"/>
              <a:gd name="connsiteX9" fmla="*/ 969818 w 1025237"/>
              <a:gd name="connsiteY9" fmla="*/ 41615 h 568088"/>
              <a:gd name="connsiteX10" fmla="*/ 1025237 w 1025237"/>
              <a:gd name="connsiteY10" fmla="*/ 52 h 56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5237" h="568088">
                <a:moveTo>
                  <a:pt x="0" y="318706"/>
                </a:moveTo>
                <a:cubicBezTo>
                  <a:pt x="274120" y="563971"/>
                  <a:pt x="151539" y="516998"/>
                  <a:pt x="304800" y="568088"/>
                </a:cubicBezTo>
                <a:cubicBezTo>
                  <a:pt x="372307" y="466826"/>
                  <a:pt x="282462" y="586702"/>
                  <a:pt x="387928" y="498815"/>
                </a:cubicBezTo>
                <a:cubicBezTo>
                  <a:pt x="400720" y="488155"/>
                  <a:pt x="403863" y="469026"/>
                  <a:pt x="415637" y="457252"/>
                </a:cubicBezTo>
                <a:cubicBezTo>
                  <a:pt x="436547" y="436342"/>
                  <a:pt x="460596" y="418665"/>
                  <a:pt x="484909" y="401833"/>
                </a:cubicBezTo>
                <a:cubicBezTo>
                  <a:pt x="520730" y="377034"/>
                  <a:pt x="560152" y="357686"/>
                  <a:pt x="595746" y="332561"/>
                </a:cubicBezTo>
                <a:cubicBezTo>
                  <a:pt x="638764" y="302196"/>
                  <a:pt x="675785" y="263486"/>
                  <a:pt x="720437" y="235579"/>
                </a:cubicBezTo>
                <a:cubicBezTo>
                  <a:pt x="757382" y="212488"/>
                  <a:pt x="796419" y="192447"/>
                  <a:pt x="831273" y="166306"/>
                </a:cubicBezTo>
                <a:cubicBezTo>
                  <a:pt x="852172" y="150631"/>
                  <a:pt x="867273" y="128364"/>
                  <a:pt x="886691" y="110888"/>
                </a:cubicBezTo>
                <a:cubicBezTo>
                  <a:pt x="913501" y="86759"/>
                  <a:pt x="942860" y="65578"/>
                  <a:pt x="969818" y="41615"/>
                </a:cubicBezTo>
                <a:cubicBezTo>
                  <a:pt x="1020250" y="-3214"/>
                  <a:pt x="990468" y="52"/>
                  <a:pt x="1025237" y="52"/>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4" name="Freeform 13"/>
          <p:cNvSpPr/>
          <p:nvPr/>
        </p:nvSpPr>
        <p:spPr>
          <a:xfrm>
            <a:off x="7245928" y="3733800"/>
            <a:ext cx="374072" cy="304800"/>
          </a:xfrm>
          <a:custGeom>
            <a:avLst/>
            <a:gdLst>
              <a:gd name="connsiteX0" fmla="*/ 0 w 1025237"/>
              <a:gd name="connsiteY0" fmla="*/ 318706 h 568088"/>
              <a:gd name="connsiteX1" fmla="*/ 304800 w 1025237"/>
              <a:gd name="connsiteY1" fmla="*/ 568088 h 568088"/>
              <a:gd name="connsiteX2" fmla="*/ 387928 w 1025237"/>
              <a:gd name="connsiteY2" fmla="*/ 498815 h 568088"/>
              <a:gd name="connsiteX3" fmla="*/ 415637 w 1025237"/>
              <a:gd name="connsiteY3" fmla="*/ 457252 h 568088"/>
              <a:gd name="connsiteX4" fmla="*/ 484909 w 1025237"/>
              <a:gd name="connsiteY4" fmla="*/ 401833 h 568088"/>
              <a:gd name="connsiteX5" fmla="*/ 595746 w 1025237"/>
              <a:gd name="connsiteY5" fmla="*/ 332561 h 568088"/>
              <a:gd name="connsiteX6" fmla="*/ 720437 w 1025237"/>
              <a:gd name="connsiteY6" fmla="*/ 235579 h 568088"/>
              <a:gd name="connsiteX7" fmla="*/ 831273 w 1025237"/>
              <a:gd name="connsiteY7" fmla="*/ 166306 h 568088"/>
              <a:gd name="connsiteX8" fmla="*/ 886691 w 1025237"/>
              <a:gd name="connsiteY8" fmla="*/ 110888 h 568088"/>
              <a:gd name="connsiteX9" fmla="*/ 969818 w 1025237"/>
              <a:gd name="connsiteY9" fmla="*/ 41615 h 568088"/>
              <a:gd name="connsiteX10" fmla="*/ 1025237 w 1025237"/>
              <a:gd name="connsiteY10" fmla="*/ 52 h 56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5237" h="568088">
                <a:moveTo>
                  <a:pt x="0" y="318706"/>
                </a:moveTo>
                <a:cubicBezTo>
                  <a:pt x="274120" y="563971"/>
                  <a:pt x="151539" y="516998"/>
                  <a:pt x="304800" y="568088"/>
                </a:cubicBezTo>
                <a:cubicBezTo>
                  <a:pt x="372307" y="466826"/>
                  <a:pt x="282462" y="586702"/>
                  <a:pt x="387928" y="498815"/>
                </a:cubicBezTo>
                <a:cubicBezTo>
                  <a:pt x="400720" y="488155"/>
                  <a:pt x="403863" y="469026"/>
                  <a:pt x="415637" y="457252"/>
                </a:cubicBezTo>
                <a:cubicBezTo>
                  <a:pt x="436547" y="436342"/>
                  <a:pt x="460596" y="418665"/>
                  <a:pt x="484909" y="401833"/>
                </a:cubicBezTo>
                <a:cubicBezTo>
                  <a:pt x="520730" y="377034"/>
                  <a:pt x="560152" y="357686"/>
                  <a:pt x="595746" y="332561"/>
                </a:cubicBezTo>
                <a:cubicBezTo>
                  <a:pt x="638764" y="302196"/>
                  <a:pt x="675785" y="263486"/>
                  <a:pt x="720437" y="235579"/>
                </a:cubicBezTo>
                <a:cubicBezTo>
                  <a:pt x="757382" y="212488"/>
                  <a:pt x="796419" y="192447"/>
                  <a:pt x="831273" y="166306"/>
                </a:cubicBezTo>
                <a:cubicBezTo>
                  <a:pt x="852172" y="150631"/>
                  <a:pt x="867273" y="128364"/>
                  <a:pt x="886691" y="110888"/>
                </a:cubicBezTo>
                <a:cubicBezTo>
                  <a:pt x="913501" y="86759"/>
                  <a:pt x="942860" y="65578"/>
                  <a:pt x="969818" y="41615"/>
                </a:cubicBezTo>
                <a:cubicBezTo>
                  <a:pt x="1020250" y="-3214"/>
                  <a:pt x="990468" y="52"/>
                  <a:pt x="1025237" y="52"/>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5" name="Freeform 14"/>
          <p:cNvSpPr/>
          <p:nvPr/>
        </p:nvSpPr>
        <p:spPr>
          <a:xfrm>
            <a:off x="7239000" y="4191000"/>
            <a:ext cx="374072" cy="304800"/>
          </a:xfrm>
          <a:custGeom>
            <a:avLst/>
            <a:gdLst>
              <a:gd name="connsiteX0" fmla="*/ 0 w 1025237"/>
              <a:gd name="connsiteY0" fmla="*/ 318706 h 568088"/>
              <a:gd name="connsiteX1" fmla="*/ 304800 w 1025237"/>
              <a:gd name="connsiteY1" fmla="*/ 568088 h 568088"/>
              <a:gd name="connsiteX2" fmla="*/ 387928 w 1025237"/>
              <a:gd name="connsiteY2" fmla="*/ 498815 h 568088"/>
              <a:gd name="connsiteX3" fmla="*/ 415637 w 1025237"/>
              <a:gd name="connsiteY3" fmla="*/ 457252 h 568088"/>
              <a:gd name="connsiteX4" fmla="*/ 484909 w 1025237"/>
              <a:gd name="connsiteY4" fmla="*/ 401833 h 568088"/>
              <a:gd name="connsiteX5" fmla="*/ 595746 w 1025237"/>
              <a:gd name="connsiteY5" fmla="*/ 332561 h 568088"/>
              <a:gd name="connsiteX6" fmla="*/ 720437 w 1025237"/>
              <a:gd name="connsiteY6" fmla="*/ 235579 h 568088"/>
              <a:gd name="connsiteX7" fmla="*/ 831273 w 1025237"/>
              <a:gd name="connsiteY7" fmla="*/ 166306 h 568088"/>
              <a:gd name="connsiteX8" fmla="*/ 886691 w 1025237"/>
              <a:gd name="connsiteY8" fmla="*/ 110888 h 568088"/>
              <a:gd name="connsiteX9" fmla="*/ 969818 w 1025237"/>
              <a:gd name="connsiteY9" fmla="*/ 41615 h 568088"/>
              <a:gd name="connsiteX10" fmla="*/ 1025237 w 1025237"/>
              <a:gd name="connsiteY10" fmla="*/ 52 h 56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5237" h="568088">
                <a:moveTo>
                  <a:pt x="0" y="318706"/>
                </a:moveTo>
                <a:cubicBezTo>
                  <a:pt x="274120" y="563971"/>
                  <a:pt x="151539" y="516998"/>
                  <a:pt x="304800" y="568088"/>
                </a:cubicBezTo>
                <a:cubicBezTo>
                  <a:pt x="372307" y="466826"/>
                  <a:pt x="282462" y="586702"/>
                  <a:pt x="387928" y="498815"/>
                </a:cubicBezTo>
                <a:cubicBezTo>
                  <a:pt x="400720" y="488155"/>
                  <a:pt x="403863" y="469026"/>
                  <a:pt x="415637" y="457252"/>
                </a:cubicBezTo>
                <a:cubicBezTo>
                  <a:pt x="436547" y="436342"/>
                  <a:pt x="460596" y="418665"/>
                  <a:pt x="484909" y="401833"/>
                </a:cubicBezTo>
                <a:cubicBezTo>
                  <a:pt x="520730" y="377034"/>
                  <a:pt x="560152" y="357686"/>
                  <a:pt x="595746" y="332561"/>
                </a:cubicBezTo>
                <a:cubicBezTo>
                  <a:pt x="638764" y="302196"/>
                  <a:pt x="675785" y="263486"/>
                  <a:pt x="720437" y="235579"/>
                </a:cubicBezTo>
                <a:cubicBezTo>
                  <a:pt x="757382" y="212488"/>
                  <a:pt x="796419" y="192447"/>
                  <a:pt x="831273" y="166306"/>
                </a:cubicBezTo>
                <a:cubicBezTo>
                  <a:pt x="852172" y="150631"/>
                  <a:pt x="867273" y="128364"/>
                  <a:pt x="886691" y="110888"/>
                </a:cubicBezTo>
                <a:cubicBezTo>
                  <a:pt x="913501" y="86759"/>
                  <a:pt x="942860" y="65578"/>
                  <a:pt x="969818" y="41615"/>
                </a:cubicBezTo>
                <a:cubicBezTo>
                  <a:pt x="1020250" y="-3214"/>
                  <a:pt x="990468" y="52"/>
                  <a:pt x="1025237" y="52"/>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2" name="Rectangle 1"/>
          <p:cNvSpPr/>
          <p:nvPr/>
        </p:nvSpPr>
        <p:spPr>
          <a:xfrm>
            <a:off x="363682" y="5715000"/>
            <a:ext cx="8569036"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0070C0"/>
                </a:solidFill>
              </a:rPr>
              <a:t>1. </a:t>
            </a:r>
            <a:r>
              <a:rPr lang="en-US" sz="2400" b="1" dirty="0" smtClean="0">
                <a:solidFill>
                  <a:srgbClr val="0070C0"/>
                </a:solidFill>
              </a:rPr>
              <a:t>Yamin </a:t>
            </a:r>
            <a:r>
              <a:rPr lang="en-US" sz="2400" b="1" dirty="0">
                <a:solidFill>
                  <a:srgbClr val="0070C0"/>
                </a:solidFill>
              </a:rPr>
              <a:t>likes listening to music and reading story books but he doesn’t </a:t>
            </a:r>
            <a:r>
              <a:rPr lang="en-US" sz="2400" b="1" dirty="0" smtClean="0">
                <a:solidFill>
                  <a:srgbClr val="0070C0"/>
                </a:solidFill>
              </a:rPr>
              <a:t>like taking exercise </a:t>
            </a:r>
            <a:r>
              <a:rPr lang="en-US" sz="2400" b="1" dirty="0">
                <a:solidFill>
                  <a:srgbClr val="0070C0"/>
                </a:solidFill>
              </a:rPr>
              <a:t>or drawing pictures.</a:t>
            </a:r>
            <a:endParaRPr lang="en-US" sz="2400" dirty="0">
              <a:solidFill>
                <a:srgbClr val="0070C0"/>
              </a:solidFill>
            </a:endParaRPr>
          </a:p>
        </p:txBody>
      </p:sp>
      <p:sp>
        <p:nvSpPr>
          <p:cNvPr id="20" name="Rectangle 19"/>
          <p:cNvSpPr/>
          <p:nvPr/>
        </p:nvSpPr>
        <p:spPr>
          <a:xfrm>
            <a:off x="304800" y="76200"/>
            <a:ext cx="8569036" cy="1219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Look at the grid below. It shows the likes and dislikes of </a:t>
            </a:r>
            <a:r>
              <a:rPr lang="en-US" sz="2400" b="1" dirty="0" smtClean="0">
                <a:solidFill>
                  <a:schemeClr val="tx1"/>
                </a:solidFill>
              </a:rPr>
              <a:t>two </a:t>
            </a:r>
            <a:r>
              <a:rPr lang="en-US" sz="2400" b="1" dirty="0">
                <a:solidFill>
                  <a:schemeClr val="tx1"/>
                </a:solidFill>
              </a:rPr>
              <a:t>people. </a:t>
            </a:r>
            <a:r>
              <a:rPr lang="en-US" sz="2400" b="1" dirty="0" smtClean="0">
                <a:solidFill>
                  <a:srgbClr val="00B050"/>
                </a:solidFill>
              </a:rPr>
              <a:t>Now write sentences </a:t>
            </a:r>
            <a:r>
              <a:rPr lang="en-US" sz="2400" b="1" dirty="0">
                <a:solidFill>
                  <a:srgbClr val="00B050"/>
                </a:solidFill>
              </a:rPr>
              <a:t>about what </a:t>
            </a:r>
            <a:r>
              <a:rPr lang="en-US" sz="2400" b="1" dirty="0" smtClean="0">
                <a:solidFill>
                  <a:srgbClr val="00B050"/>
                </a:solidFill>
              </a:rPr>
              <a:t>Sumaiya likes </a:t>
            </a:r>
            <a:r>
              <a:rPr lang="en-US" sz="2400" b="1" dirty="0">
                <a:solidFill>
                  <a:srgbClr val="00B050"/>
                </a:solidFill>
              </a:rPr>
              <a:t>and </a:t>
            </a:r>
            <a:r>
              <a:rPr lang="en-US" sz="2400" b="1" dirty="0" smtClean="0">
                <a:solidFill>
                  <a:srgbClr val="00B050"/>
                </a:solidFill>
              </a:rPr>
              <a:t>doesn’t </a:t>
            </a:r>
            <a:r>
              <a:rPr lang="en-US" sz="2400" b="1" dirty="0">
                <a:solidFill>
                  <a:srgbClr val="00B050"/>
                </a:solidFill>
              </a:rPr>
              <a:t>like. </a:t>
            </a:r>
            <a:r>
              <a:rPr lang="en-US" sz="2400" b="1" dirty="0">
                <a:solidFill>
                  <a:schemeClr val="tx1"/>
                </a:solidFill>
              </a:rPr>
              <a:t>One is done for you.</a:t>
            </a:r>
            <a:endParaRPr lang="en-US" sz="2400" dirty="0">
              <a:solidFill>
                <a:schemeClr val="tx1"/>
              </a:solidFill>
            </a:endParaRPr>
          </a:p>
        </p:txBody>
      </p:sp>
    </p:spTree>
    <p:extLst>
      <p:ext uri="{BB962C8B-B14F-4D97-AF65-F5344CB8AC3E}">
        <p14:creationId xmlns:p14="http://schemas.microsoft.com/office/powerpoint/2010/main" val="4031381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par>
                          <p:cTn id="19" fill="hold">
                            <p:stCondLst>
                              <p:cond delay="500"/>
                            </p:stCondLst>
                            <p:childTnLst>
                              <p:par>
                                <p:cTn id="20" presetID="25"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25" dur="1000" fill="hold"/>
                                        <p:tgtEl>
                                          <p:spTgt spid="11"/>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11"/>
                                        </p:tgtEl>
                                      </p:cBhvr>
                                    </p:animEffect>
                                  </p:childTnLst>
                                </p:cTn>
                              </p:par>
                            </p:childTnLst>
                          </p:cTn>
                        </p:par>
                        <p:par>
                          <p:cTn id="30" fill="hold">
                            <p:stCondLst>
                              <p:cond delay="1500"/>
                            </p:stCondLst>
                            <p:childTnLst>
                              <p:par>
                                <p:cTn id="31" presetID="25"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36" dur="1000" fill="hold"/>
                                        <p:tgtEl>
                                          <p:spTgt spid="9"/>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9"/>
                                        </p:tgtEl>
                                      </p:cBhvr>
                                    </p:animEffect>
                                  </p:childTnLst>
                                </p:cTn>
                              </p:par>
                            </p:childTnLst>
                          </p:cTn>
                        </p:par>
                        <p:par>
                          <p:cTn id="41" fill="hold">
                            <p:stCondLst>
                              <p:cond delay="2500"/>
                            </p:stCondLst>
                            <p:childTnLst>
                              <p:par>
                                <p:cTn id="42" presetID="10"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par>
                          <p:cTn id="45" fill="hold">
                            <p:stCondLst>
                              <p:cond delay="3000"/>
                            </p:stCondLst>
                            <p:childTnLst>
                              <p:par>
                                <p:cTn id="46" presetID="10" presetClass="entr" presetSubtype="0"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childTnLst>
                          </p:cTn>
                        </p:par>
                        <p:par>
                          <p:cTn id="49" fill="hold">
                            <p:stCondLst>
                              <p:cond delay="3500"/>
                            </p:stCondLst>
                            <p:childTnLst>
                              <p:par>
                                <p:cTn id="50" presetID="10" presetClass="entr" presetSubtype="0"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par>
                          <p:cTn id="53" fill="hold">
                            <p:stCondLst>
                              <p:cond delay="4000"/>
                            </p:stCondLst>
                            <p:childTnLst>
                              <p:par>
                                <p:cTn id="54" presetID="25" presetClass="entr" presetSubtype="0"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 calcmode="lin" valueType="num">
                                      <p:cBhvr>
                                        <p:cTn id="56"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57"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58"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59" dur="1000" fill="hold"/>
                                        <p:tgtEl>
                                          <p:spTgt spid="2"/>
                                        </p:tgtEl>
                                        <p:attrNameLst>
                                          <p:attrName>ppt_h</p:attrName>
                                        </p:attrNameLst>
                                      </p:cBhvr>
                                      <p:tavLst>
                                        <p:tav tm="0">
                                          <p:val>
                                            <p:strVal val="#ppt_h"/>
                                          </p:val>
                                        </p:tav>
                                        <p:tav tm="100000">
                                          <p:val>
                                            <p:strVal val="#ppt_h"/>
                                          </p:val>
                                        </p:tav>
                                      </p:tavLst>
                                    </p:anim>
                                    <p:anim calcmode="lin" valueType="num">
                                      <p:cBhvr>
                                        <p:cTn id="60"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61"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62"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63"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14" grpId="0" animBg="1"/>
      <p:bldP spid="15" grpId="0" animBg="1"/>
      <p:bldP spid="2"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1800" y="1447800"/>
            <a:ext cx="2971800" cy="646331"/>
          </a:xfrm>
          <a:prstGeom prst="rect">
            <a:avLst/>
          </a:prstGeom>
          <a:solidFill>
            <a:schemeClr val="accent6">
              <a:lumMod val="20000"/>
              <a:lumOff val="80000"/>
            </a:schemeClr>
          </a:solidFill>
          <a:ln>
            <a:solidFill>
              <a:schemeClr val="accent3">
                <a:lumMod val="50000"/>
              </a:schemeClr>
            </a:solidFill>
          </a:ln>
        </p:spPr>
        <p:txBody>
          <a:bodyPr wrap="square" rtlCol="0">
            <a:spAutoFit/>
          </a:bodyPr>
          <a:lstStyle/>
          <a:p>
            <a:pPr algn="ctr"/>
            <a:r>
              <a:rPr lang="en-US" sz="3600" b="1" dirty="0" smtClean="0"/>
              <a:t>Home Work</a:t>
            </a:r>
            <a:endParaRPr lang="en-US" sz="3600" b="1" dirty="0"/>
          </a:p>
        </p:txBody>
      </p:sp>
      <p:sp>
        <p:nvSpPr>
          <p:cNvPr id="3" name="Rectangle 2"/>
          <p:cNvSpPr/>
          <p:nvPr/>
        </p:nvSpPr>
        <p:spPr>
          <a:xfrm>
            <a:off x="1371600" y="2743200"/>
            <a:ext cx="6172200" cy="12954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W</a:t>
            </a:r>
            <a:r>
              <a:rPr lang="en-US" sz="3200" b="1" dirty="0" smtClean="0">
                <a:solidFill>
                  <a:schemeClr val="tx1"/>
                </a:solidFill>
              </a:rPr>
              <a:t>rite about what you like and don’t like. (Not more than 10 lines)</a:t>
            </a:r>
            <a:endParaRPr lang="en-US" sz="3200" dirty="0">
              <a:solidFill>
                <a:schemeClr val="tx1"/>
              </a:solidFill>
            </a:endParaRPr>
          </a:p>
        </p:txBody>
      </p:sp>
    </p:spTree>
    <p:extLst>
      <p:ext uri="{BB962C8B-B14F-4D97-AF65-F5344CB8AC3E}">
        <p14:creationId xmlns:p14="http://schemas.microsoft.com/office/powerpoint/2010/main" val="1718596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2819400"/>
            <a:ext cx="7924800" cy="3046988"/>
          </a:xfrm>
          <a:prstGeom prst="rect">
            <a:avLst/>
          </a:prstGeom>
          <a:noFill/>
          <a:ln>
            <a:solidFill>
              <a:schemeClr val="tx1"/>
            </a:solidFill>
          </a:ln>
        </p:spPr>
        <p:txBody>
          <a:bodyPr wrap="square" rtlCol="0">
            <a:spAutoFit/>
          </a:bodyPr>
          <a:lstStyle/>
          <a:p>
            <a:pPr algn="just"/>
            <a:r>
              <a:rPr lang="en-US" sz="2400" dirty="0" smtClean="0">
                <a:latin typeface="Times New Roman" panose="02020603050405020304" pitchFamily="18" charset="0"/>
                <a:cs typeface="Times New Roman" panose="02020603050405020304" pitchFamily="18" charset="0"/>
              </a:rPr>
              <a:t>          </a:t>
            </a:r>
          </a:p>
          <a:p>
            <a:pPr algn="just"/>
            <a:r>
              <a:rPr lang="en-US" sz="2400" dirty="0" smtClean="0">
                <a:latin typeface="Times New Roman" panose="02020603050405020304" pitchFamily="18" charset="0"/>
                <a:cs typeface="Times New Roman" panose="02020603050405020304" pitchFamily="18" charset="0"/>
              </a:rPr>
              <a:t>And the editors panel:</a:t>
            </a:r>
            <a:r>
              <a:rPr lang="en-US" sz="2400" b="1" dirty="0" smtClean="0">
                <a:latin typeface="Times New Roman" panose="02020603050405020304" pitchFamily="18" charset="0"/>
                <a:cs typeface="Times New Roman" panose="02020603050405020304" pitchFamily="18" charset="0"/>
              </a:rPr>
              <a:t> Ranjit </a:t>
            </a:r>
            <a:r>
              <a:rPr lang="en-US" sz="2400" b="1" dirty="0">
                <a:latin typeface="Times New Roman" panose="02020603050405020304" pitchFamily="18" charset="0"/>
                <a:cs typeface="Times New Roman" panose="02020603050405020304" pitchFamily="18" charset="0"/>
              </a:rPr>
              <a:t>Poddar, </a:t>
            </a:r>
            <a:r>
              <a:rPr lang="en-US" sz="2400" b="1" dirty="0" smtClean="0">
                <a:latin typeface="Times New Roman" panose="02020603050405020304" pitchFamily="18" charset="0"/>
                <a:cs typeface="Times New Roman" panose="02020603050405020304" pitchFamily="18" charset="0"/>
              </a:rPr>
              <a:t>Associate Professor (English) TTC</a:t>
            </a:r>
            <a:r>
              <a:rPr lang="en-US" sz="2400" b="1" dirty="0">
                <a:latin typeface="Times New Roman" panose="02020603050405020304" pitchFamily="18" charset="0"/>
                <a:cs typeface="Times New Roman" panose="02020603050405020304" pitchFamily="18" charset="0"/>
              </a:rPr>
              <a:t>, Dhaka, </a:t>
            </a:r>
            <a:r>
              <a:rPr lang="en-US" sz="2400" b="1" dirty="0" smtClean="0">
                <a:latin typeface="Times New Roman" panose="02020603050405020304" pitchFamily="18" charset="0"/>
                <a:cs typeface="Times New Roman" panose="02020603050405020304" pitchFamily="18" charset="0"/>
              </a:rPr>
              <a:t>Md. Jahangir Hasan (English), Assistant Professor TTC, Rangpur and Urmila Khaled Assistant </a:t>
            </a:r>
            <a:r>
              <a:rPr lang="en-US" sz="2400" b="1" dirty="0">
                <a:latin typeface="Times New Roman" panose="02020603050405020304" pitchFamily="18" charset="0"/>
                <a:cs typeface="Times New Roman" panose="02020603050405020304" pitchFamily="18" charset="0"/>
              </a:rPr>
              <a:t>Professor (English) TTC, </a:t>
            </a:r>
            <a:r>
              <a:rPr lang="en-US" sz="2400" b="1" dirty="0" smtClean="0">
                <a:latin typeface="Times New Roman" panose="02020603050405020304" pitchFamily="18" charset="0"/>
                <a:cs typeface="Times New Roman" panose="02020603050405020304" pitchFamily="18" charset="0"/>
              </a:rPr>
              <a:t>Dhaka.</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Their </a:t>
            </a:r>
            <a:r>
              <a:rPr lang="en-US" sz="2400" dirty="0">
                <a:latin typeface="Times New Roman" panose="02020603050405020304" pitchFamily="18" charset="0"/>
                <a:cs typeface="Times New Roman" panose="02020603050405020304" pitchFamily="18" charset="0"/>
              </a:rPr>
              <a:t>direction, valuable suggestions and intensive supervision have enriched the model contents.</a:t>
            </a:r>
          </a:p>
          <a:p>
            <a:pPr algn="just"/>
            <a:endParaRPr lang="en-US" sz="24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653988" y="726141"/>
            <a:ext cx="5661212" cy="769441"/>
          </a:xfrm>
          <a:prstGeom prst="rect">
            <a:avLst/>
          </a:prstGeom>
          <a:noFill/>
        </p:spPr>
        <p:txBody>
          <a:bodyPr wrap="square" rtlCol="0">
            <a:spAutoFit/>
          </a:bodyPr>
          <a:lstStyle/>
          <a:p>
            <a:pPr algn="ctr"/>
            <a:r>
              <a:rPr lang="en-US" sz="4400" b="1" dirty="0" smtClean="0">
                <a:latin typeface="Times New Roman" panose="02020603050405020304" pitchFamily="18" charset="0"/>
                <a:cs typeface="Times New Roman" panose="02020603050405020304" pitchFamily="18" charset="0"/>
              </a:rPr>
              <a:t>Acknowledgement </a:t>
            </a:r>
            <a:endParaRPr lang="en-US" sz="4400" b="1" dirty="0">
              <a:latin typeface="Times New Roman" panose="02020603050405020304" pitchFamily="18" charset="0"/>
              <a:cs typeface="Times New Roman" panose="02020603050405020304" pitchFamily="18" charset="0"/>
            </a:endParaRPr>
          </a:p>
        </p:txBody>
      </p:sp>
      <p:sp>
        <p:nvSpPr>
          <p:cNvPr id="2" name="TextBox 1"/>
          <p:cNvSpPr txBox="1"/>
          <p:nvPr/>
        </p:nvSpPr>
        <p:spPr>
          <a:xfrm>
            <a:off x="685800" y="1915180"/>
            <a:ext cx="7924800" cy="523220"/>
          </a:xfrm>
          <a:prstGeom prst="rect">
            <a:avLst/>
          </a:prstGeom>
          <a:noFill/>
          <a:ln>
            <a:solidFill>
              <a:schemeClr val="tx1"/>
            </a:solidFill>
          </a:ln>
        </p:spPr>
        <p:txBody>
          <a:bodyPr wrap="square" rtlCol="0">
            <a:spAutoFit/>
          </a:bodyPr>
          <a:lstStyle/>
          <a:p>
            <a:pPr algn="ctr"/>
            <a:r>
              <a:rPr lang="en-US" sz="2800" b="1" dirty="0" smtClean="0">
                <a:latin typeface="Times New Roman" panose="02020603050405020304" pitchFamily="18" charset="0"/>
                <a:cs typeface="Times New Roman" panose="02020603050405020304" pitchFamily="18" charset="0"/>
              </a:rPr>
              <a:t>MoE, DSHE, NCTB &amp; A2I respective of officials</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39349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905000"/>
            <a:ext cx="5715000" cy="4371975"/>
          </a:xfrm>
          <a:prstGeom prst="rect">
            <a:avLst/>
          </a:prstGeom>
          <a:ln>
            <a:noFill/>
          </a:ln>
        </p:spPr>
      </p:pic>
      <p:sp>
        <p:nvSpPr>
          <p:cNvPr id="3" name="Rectangle 2"/>
          <p:cNvSpPr/>
          <p:nvPr/>
        </p:nvSpPr>
        <p:spPr>
          <a:xfrm>
            <a:off x="969818" y="381000"/>
            <a:ext cx="7225149"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chemeClr val="tx1"/>
                </a:solidFill>
              </a:rPr>
              <a:t>Love </a:t>
            </a:r>
            <a:r>
              <a:rPr lang="en-US" sz="3200" b="1" smtClean="0">
                <a:solidFill>
                  <a:schemeClr val="tx1"/>
                </a:solidFill>
              </a:rPr>
              <a:t>and respect </a:t>
            </a:r>
            <a:r>
              <a:rPr lang="en-US" sz="3200" b="1" dirty="0" smtClean="0">
                <a:solidFill>
                  <a:schemeClr val="tx1"/>
                </a:solidFill>
              </a:rPr>
              <a:t>your family. Take care of each member’s likes and dislikes.</a:t>
            </a:r>
            <a:endParaRPr lang="en-US" sz="3200" dirty="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0474" y="1676400"/>
            <a:ext cx="2165925" cy="928254"/>
          </a:xfrm>
          <a:prstGeom prst="rect">
            <a:avLst/>
          </a:prstGeom>
        </p:spPr>
      </p:pic>
    </p:spTree>
    <p:extLst>
      <p:ext uri="{BB962C8B-B14F-4D97-AF65-F5344CB8AC3E}">
        <p14:creationId xmlns:p14="http://schemas.microsoft.com/office/powerpoint/2010/main" val="159968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wd">
                                    <p:tmPct val="10000"/>
                                  </p:iterate>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700"/>
                            </p:stCondLst>
                            <p:childTnLst>
                              <p:par>
                                <p:cTn id="13" presetID="10" presetClass="entr" presetSubtype="0" fill="hold" nodeType="afterEffect">
                                  <p:stCondLst>
                                    <p:cond delay="20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9925" y="4470737"/>
            <a:ext cx="6309675" cy="101566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sysClr val="windowText" lastClr="000000"/>
                </a:solidFill>
                <a:effectLst/>
                <a:uLnTx/>
                <a:uFillTx/>
              </a:rPr>
              <a:t>CLASS:      </a:t>
            </a:r>
            <a:r>
              <a:rPr lang="en-US" sz="2800" b="1" i="1" kern="0" dirty="0" smtClean="0">
                <a:solidFill>
                  <a:srgbClr val="0070C0"/>
                </a:solidFill>
              </a:rPr>
              <a:t>SEVEN</a:t>
            </a:r>
            <a:endParaRPr kumimoji="0" lang="en-US" sz="2800" b="1" i="1" u="none" strike="noStrike" kern="0" cap="none" spc="0" normalizeH="0" baseline="0" noProof="0" dirty="0" smtClean="0">
              <a:ln>
                <a:noFill/>
              </a:ln>
              <a:solidFill>
                <a:srgbClr val="0070C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ysClr val="windowText" lastClr="000000"/>
                </a:solidFill>
                <a:effectLst/>
                <a:uLnTx/>
                <a:uFillTx/>
              </a:rPr>
              <a:t>SUBJECT:   </a:t>
            </a:r>
            <a:r>
              <a:rPr kumimoji="0" lang="en-US" sz="2800" b="1" i="1" u="none" strike="noStrike" kern="0" cap="none" spc="0" normalizeH="0" baseline="0" noProof="0" dirty="0" smtClean="0">
                <a:ln>
                  <a:noFill/>
                </a:ln>
                <a:solidFill>
                  <a:srgbClr val="0070C0"/>
                </a:solidFill>
                <a:effectLst/>
                <a:uLnTx/>
                <a:uFillTx/>
              </a:rPr>
              <a:t>ENGLISH FIRST PAPER</a:t>
            </a:r>
          </a:p>
        </p:txBody>
      </p:sp>
      <p:sp>
        <p:nvSpPr>
          <p:cNvPr id="4" name="Rectangle 3"/>
          <p:cNvSpPr/>
          <p:nvPr/>
        </p:nvSpPr>
        <p:spPr>
          <a:xfrm>
            <a:off x="2057401" y="525959"/>
            <a:ext cx="4876800" cy="769441"/>
          </a:xfrm>
          <a:prstGeom prst="rect">
            <a:avLst/>
          </a:prstGeom>
          <a:noFill/>
        </p:spPr>
        <p:txBody>
          <a:bodyPr wrap="squar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400" b="1" kern="0" dirty="0" smtClean="0">
                <a:ln w="1905"/>
                <a:gradFill>
                  <a:gsLst>
                    <a:gs pos="0">
                      <a:srgbClr val="FEA022">
                        <a:shade val="20000"/>
                        <a:satMod val="200000"/>
                      </a:srgbClr>
                    </a:gs>
                    <a:gs pos="78000">
                      <a:srgbClr val="FEA022">
                        <a:tint val="90000"/>
                        <a:shade val="89000"/>
                        <a:satMod val="220000"/>
                      </a:srgbClr>
                    </a:gs>
                    <a:gs pos="100000">
                      <a:srgbClr val="FEA022">
                        <a:tint val="12000"/>
                        <a:satMod val="255000"/>
                      </a:srgbClr>
                    </a:gs>
                  </a:gsLst>
                  <a:lin ang="5400000"/>
                </a:gradFill>
                <a:effectLst>
                  <a:innerShdw blurRad="69850" dist="43180" dir="5400000">
                    <a:srgbClr val="000000">
                      <a:alpha val="65000"/>
                    </a:srgbClr>
                  </a:innerShdw>
                </a:effectLst>
              </a:rPr>
              <a:t>INTRODUCTION</a:t>
            </a:r>
            <a:endParaRPr kumimoji="0" lang="en-US" sz="4400" b="1" i="0" u="none" strike="noStrike" kern="0" cap="none" spc="0" normalizeH="0" baseline="0" noProof="0" dirty="0">
              <a:ln w="1905"/>
              <a:gradFill>
                <a:gsLst>
                  <a:gs pos="0">
                    <a:srgbClr val="FEA022">
                      <a:shade val="20000"/>
                      <a:satMod val="200000"/>
                    </a:srgbClr>
                  </a:gs>
                  <a:gs pos="78000">
                    <a:srgbClr val="FEA022">
                      <a:tint val="90000"/>
                      <a:shade val="89000"/>
                      <a:satMod val="220000"/>
                    </a:srgbClr>
                  </a:gs>
                  <a:gs pos="100000">
                    <a:srgbClr val="FEA022">
                      <a:tint val="12000"/>
                      <a:satMod val="255000"/>
                    </a:srgbClr>
                  </a:gs>
                </a:gsLst>
                <a:lin ang="5400000"/>
              </a:gradFill>
              <a:effectLst>
                <a:innerShdw blurRad="69850" dist="43180" dir="5400000">
                  <a:srgbClr val="000000">
                    <a:alpha val="65000"/>
                  </a:srgbClr>
                </a:innerShdw>
              </a:effectLst>
              <a:uLnTx/>
              <a:uFillTx/>
            </a:endParaRPr>
          </a:p>
        </p:txBody>
      </p:sp>
      <p:sp>
        <p:nvSpPr>
          <p:cNvPr id="9" name="Rectangle 8"/>
          <p:cNvSpPr/>
          <p:nvPr/>
        </p:nvSpPr>
        <p:spPr>
          <a:xfrm>
            <a:off x="411917" y="1407328"/>
            <a:ext cx="6522283" cy="2555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400" b="1" i="1" kern="0" dirty="0">
                <a:solidFill>
                  <a:sysClr val="windowText" lastClr="000000"/>
                </a:solidFill>
              </a:rPr>
              <a:t> </a:t>
            </a:r>
            <a:r>
              <a:rPr lang="en-US" sz="2400" b="1" i="1" kern="0" dirty="0" smtClean="0">
                <a:solidFill>
                  <a:sysClr val="windowText" lastClr="000000"/>
                </a:solidFill>
              </a:rPr>
              <a:t>    ROUFUN NAHAR</a:t>
            </a:r>
          </a:p>
          <a:p>
            <a:pPr algn="ctr">
              <a:defRPr/>
            </a:pPr>
            <a:r>
              <a:rPr lang="en-US" sz="2400" b="1" i="1" kern="0" dirty="0" smtClean="0">
                <a:solidFill>
                  <a:sysClr val="windowText" lastClr="000000"/>
                </a:solidFill>
              </a:rPr>
              <a:t>                  ASSISTANT TEACHER ( ENGLISH)</a:t>
            </a:r>
          </a:p>
          <a:p>
            <a:pPr lvl="0" algn="ctr">
              <a:defRPr/>
            </a:pPr>
            <a:r>
              <a:rPr lang="en-US" sz="2400" b="1" i="1" kern="0" dirty="0" smtClean="0">
                <a:solidFill>
                  <a:sysClr val="windowText" lastClr="000000"/>
                </a:solidFill>
              </a:rPr>
              <a:t>               MAZIDA GOVT. HIGH SCHOOL</a:t>
            </a:r>
          </a:p>
          <a:p>
            <a:pPr lvl="0" algn="ctr">
              <a:defRPr/>
            </a:pPr>
            <a:r>
              <a:rPr lang="en-US" sz="2400" b="1" i="1" kern="0" dirty="0" smtClean="0">
                <a:solidFill>
                  <a:sysClr val="windowText" lastClr="000000"/>
                </a:solidFill>
              </a:rPr>
              <a:t>       TONGI, GAZIPUR</a:t>
            </a:r>
            <a:endParaRPr lang="en-US" sz="2400" b="1" i="1" kern="0" dirty="0">
              <a:solidFill>
                <a:sysClr val="windowText" lastClr="000000"/>
              </a:solidFill>
            </a:endParaRPr>
          </a:p>
        </p:txBody>
      </p:sp>
      <p:sp>
        <p:nvSpPr>
          <p:cNvPr id="10" name="Rectangle 9"/>
          <p:cNvSpPr/>
          <p:nvPr/>
        </p:nvSpPr>
        <p:spPr>
          <a:xfrm>
            <a:off x="1708619" y="4191000"/>
            <a:ext cx="6673381" cy="1676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084" y="1407329"/>
            <a:ext cx="1277535" cy="1277535"/>
          </a:xfrm>
          <a:prstGeom prst="rect">
            <a:avLst/>
          </a:prstGeom>
          <a:ln>
            <a:solidFill>
              <a:schemeClr val="tx1"/>
            </a:solidFill>
          </a:ln>
        </p:spPr>
      </p:pic>
    </p:spTree>
    <p:extLst>
      <p:ext uri="{BB962C8B-B14F-4D97-AF65-F5344CB8AC3E}">
        <p14:creationId xmlns:p14="http://schemas.microsoft.com/office/powerpoint/2010/main" val="439103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nodePh="1">
                                  <p:stCondLst>
                                    <p:cond delay="0"/>
                                  </p:stCondLst>
                                  <p:endCondLst>
                                    <p:cond evt="begin" delay="0">
                                      <p:tn val="17"/>
                                    </p:cond>
                                  </p:end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01435" y="347805"/>
            <a:ext cx="6728906" cy="584775"/>
          </a:xfrm>
          <a:prstGeom prst="rect">
            <a:avLst/>
          </a:prstGeom>
          <a:noFill/>
          <a:ln>
            <a:noFill/>
          </a:ln>
        </p:spPr>
        <p:txBody>
          <a:bodyPr wrap="square" rtlCol="0">
            <a:spAutoFit/>
          </a:bodyPr>
          <a:lstStyle/>
          <a:p>
            <a:pPr algn="ctr"/>
            <a:r>
              <a:rPr lang="en-US" sz="3200" b="1" dirty="0" smtClean="0"/>
              <a:t>What do you see in the picture? </a:t>
            </a:r>
            <a:endParaRPr lang="en-US" sz="3200" b="1"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286664"/>
            <a:ext cx="7319243" cy="3818736"/>
          </a:xfrm>
          <a:prstGeom prst="rect">
            <a:avLst/>
          </a:prstGeom>
          <a:ln>
            <a:solidFill>
              <a:schemeClr val="tx1"/>
            </a:solidFill>
          </a:ln>
        </p:spPr>
      </p:pic>
      <p:sp>
        <p:nvSpPr>
          <p:cNvPr id="12" name="TextBox 11"/>
          <p:cNvSpPr txBox="1"/>
          <p:nvPr/>
        </p:nvSpPr>
        <p:spPr>
          <a:xfrm>
            <a:off x="1115290" y="5508906"/>
            <a:ext cx="6728906" cy="584775"/>
          </a:xfrm>
          <a:prstGeom prst="rect">
            <a:avLst/>
          </a:prstGeom>
          <a:noFill/>
          <a:ln>
            <a:noFill/>
          </a:ln>
        </p:spPr>
        <p:txBody>
          <a:bodyPr wrap="square" rtlCol="0">
            <a:spAutoFit/>
          </a:bodyPr>
          <a:lstStyle/>
          <a:p>
            <a:pPr algn="ctr"/>
            <a:r>
              <a:rPr lang="en-US" sz="3200" b="1" dirty="0" smtClean="0"/>
              <a:t>A Happy family </a:t>
            </a:r>
            <a:endParaRPr lang="en-US" sz="3200" b="1" dirty="0"/>
          </a:p>
        </p:txBody>
      </p:sp>
    </p:spTree>
    <p:extLst>
      <p:ext uri="{BB962C8B-B14F-4D97-AF65-F5344CB8AC3E}">
        <p14:creationId xmlns:p14="http://schemas.microsoft.com/office/powerpoint/2010/main" val="3908287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wd">
                                    <p:tmPct val="10000"/>
                                  </p:iterate>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22319" y="1447800"/>
            <a:ext cx="4953000" cy="646331"/>
          </a:xfrm>
          <a:prstGeom prst="rect">
            <a:avLst/>
          </a:prstGeom>
          <a:noFill/>
          <a:ln>
            <a:noFill/>
          </a:ln>
        </p:spPr>
        <p:txBody>
          <a:bodyPr wrap="square" rtlCol="0">
            <a:spAutoFit/>
          </a:bodyPr>
          <a:lstStyle/>
          <a:p>
            <a:pPr algn="ctr"/>
            <a:r>
              <a:rPr lang="en-US" sz="3600" b="1" dirty="0" smtClean="0"/>
              <a:t>Today our topic </a:t>
            </a:r>
            <a:endParaRPr lang="en-US" sz="3600" b="1" dirty="0"/>
          </a:p>
        </p:txBody>
      </p:sp>
      <p:sp>
        <p:nvSpPr>
          <p:cNvPr id="3" name="Rectangle 2"/>
          <p:cNvSpPr/>
          <p:nvPr/>
        </p:nvSpPr>
        <p:spPr>
          <a:xfrm>
            <a:off x="1981200" y="2286000"/>
            <a:ext cx="4953000" cy="1219200"/>
          </a:xfrm>
          <a:prstGeom prst="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solidFill>
              </a:rPr>
              <a:t>Paul and his family</a:t>
            </a:r>
            <a:endParaRPr lang="en-US" sz="4000" b="1" dirty="0">
              <a:solidFill>
                <a:schemeClr val="tx1"/>
              </a:solidFill>
            </a:endParaRPr>
          </a:p>
        </p:txBody>
      </p:sp>
      <p:sp>
        <p:nvSpPr>
          <p:cNvPr id="4" name="Rectangle 3"/>
          <p:cNvSpPr/>
          <p:nvPr/>
        </p:nvSpPr>
        <p:spPr>
          <a:xfrm>
            <a:off x="3048000" y="3837709"/>
            <a:ext cx="3048000" cy="914400"/>
          </a:xfrm>
          <a:prstGeom prst="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2800" b="1" kern="0" dirty="0">
                <a:solidFill>
                  <a:schemeClr val="tx1"/>
                </a:solidFill>
              </a:rPr>
              <a:t>UNIT: </a:t>
            </a:r>
            <a:r>
              <a:rPr lang="en-US" sz="2800" b="1" i="1" kern="0" dirty="0">
                <a:solidFill>
                  <a:schemeClr val="tx1"/>
                </a:solidFill>
              </a:rPr>
              <a:t>        </a:t>
            </a:r>
            <a:r>
              <a:rPr lang="en-US" sz="3200" b="1" i="1" kern="0" dirty="0" smtClean="0">
                <a:solidFill>
                  <a:schemeClr val="tx1"/>
                </a:solidFill>
              </a:rPr>
              <a:t>Eight </a:t>
            </a:r>
            <a:endParaRPr lang="en-US" sz="3200" b="1" i="1" kern="0" dirty="0">
              <a:solidFill>
                <a:schemeClr val="tx1"/>
              </a:solidFill>
            </a:endParaRPr>
          </a:p>
          <a:p>
            <a:pPr lvl="0">
              <a:defRPr/>
            </a:pPr>
            <a:r>
              <a:rPr lang="en-US" sz="2800" b="1" kern="0" dirty="0">
                <a:solidFill>
                  <a:schemeClr val="tx1"/>
                </a:solidFill>
              </a:rPr>
              <a:t>LESSON:    </a:t>
            </a:r>
            <a:r>
              <a:rPr lang="en-US" sz="2800" b="1" i="1" kern="0" dirty="0" smtClean="0">
                <a:solidFill>
                  <a:schemeClr val="tx1"/>
                </a:solidFill>
              </a:rPr>
              <a:t>7</a:t>
            </a:r>
            <a:endParaRPr lang="en-US" sz="2800" b="1" kern="0" dirty="0">
              <a:solidFill>
                <a:schemeClr val="tx1"/>
              </a:solidFill>
            </a:endParaRPr>
          </a:p>
        </p:txBody>
      </p:sp>
    </p:spTree>
    <p:extLst>
      <p:ext uri="{BB962C8B-B14F-4D97-AF65-F5344CB8AC3E}">
        <p14:creationId xmlns:p14="http://schemas.microsoft.com/office/powerpoint/2010/main" val="108700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5"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4" dur="1000" fill="hold"/>
                                        <p:tgtEl>
                                          <p:spTgt spid="3"/>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3"/>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93171" y="1981200"/>
            <a:ext cx="7848599" cy="3108543"/>
          </a:xfrm>
          <a:prstGeom prst="rect">
            <a:avLst/>
          </a:prstGeom>
          <a:solidFill>
            <a:schemeClr val="accent3">
              <a:lumMod val="40000"/>
              <a:lumOff val="60000"/>
            </a:schemeClr>
          </a:solidFill>
          <a:ln>
            <a:solidFill>
              <a:schemeClr val="tx1"/>
            </a:solidFill>
          </a:ln>
        </p:spPr>
        <p:txBody>
          <a:bodyPr wrap="square" rtlCol="0">
            <a:spAutoFit/>
          </a:bodyPr>
          <a:lstStyle/>
          <a:p>
            <a:r>
              <a:rPr lang="en-US" sz="2800" dirty="0"/>
              <a:t>By the end of the lesson the students will be able to</a:t>
            </a:r>
          </a:p>
          <a:p>
            <a:pPr marL="457200" indent="-457200">
              <a:buFont typeface="Arial" charset="0"/>
              <a:buChar char="•"/>
            </a:pPr>
            <a:endParaRPr lang="en-US" sz="2800" dirty="0" smtClean="0"/>
          </a:p>
          <a:p>
            <a:pPr marL="457200" indent="-457200">
              <a:buFont typeface="Arial" charset="0"/>
              <a:buChar char="•"/>
            </a:pPr>
            <a:r>
              <a:rPr lang="en-US" sz="2800" dirty="0" smtClean="0"/>
              <a:t>Read and understand text.</a:t>
            </a:r>
          </a:p>
          <a:p>
            <a:pPr marL="457200" indent="-457200">
              <a:buFont typeface="Arial" charset="0"/>
              <a:buChar char="•"/>
            </a:pPr>
            <a:r>
              <a:rPr lang="en-US" sz="2800" dirty="0" smtClean="0"/>
              <a:t>make questions and answers about likes/dislikes. </a:t>
            </a:r>
          </a:p>
          <a:p>
            <a:pPr marL="457200" indent="-457200">
              <a:buFont typeface="Arial" charset="0"/>
              <a:buChar char="•"/>
            </a:pPr>
            <a:r>
              <a:rPr lang="en-US" sz="2800" dirty="0" smtClean="0"/>
              <a:t>Complete guided and semi-guided writing task. </a:t>
            </a:r>
          </a:p>
          <a:p>
            <a:pPr marL="457200" indent="-457200">
              <a:buFont typeface="Arial" charset="0"/>
              <a:buChar char="•"/>
            </a:pPr>
            <a:r>
              <a:rPr lang="en-US" sz="2800" dirty="0" smtClean="0"/>
              <a:t>Infer the meaning of some key words from the inference.  </a:t>
            </a:r>
            <a:endParaRPr lang="en-US" sz="2800" dirty="0"/>
          </a:p>
        </p:txBody>
      </p:sp>
      <p:sp>
        <p:nvSpPr>
          <p:cNvPr id="6" name="TextBox 5"/>
          <p:cNvSpPr txBox="1"/>
          <p:nvPr/>
        </p:nvSpPr>
        <p:spPr>
          <a:xfrm>
            <a:off x="1160317" y="1015425"/>
            <a:ext cx="7100455" cy="584775"/>
          </a:xfrm>
          <a:prstGeom prst="rect">
            <a:avLst/>
          </a:prstGeom>
          <a:noFill/>
          <a:ln>
            <a:solidFill>
              <a:schemeClr val="accent5">
                <a:lumMod val="50000"/>
              </a:schemeClr>
            </a:solidFill>
          </a:ln>
        </p:spPr>
        <p:txBody>
          <a:bodyPr wrap="square" rtlCol="0">
            <a:spAutoFit/>
          </a:bodyPr>
          <a:lstStyle/>
          <a:p>
            <a:pPr algn="ctr"/>
            <a:r>
              <a:rPr lang="en-US" sz="3200" b="1" dirty="0" smtClean="0"/>
              <a:t>LEARNING OUTCOMES </a:t>
            </a:r>
            <a:r>
              <a:rPr lang="en-US" sz="3200" b="1" dirty="0"/>
              <a:t>OF THE LESSON</a:t>
            </a:r>
          </a:p>
        </p:txBody>
      </p:sp>
    </p:spTree>
    <p:extLst>
      <p:ext uri="{BB962C8B-B14F-4D97-AF65-F5344CB8AC3E}">
        <p14:creationId xmlns:p14="http://schemas.microsoft.com/office/powerpoint/2010/main" val="2403712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wd">
                                    <p:tmPct val="10000"/>
                                  </p:iterate>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954044" y="139702"/>
            <a:ext cx="1981200" cy="596900"/>
          </a:xfrm>
          <a:prstGeom prst="rect">
            <a:avLst/>
          </a:prstGeom>
          <a:noFill/>
          <a:ln>
            <a:noFill/>
          </a:ln>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70C0"/>
                </a:solidFill>
              </a:rPr>
              <a:t>Vocabulary</a:t>
            </a:r>
            <a:endParaRPr lang="en-US" sz="3200" b="1" dirty="0">
              <a:solidFill>
                <a:srgbClr val="0070C0"/>
              </a:solidFill>
            </a:endParaRPr>
          </a:p>
        </p:txBody>
      </p:sp>
      <p:sp>
        <p:nvSpPr>
          <p:cNvPr id="3" name="TextBox 2"/>
          <p:cNvSpPr txBox="1"/>
          <p:nvPr/>
        </p:nvSpPr>
        <p:spPr>
          <a:xfrm>
            <a:off x="277090" y="179468"/>
            <a:ext cx="1780310" cy="646331"/>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sz="3600" b="1" dirty="0" smtClean="0"/>
              <a:t>Feed</a:t>
            </a:r>
            <a:endParaRPr lang="en-US" sz="3600" b="1" dirty="0"/>
          </a:p>
        </p:txBody>
      </p:sp>
      <p:sp>
        <p:nvSpPr>
          <p:cNvPr id="6" name="Title 1"/>
          <p:cNvSpPr txBox="1">
            <a:spLocks/>
          </p:cNvSpPr>
          <p:nvPr/>
        </p:nvSpPr>
        <p:spPr>
          <a:xfrm>
            <a:off x="297873" y="990600"/>
            <a:ext cx="1530927" cy="482600"/>
          </a:xfrm>
          <a:prstGeom prst="rect">
            <a:avLst/>
          </a:prstGeom>
          <a:solidFill>
            <a:schemeClr val="accent3">
              <a:lumMod val="20000"/>
              <a:lumOff val="80000"/>
            </a:schemeClr>
          </a:solidFill>
          <a:ln>
            <a:solidFill>
              <a:schemeClr val="accent3">
                <a:lumMod val="50000"/>
              </a:schemeClr>
            </a:solidFill>
          </a:ln>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i="1" dirty="0" smtClean="0">
                <a:solidFill>
                  <a:srgbClr val="00B050"/>
                </a:solidFill>
              </a:rPr>
              <a:t>Meaning</a:t>
            </a:r>
            <a:endParaRPr lang="en-US" sz="2800" b="1" i="1" dirty="0">
              <a:solidFill>
                <a:srgbClr val="00B050"/>
              </a:solidFill>
            </a:endParaRPr>
          </a:p>
        </p:txBody>
      </p:sp>
      <p:sp>
        <p:nvSpPr>
          <p:cNvPr id="8" name="TextBox 7"/>
          <p:cNvSpPr txBox="1"/>
          <p:nvPr/>
        </p:nvSpPr>
        <p:spPr>
          <a:xfrm>
            <a:off x="2057400" y="914400"/>
            <a:ext cx="5742709" cy="523220"/>
          </a:xfrm>
          <a:prstGeom prst="rect">
            <a:avLst/>
          </a:prstGeom>
          <a:noFill/>
          <a:ln>
            <a:noFill/>
          </a:ln>
        </p:spPr>
        <p:txBody>
          <a:bodyPr wrap="square" rtlCol="0">
            <a:spAutoFit/>
          </a:bodyPr>
          <a:lstStyle/>
          <a:p>
            <a:r>
              <a:rPr lang="en-US" sz="2800" b="1" dirty="0" smtClean="0"/>
              <a:t>To give </a:t>
            </a:r>
            <a:r>
              <a:rPr lang="en-US" sz="2800" b="1" dirty="0"/>
              <a:t>food </a:t>
            </a:r>
            <a:r>
              <a:rPr lang="en-US" sz="2800" b="1" dirty="0" smtClean="0"/>
              <a:t>to a person or an animal.</a:t>
            </a:r>
            <a:endParaRPr lang="en-US" sz="2800" b="1" dirty="0"/>
          </a:p>
        </p:txBody>
      </p:sp>
      <p:sp>
        <p:nvSpPr>
          <p:cNvPr id="11" name="TextBox 10"/>
          <p:cNvSpPr txBox="1"/>
          <p:nvPr/>
        </p:nvSpPr>
        <p:spPr>
          <a:xfrm>
            <a:off x="2057400" y="5926861"/>
            <a:ext cx="5638800" cy="584775"/>
          </a:xfrm>
          <a:prstGeom prst="rect">
            <a:avLst/>
          </a:prstGeom>
          <a:solidFill>
            <a:schemeClr val="accent3">
              <a:lumMod val="20000"/>
              <a:lumOff val="80000"/>
            </a:schemeClr>
          </a:solidFill>
          <a:ln>
            <a:noFill/>
          </a:ln>
        </p:spPr>
        <p:txBody>
          <a:bodyPr wrap="square" rtlCol="0">
            <a:spAutoFit/>
          </a:bodyPr>
          <a:lstStyle/>
          <a:p>
            <a:pPr algn="ctr"/>
            <a:r>
              <a:rPr lang="en-US" sz="3200" b="1" dirty="0" smtClean="0"/>
              <a:t>She feeds the ducks everyday .</a:t>
            </a:r>
            <a:endParaRPr lang="en-US" sz="32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9231" y="1473200"/>
            <a:ext cx="4139046" cy="4302884"/>
          </a:xfrm>
          <a:prstGeom prst="rect">
            <a:avLst/>
          </a:prstGeom>
          <a:ln>
            <a:solidFill>
              <a:schemeClr val="tx1"/>
            </a:solidFill>
          </a:ln>
        </p:spPr>
      </p:pic>
    </p:spTree>
    <p:extLst>
      <p:ext uri="{BB962C8B-B14F-4D97-AF65-F5344CB8AC3E}">
        <p14:creationId xmlns:p14="http://schemas.microsoft.com/office/powerpoint/2010/main" val="30134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5"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14" dur="1000" fill="hold"/>
                                        <p:tgtEl>
                                          <p:spTgt spid="11"/>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954044" y="139702"/>
            <a:ext cx="1981200" cy="596900"/>
          </a:xfrm>
          <a:prstGeom prst="rect">
            <a:avLst/>
          </a:prstGeom>
          <a:noFill/>
          <a:ln>
            <a:noFill/>
          </a:ln>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70C0"/>
                </a:solidFill>
              </a:rPr>
              <a:t>Vocabulary</a:t>
            </a:r>
            <a:endParaRPr lang="en-US" sz="3200" b="1" dirty="0">
              <a:solidFill>
                <a:srgbClr val="0070C0"/>
              </a:solidFill>
            </a:endParaRPr>
          </a:p>
        </p:txBody>
      </p:sp>
      <p:sp>
        <p:nvSpPr>
          <p:cNvPr id="3" name="TextBox 2"/>
          <p:cNvSpPr txBox="1"/>
          <p:nvPr/>
        </p:nvSpPr>
        <p:spPr>
          <a:xfrm>
            <a:off x="277090" y="179468"/>
            <a:ext cx="1780310" cy="646331"/>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sz="3600" b="1" dirty="0" smtClean="0"/>
              <a:t>Rabbit</a:t>
            </a:r>
            <a:endParaRPr lang="en-US" sz="3600" b="1" dirty="0"/>
          </a:p>
        </p:txBody>
      </p:sp>
      <p:sp>
        <p:nvSpPr>
          <p:cNvPr id="6" name="Title 1"/>
          <p:cNvSpPr txBox="1">
            <a:spLocks/>
          </p:cNvSpPr>
          <p:nvPr/>
        </p:nvSpPr>
        <p:spPr>
          <a:xfrm>
            <a:off x="297873" y="990600"/>
            <a:ext cx="1530927" cy="482600"/>
          </a:xfrm>
          <a:prstGeom prst="rect">
            <a:avLst/>
          </a:prstGeom>
          <a:solidFill>
            <a:schemeClr val="accent3">
              <a:lumMod val="20000"/>
              <a:lumOff val="80000"/>
            </a:schemeClr>
          </a:solidFill>
          <a:ln>
            <a:solidFill>
              <a:schemeClr val="accent3">
                <a:lumMod val="50000"/>
              </a:schemeClr>
            </a:solidFill>
          </a:ln>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i="1" dirty="0" smtClean="0">
                <a:solidFill>
                  <a:srgbClr val="00B050"/>
                </a:solidFill>
              </a:rPr>
              <a:t>Meaning</a:t>
            </a:r>
            <a:endParaRPr lang="en-US" sz="2800" b="1" i="1" dirty="0">
              <a:solidFill>
                <a:srgbClr val="00B050"/>
              </a:solidFill>
            </a:endParaRPr>
          </a:p>
        </p:txBody>
      </p:sp>
      <p:sp>
        <p:nvSpPr>
          <p:cNvPr id="8" name="TextBox 7"/>
          <p:cNvSpPr txBox="1"/>
          <p:nvPr/>
        </p:nvSpPr>
        <p:spPr>
          <a:xfrm>
            <a:off x="2057400" y="754846"/>
            <a:ext cx="6877844" cy="954107"/>
          </a:xfrm>
          <a:prstGeom prst="rect">
            <a:avLst/>
          </a:prstGeom>
          <a:noFill/>
          <a:ln>
            <a:noFill/>
          </a:ln>
        </p:spPr>
        <p:txBody>
          <a:bodyPr wrap="square" rtlCol="0">
            <a:spAutoFit/>
          </a:bodyPr>
          <a:lstStyle/>
          <a:p>
            <a:r>
              <a:rPr lang="en-US" sz="2800" b="1" dirty="0" smtClean="0"/>
              <a:t>a </a:t>
            </a:r>
            <a:r>
              <a:rPr lang="en-US" sz="2800" b="1" dirty="0"/>
              <a:t>plant-eating mammal with long ears, long hind legs, and a short tail.</a:t>
            </a:r>
          </a:p>
        </p:txBody>
      </p:sp>
      <p:sp>
        <p:nvSpPr>
          <p:cNvPr id="11" name="TextBox 10"/>
          <p:cNvSpPr txBox="1"/>
          <p:nvPr/>
        </p:nvSpPr>
        <p:spPr>
          <a:xfrm>
            <a:off x="2209800" y="5867400"/>
            <a:ext cx="5105400" cy="584775"/>
          </a:xfrm>
          <a:prstGeom prst="rect">
            <a:avLst/>
          </a:prstGeom>
          <a:noFill/>
          <a:ln>
            <a:noFill/>
          </a:ln>
        </p:spPr>
        <p:txBody>
          <a:bodyPr wrap="square" rtlCol="0">
            <a:spAutoFit/>
          </a:bodyPr>
          <a:lstStyle/>
          <a:p>
            <a:pPr algn="ctr"/>
            <a:r>
              <a:rPr lang="en-US" sz="3200" b="1" dirty="0" smtClean="0"/>
              <a:t>The rabbit is sitting. </a:t>
            </a:r>
            <a:endParaRPr lang="en-US" sz="3200" b="1"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2617" b="6060"/>
          <a:stretch/>
        </p:blipFill>
        <p:spPr>
          <a:xfrm>
            <a:off x="3002502" y="1743589"/>
            <a:ext cx="4190999" cy="4052273"/>
          </a:xfrm>
          <a:prstGeom prst="rect">
            <a:avLst/>
          </a:prstGeom>
          <a:ln>
            <a:solidFill>
              <a:schemeClr val="tx1"/>
            </a:solidFill>
          </a:ln>
        </p:spPr>
      </p:pic>
    </p:spTree>
    <p:extLst>
      <p:ext uri="{BB962C8B-B14F-4D97-AF65-F5344CB8AC3E}">
        <p14:creationId xmlns:p14="http://schemas.microsoft.com/office/powerpoint/2010/main" val="18667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5"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14" dur="1000" fill="hold"/>
                                        <p:tgtEl>
                                          <p:spTgt spid="11"/>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954044" y="139702"/>
            <a:ext cx="1981200" cy="596900"/>
          </a:xfrm>
          <a:prstGeom prst="rect">
            <a:avLst/>
          </a:prstGeom>
          <a:noFill/>
          <a:ln>
            <a:noFill/>
          </a:ln>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70C0"/>
                </a:solidFill>
              </a:rPr>
              <a:t>Vocabulary</a:t>
            </a:r>
            <a:endParaRPr lang="en-US" sz="3200" b="1" dirty="0">
              <a:solidFill>
                <a:srgbClr val="0070C0"/>
              </a:solidFill>
            </a:endParaRPr>
          </a:p>
        </p:txBody>
      </p:sp>
      <p:sp>
        <p:nvSpPr>
          <p:cNvPr id="3" name="TextBox 2"/>
          <p:cNvSpPr txBox="1"/>
          <p:nvPr/>
        </p:nvSpPr>
        <p:spPr>
          <a:xfrm>
            <a:off x="277090" y="179468"/>
            <a:ext cx="3380510" cy="646331"/>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sz="3600" b="1" dirty="0" smtClean="0"/>
              <a:t>Run around</a:t>
            </a:r>
            <a:endParaRPr lang="en-US" sz="3600" b="1" dirty="0"/>
          </a:p>
        </p:txBody>
      </p:sp>
      <p:sp>
        <p:nvSpPr>
          <p:cNvPr id="6" name="Title 1"/>
          <p:cNvSpPr txBox="1">
            <a:spLocks/>
          </p:cNvSpPr>
          <p:nvPr/>
        </p:nvSpPr>
        <p:spPr>
          <a:xfrm>
            <a:off x="297873" y="990600"/>
            <a:ext cx="1530927" cy="482600"/>
          </a:xfrm>
          <a:prstGeom prst="rect">
            <a:avLst/>
          </a:prstGeom>
          <a:solidFill>
            <a:schemeClr val="accent3">
              <a:lumMod val="20000"/>
              <a:lumOff val="80000"/>
            </a:schemeClr>
          </a:solidFill>
          <a:ln>
            <a:solidFill>
              <a:schemeClr val="accent3">
                <a:lumMod val="50000"/>
              </a:schemeClr>
            </a:solidFill>
          </a:ln>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i="1" dirty="0" smtClean="0">
                <a:solidFill>
                  <a:srgbClr val="00B050"/>
                </a:solidFill>
              </a:rPr>
              <a:t>Meaning</a:t>
            </a:r>
            <a:endParaRPr lang="en-US" sz="2800" b="1" i="1" dirty="0">
              <a:solidFill>
                <a:srgbClr val="00B050"/>
              </a:solidFill>
            </a:endParaRPr>
          </a:p>
        </p:txBody>
      </p:sp>
      <p:sp>
        <p:nvSpPr>
          <p:cNvPr id="8" name="TextBox 7"/>
          <p:cNvSpPr txBox="1"/>
          <p:nvPr/>
        </p:nvSpPr>
        <p:spPr>
          <a:xfrm>
            <a:off x="3058045" y="990600"/>
            <a:ext cx="3505200" cy="584775"/>
          </a:xfrm>
          <a:prstGeom prst="rect">
            <a:avLst/>
          </a:prstGeom>
          <a:noFill/>
          <a:ln>
            <a:noFill/>
          </a:ln>
        </p:spPr>
        <p:txBody>
          <a:bodyPr wrap="square" rtlCol="0">
            <a:spAutoFit/>
          </a:bodyPr>
          <a:lstStyle/>
          <a:p>
            <a:pPr algn="ctr"/>
            <a:r>
              <a:rPr lang="en-US" sz="3200" b="1" dirty="0" smtClean="0"/>
              <a:t>Run  all sides.</a:t>
            </a:r>
            <a:endParaRPr lang="en-US" sz="3200" b="1" dirty="0"/>
          </a:p>
        </p:txBody>
      </p:sp>
      <p:sp>
        <p:nvSpPr>
          <p:cNvPr id="11" name="TextBox 10"/>
          <p:cNvSpPr txBox="1"/>
          <p:nvPr/>
        </p:nvSpPr>
        <p:spPr>
          <a:xfrm>
            <a:off x="1160318" y="5867400"/>
            <a:ext cx="7286800" cy="584775"/>
          </a:xfrm>
          <a:prstGeom prst="rect">
            <a:avLst/>
          </a:prstGeom>
          <a:noFill/>
          <a:ln>
            <a:noFill/>
          </a:ln>
        </p:spPr>
        <p:txBody>
          <a:bodyPr wrap="square" rtlCol="0">
            <a:spAutoFit/>
          </a:bodyPr>
          <a:lstStyle/>
          <a:p>
            <a:pPr algn="ctr"/>
            <a:r>
              <a:rPr lang="en-US" sz="3200" b="1" dirty="0" smtClean="0"/>
              <a:t>The man is running around the track .</a:t>
            </a:r>
            <a:endParaRPr lang="en-US" sz="3200" b="1"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2655" y="1741829"/>
            <a:ext cx="6019800" cy="4010692"/>
          </a:xfrm>
          <a:prstGeom prst="rect">
            <a:avLst/>
          </a:prstGeom>
          <a:ln>
            <a:solidFill>
              <a:schemeClr val="tx1"/>
            </a:solidFill>
          </a:ln>
        </p:spPr>
      </p:pic>
    </p:spTree>
    <p:extLst>
      <p:ext uri="{BB962C8B-B14F-4D97-AF65-F5344CB8AC3E}">
        <p14:creationId xmlns:p14="http://schemas.microsoft.com/office/powerpoint/2010/main" val="1088828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25"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14" dur="1000" fill="hold"/>
                                        <p:tgtEl>
                                          <p:spTgt spid="11"/>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1"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5374</TotalTime>
  <Words>1585</Words>
  <Application>Microsoft Office PowerPoint</Application>
  <PresentationFormat>On-screen Show (4:3)</PresentationFormat>
  <Paragraphs>166</Paragraphs>
  <Slides>25</Slides>
  <Notes>18</Notes>
  <HiddenSlides>1</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Office Theme</vt:lpstr>
      <vt:lpstr>NewsPrint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Doel</dc:creator>
  <cp:lastModifiedBy>Doel</cp:lastModifiedBy>
  <cp:revision>518</cp:revision>
  <dcterms:created xsi:type="dcterms:W3CDTF">2006-08-16T00:00:00Z</dcterms:created>
  <dcterms:modified xsi:type="dcterms:W3CDTF">2015-06-24T08:06:13Z</dcterms:modified>
</cp:coreProperties>
</file>