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7" r:id="rId4"/>
    <p:sldId id="262" r:id="rId5"/>
    <p:sldId id="268" r:id="rId6"/>
    <p:sldId id="261" r:id="rId7"/>
    <p:sldId id="270" r:id="rId8"/>
    <p:sldId id="259" r:id="rId9"/>
    <p:sldId id="260" r:id="rId10"/>
    <p:sldId id="271" r:id="rId11"/>
    <p:sldId id="258" r:id="rId12"/>
    <p:sldId id="263"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p:scale>
          <a:sx n="75" d="100"/>
          <a:sy n="75" d="100"/>
        </p:scale>
        <p:origin x="-648"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Email-sharifulalam251605@gmail.com" TargetMode="External"/><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latin typeface="NikoshBAN" pitchFamily="2" charset="0"/>
                <a:cs typeface="NikoshBAN" pitchFamily="2" charset="0"/>
              </a:rPr>
              <a:t>সবাকে</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শুভেচ্ছা</a:t>
            </a:r>
            <a:r>
              <a:rPr lang="en-US" sz="6600" dirty="0" smtClean="0">
                <a:latin typeface="NikoshBAN" pitchFamily="2" charset="0"/>
                <a:cs typeface="NikoshBAN" pitchFamily="2" charset="0"/>
              </a:rPr>
              <a:t> ও </a:t>
            </a:r>
            <a:r>
              <a:rPr lang="en-US" sz="6600" dirty="0" err="1" smtClean="0">
                <a:latin typeface="NikoshBAN" pitchFamily="2" charset="0"/>
                <a:cs typeface="NikoshBAN" pitchFamily="2" charset="0"/>
              </a:rPr>
              <a:t>স্বাগতম</a:t>
            </a:r>
            <a:endParaRPr lang="en-US" sz="6600" dirty="0">
              <a:latin typeface="NikoshBAN" pitchFamily="2" charset="0"/>
              <a:cs typeface="NikoshBAN" pitchFamily="2" charset="0"/>
            </a:endParaRPr>
          </a:p>
        </p:txBody>
      </p:sp>
      <p:pic>
        <p:nvPicPr>
          <p:cNvPr id="4" name="Picture 3" descr="Krtisok_Jinaigati.jpg"/>
          <p:cNvPicPr>
            <a:picLocks noChangeAspect="1"/>
          </p:cNvPicPr>
          <p:nvPr/>
        </p:nvPicPr>
        <p:blipFill>
          <a:blip r:embed="rId2" cstate="print"/>
          <a:stretch>
            <a:fillRect/>
          </a:stretch>
        </p:blipFill>
        <p:spPr>
          <a:xfrm>
            <a:off x="0" y="1395941"/>
            <a:ext cx="4648200" cy="5462059"/>
          </a:xfrm>
          <a:prstGeom prst="rect">
            <a:avLst/>
          </a:prstGeom>
        </p:spPr>
      </p:pic>
      <p:pic>
        <p:nvPicPr>
          <p:cNvPr id="5" name="Picture 4" descr="19.jpg"/>
          <p:cNvPicPr>
            <a:picLocks noChangeAspect="1"/>
          </p:cNvPicPr>
          <p:nvPr/>
        </p:nvPicPr>
        <p:blipFill>
          <a:blip r:embed="rId3" cstate="print"/>
          <a:stretch>
            <a:fillRect/>
          </a:stretch>
        </p:blipFill>
        <p:spPr>
          <a:xfrm>
            <a:off x="4953001" y="1447800"/>
            <a:ext cx="4191000" cy="5257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a:solidFill>
            <a:srgbClr val="FFFF00"/>
          </a:solidFill>
        </p:spPr>
        <p:txBody>
          <a:bodyPr wrap="square">
            <a:spAutoFit/>
          </a:bodyPr>
          <a:lstStyle/>
          <a:p>
            <a:r>
              <a:rPr lang="en-US" sz="4800" dirty="0" err="1" smtClean="0">
                <a:solidFill>
                  <a:srgbClr val="FF0000"/>
                </a:solidFill>
                <a:latin typeface="NikoshBAN" pitchFamily="2" charset="0"/>
                <a:cs typeface="NikoshBAN" pitchFamily="2" charset="0"/>
              </a:rPr>
              <a:t>ক্রমহ্রাসমান</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প্রান্তিক</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উপযোগ</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বিধির</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শর্তঃ</a:t>
            </a:r>
            <a:r>
              <a:rPr lang="en-US" sz="4800" dirty="0" smtClean="0">
                <a:solidFill>
                  <a:srgbClr val="FF0000"/>
                </a:solidFill>
                <a:latin typeface="NikoshBAN" pitchFamily="2" charset="0"/>
                <a:cs typeface="NikoshBAN" pitchFamily="2" charset="0"/>
              </a:rPr>
              <a:t> </a:t>
            </a:r>
            <a:endParaRPr lang="en-US" sz="4800" dirty="0" smtClean="0">
              <a:solidFill>
                <a:srgbClr val="FF0000"/>
              </a:solidFill>
              <a:latin typeface="NikoshBAN" pitchFamily="2" charset="0"/>
              <a:cs typeface="NikoshBAN" pitchFamily="2" charset="0"/>
            </a:endParaRPr>
          </a:p>
          <a:p>
            <a:r>
              <a:rPr lang="en-US" sz="3600" dirty="0" smtClean="0">
                <a:solidFill>
                  <a:srgbClr val="FF0000"/>
                </a:solidFill>
                <a:latin typeface="NikoshBAN" pitchFamily="2" charset="0"/>
                <a:cs typeface="NikoshBAN" pitchFamily="2" charset="0"/>
              </a:rPr>
              <a:t/>
            </a:r>
            <a:br>
              <a:rPr lang="en-US" sz="3600" dirty="0" smtClean="0">
                <a:solidFill>
                  <a:srgbClr val="FF0000"/>
                </a:solidFill>
                <a:latin typeface="NikoshBAN" pitchFamily="2" charset="0"/>
                <a:cs typeface="NikoshBAN" pitchFamily="2" charset="0"/>
              </a:rPr>
            </a:br>
            <a:r>
              <a:rPr lang="en-US" sz="3600" dirty="0" smtClean="0">
                <a:solidFill>
                  <a:srgbClr val="FF0000"/>
                </a:solidFill>
                <a:latin typeface="NikoshBAN" pitchFamily="2" charset="0"/>
                <a:cs typeface="NikoshBAN" pitchFamily="2" charset="0"/>
              </a:rPr>
              <a:t>১। </a:t>
            </a:r>
            <a:r>
              <a:rPr lang="en-US" sz="3600" dirty="0" err="1" smtClean="0">
                <a:solidFill>
                  <a:srgbClr val="FF0000"/>
                </a:solidFill>
                <a:latin typeface="NikoshBAN" pitchFamily="2" charset="0"/>
                <a:cs typeface="NikoshBAN" pitchFamily="2" charset="0"/>
              </a:rPr>
              <a:t>ভোক্তা</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হবে</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স্বাভাবিক</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বিচার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বুদ্ধি</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সম্পন্ন</a:t>
            </a:r>
            <a:r>
              <a:rPr lang="en-US" sz="3600" dirty="0" smtClean="0">
                <a:solidFill>
                  <a:srgbClr val="FF0000"/>
                </a:solidFill>
                <a:latin typeface="NikoshBAN" pitchFamily="2" charset="0"/>
                <a:cs typeface="NikoshBAN" pitchFamily="2" charset="0"/>
              </a:rPr>
              <a:t>;</a:t>
            </a:r>
            <a:br>
              <a:rPr lang="en-US" sz="3600" dirty="0" smtClean="0">
                <a:solidFill>
                  <a:srgbClr val="FF0000"/>
                </a:solidFill>
                <a:latin typeface="NikoshBAN" pitchFamily="2" charset="0"/>
                <a:cs typeface="NikoshBAN" pitchFamily="2" charset="0"/>
              </a:rPr>
            </a:br>
            <a:r>
              <a:rPr lang="en-US" sz="3600" dirty="0" smtClean="0">
                <a:solidFill>
                  <a:srgbClr val="FF0000"/>
                </a:solidFill>
                <a:latin typeface="NikoshBAN" pitchFamily="2" charset="0"/>
                <a:cs typeface="NikoshBAN" pitchFamily="2" charset="0"/>
              </a:rPr>
              <a:t>২। </a:t>
            </a:r>
            <a:r>
              <a:rPr lang="en-US" sz="3600" dirty="0" err="1" smtClean="0">
                <a:solidFill>
                  <a:srgbClr val="FF0000"/>
                </a:solidFill>
                <a:latin typeface="NikoshBAN" pitchFamily="2" charset="0"/>
                <a:cs typeface="NikoshBAN" pitchFamily="2" charset="0"/>
              </a:rPr>
              <a:t>ভোক্তা</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চাইলে</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দ্রব্যের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উপযোগ</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অর্থ</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পরিমাপকরতে</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পারে</a:t>
            </a:r>
            <a:r>
              <a:rPr lang="en-US" sz="3600" dirty="0" smtClean="0">
                <a:solidFill>
                  <a:srgbClr val="FF0000"/>
                </a:solidFill>
                <a:latin typeface="NikoshBAN" pitchFamily="2" charset="0"/>
                <a:cs typeface="NikoshBAN" pitchFamily="2" charset="0"/>
              </a:rPr>
              <a:t>;</a:t>
            </a:r>
            <a:br>
              <a:rPr lang="en-US" sz="3600" dirty="0" smtClean="0">
                <a:solidFill>
                  <a:srgbClr val="FF0000"/>
                </a:solidFill>
                <a:latin typeface="NikoshBAN" pitchFamily="2" charset="0"/>
                <a:cs typeface="NikoshBAN" pitchFamily="2" charset="0"/>
              </a:rPr>
            </a:br>
            <a:r>
              <a:rPr lang="en-US" sz="3600" dirty="0" smtClean="0">
                <a:solidFill>
                  <a:srgbClr val="FF0000"/>
                </a:solidFill>
                <a:latin typeface="NikoshBAN" pitchFamily="2" charset="0"/>
                <a:cs typeface="NikoshBAN" pitchFamily="2" charset="0"/>
              </a:rPr>
              <a:t>৩। </a:t>
            </a:r>
            <a:r>
              <a:rPr lang="en-US" sz="3600" dirty="0" err="1" smtClean="0">
                <a:solidFill>
                  <a:srgbClr val="FF0000"/>
                </a:solidFill>
                <a:latin typeface="NikoshBAN" pitchFamily="2" charset="0"/>
                <a:cs typeface="NikoshBAN" pitchFamily="2" charset="0"/>
              </a:rPr>
              <a:t>দ্রব্যের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দাম</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প্রান্তিক</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উপযোগের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সমান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হবে</a:t>
            </a:r>
            <a:r>
              <a:rPr lang="en-US" sz="3600" dirty="0" smtClean="0">
                <a:solidFill>
                  <a:srgbClr val="FF0000"/>
                </a:solidFill>
                <a:latin typeface="NikoshBAN" pitchFamily="2" charset="0"/>
                <a:cs typeface="NikoshBAN" pitchFamily="2" charset="0"/>
              </a:rPr>
              <a:t>;</a:t>
            </a:r>
            <a:br>
              <a:rPr lang="en-US" sz="3600" dirty="0" smtClean="0">
                <a:solidFill>
                  <a:srgbClr val="FF0000"/>
                </a:solidFill>
                <a:latin typeface="NikoshBAN" pitchFamily="2" charset="0"/>
                <a:cs typeface="NikoshBAN" pitchFamily="2" charset="0"/>
              </a:rPr>
            </a:br>
            <a:r>
              <a:rPr lang="en-US" sz="3600" dirty="0" smtClean="0">
                <a:solidFill>
                  <a:srgbClr val="FF0000"/>
                </a:solidFill>
                <a:latin typeface="NikoshBAN" pitchFamily="2" charset="0"/>
                <a:cs typeface="NikoshBAN" pitchFamily="2" charset="0"/>
              </a:rPr>
              <a:t>৪। </a:t>
            </a:r>
            <a:r>
              <a:rPr lang="en-US" sz="3600" dirty="0" err="1" smtClean="0">
                <a:solidFill>
                  <a:srgbClr val="FF0000"/>
                </a:solidFill>
                <a:latin typeface="NikoshBAN" pitchFamily="2" charset="0"/>
                <a:cs typeface="NikoshBAN" pitchFamily="2" charset="0"/>
              </a:rPr>
              <a:t>দ্রব্যটি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ভোগ</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করার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সময়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ভোক্তার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আয়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রুচি</a:t>
            </a:r>
            <a:r>
              <a:rPr lang="en-US" sz="3600" dirty="0" smtClean="0">
                <a:solidFill>
                  <a:srgbClr val="FF0000"/>
                </a:solidFill>
                <a:latin typeface="NikoshBAN" pitchFamily="2" charset="0"/>
                <a:cs typeface="NikoshBAN" pitchFamily="2" charset="0"/>
              </a:rPr>
              <a:t> ও </a:t>
            </a:r>
            <a:r>
              <a:rPr lang="en-US" sz="3600" dirty="0" err="1" smtClean="0">
                <a:solidFill>
                  <a:srgbClr val="FF0000"/>
                </a:solidFill>
                <a:latin typeface="NikoshBAN" pitchFamily="2" charset="0"/>
                <a:cs typeface="NikoshBAN" pitchFamily="2" charset="0"/>
              </a:rPr>
              <a:t>পছন্দের</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পরিবর্ত্ন</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হবে</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না</a:t>
            </a:r>
            <a:r>
              <a:rPr lang="en-US" sz="3600" dirty="0" smtClean="0">
                <a:solidFill>
                  <a:srgbClr val="FF0000"/>
                </a:solidFill>
                <a:latin typeface="NikoshBAN" pitchFamily="2" charset="0"/>
                <a:cs typeface="NikoshBAN" pitchFamily="2" charset="0"/>
              </a:rPr>
              <a:t>;</a:t>
            </a:r>
            <a:br>
              <a:rPr lang="en-US" sz="3600" dirty="0" smtClean="0">
                <a:solidFill>
                  <a:srgbClr val="FF0000"/>
                </a:solidFill>
                <a:latin typeface="NikoshBAN" pitchFamily="2" charset="0"/>
                <a:cs typeface="NikoshBAN" pitchFamily="2" charset="0"/>
              </a:rPr>
            </a:br>
            <a:r>
              <a:rPr lang="en-US" sz="3600" dirty="0" smtClean="0">
                <a:solidFill>
                  <a:srgbClr val="FF0000"/>
                </a:solidFill>
                <a:latin typeface="NikoshBAN" pitchFamily="2" charset="0"/>
                <a:cs typeface="NikoshBAN" pitchFamily="2" charset="0"/>
              </a:rPr>
              <a:t>৫। </a:t>
            </a:r>
            <a:r>
              <a:rPr lang="en-US" sz="3600" dirty="0" err="1" smtClean="0">
                <a:solidFill>
                  <a:srgbClr val="FF0000"/>
                </a:solidFill>
                <a:latin typeface="NikoshBAN" pitchFamily="2" charset="0"/>
                <a:cs typeface="NikoshBAN" pitchFamily="2" charset="0"/>
              </a:rPr>
              <a:t>নির্দষ্ট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সময়</a:t>
            </a:r>
            <a:r>
              <a:rPr lang="en-US" sz="3600" dirty="0" smtClean="0">
                <a:solidFill>
                  <a:srgbClr val="FF0000"/>
                </a:solidFill>
                <a:latin typeface="NikoshBAN" pitchFamily="2" charset="0"/>
                <a:cs typeface="NikoshBAN" pitchFamily="2" charset="0"/>
              </a:rPr>
              <a:t> </a:t>
            </a:r>
            <a:r>
              <a:rPr lang="en-US" sz="3600" dirty="0" err="1" smtClean="0">
                <a:solidFill>
                  <a:srgbClr val="FF0000"/>
                </a:solidFill>
                <a:latin typeface="NikoshBAN" pitchFamily="2" charset="0"/>
                <a:cs typeface="NikoshBAN" pitchFamily="2" charset="0"/>
              </a:rPr>
              <a:t>বিবেচ্য</a:t>
            </a:r>
            <a:r>
              <a:rPr lang="en-US" sz="3600" dirty="0" smtClean="0">
                <a:solidFill>
                  <a:srgbClr val="FF0000"/>
                </a:solidFill>
                <a:latin typeface="NikoshBAN" pitchFamily="2" charset="0"/>
                <a:cs typeface="NikoshBAN" pitchFamily="2" charset="0"/>
              </a:rPr>
              <a:t>।</a:t>
            </a:r>
            <a:br>
              <a:rPr lang="en-US" sz="3600" dirty="0" smtClean="0">
                <a:solidFill>
                  <a:srgbClr val="FF0000"/>
                </a:solidFill>
                <a:latin typeface="NikoshBAN" pitchFamily="2" charset="0"/>
                <a:cs typeface="NikoshBAN" pitchFamily="2" charset="0"/>
              </a:rPr>
            </a:b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266700" y="3467100"/>
            <a:ext cx="464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81200" y="5791200"/>
            <a:ext cx="609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057400" y="1905000"/>
            <a:ext cx="5867400" cy="457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32004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477294" y="4456906"/>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57400" y="3657600"/>
            <a:ext cx="228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76600" y="47244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57400" y="41148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001294" y="4991100"/>
            <a:ext cx="1751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57400" y="4572000"/>
            <a:ext cx="342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839494" y="52189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81200" y="2743200"/>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524000" y="43434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7467600" y="60960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914400"/>
            <a:ext cx="609600" cy="523220"/>
          </a:xfrm>
          <a:prstGeom prst="rect">
            <a:avLst/>
          </a:prstGeom>
          <a:noFill/>
        </p:spPr>
        <p:txBody>
          <a:bodyPr wrap="square" rtlCol="0">
            <a:spAutoFit/>
          </a:bodyPr>
          <a:lstStyle/>
          <a:p>
            <a:r>
              <a:rPr lang="en-US" sz="2800" dirty="0" smtClean="0"/>
              <a:t>Y</a:t>
            </a:r>
            <a:endParaRPr lang="en-US" sz="2800" dirty="0"/>
          </a:p>
        </p:txBody>
      </p:sp>
      <p:sp>
        <p:nvSpPr>
          <p:cNvPr id="22" name="TextBox 21"/>
          <p:cNvSpPr txBox="1"/>
          <p:nvPr/>
        </p:nvSpPr>
        <p:spPr>
          <a:xfrm>
            <a:off x="1752600" y="5715000"/>
            <a:ext cx="685800" cy="523220"/>
          </a:xfrm>
          <a:prstGeom prst="rect">
            <a:avLst/>
          </a:prstGeom>
          <a:noFill/>
        </p:spPr>
        <p:txBody>
          <a:bodyPr wrap="square" rtlCol="0">
            <a:spAutoFit/>
          </a:bodyPr>
          <a:lstStyle/>
          <a:p>
            <a:r>
              <a:rPr lang="en-US" sz="2800" dirty="0" smtClean="0"/>
              <a:t>o</a:t>
            </a:r>
            <a:endParaRPr lang="en-US" sz="2800" dirty="0"/>
          </a:p>
        </p:txBody>
      </p:sp>
      <p:sp>
        <p:nvSpPr>
          <p:cNvPr id="25" name="TextBox 24"/>
          <p:cNvSpPr txBox="1"/>
          <p:nvPr/>
        </p:nvSpPr>
        <p:spPr>
          <a:xfrm>
            <a:off x="1828800" y="2667000"/>
            <a:ext cx="152400" cy="369332"/>
          </a:xfrm>
          <a:prstGeom prst="rect">
            <a:avLst/>
          </a:prstGeom>
          <a:noFill/>
        </p:spPr>
        <p:txBody>
          <a:bodyPr wrap="square" rtlCol="0">
            <a:spAutoFit/>
          </a:bodyPr>
          <a:lstStyle/>
          <a:p>
            <a:r>
              <a:rPr lang="en-US" dirty="0" smtClean="0"/>
              <a:t>5</a:t>
            </a:r>
            <a:endParaRPr lang="en-US" dirty="0"/>
          </a:p>
        </p:txBody>
      </p:sp>
      <p:sp>
        <p:nvSpPr>
          <p:cNvPr id="26" name="TextBox 25"/>
          <p:cNvSpPr txBox="1"/>
          <p:nvPr/>
        </p:nvSpPr>
        <p:spPr>
          <a:xfrm>
            <a:off x="1828800" y="1828800"/>
            <a:ext cx="228600" cy="369332"/>
          </a:xfrm>
          <a:prstGeom prst="rect">
            <a:avLst/>
          </a:prstGeom>
          <a:noFill/>
        </p:spPr>
        <p:txBody>
          <a:bodyPr wrap="square" rtlCol="0">
            <a:spAutoFit/>
          </a:bodyPr>
          <a:lstStyle/>
          <a:p>
            <a:r>
              <a:rPr lang="en-US" dirty="0" smtClean="0"/>
              <a:t>6</a:t>
            </a:r>
            <a:endParaRPr lang="en-US" dirty="0"/>
          </a:p>
        </p:txBody>
      </p:sp>
      <p:sp>
        <p:nvSpPr>
          <p:cNvPr id="27" name="TextBox 26"/>
          <p:cNvSpPr txBox="1"/>
          <p:nvPr/>
        </p:nvSpPr>
        <p:spPr>
          <a:xfrm>
            <a:off x="1752600" y="4419600"/>
            <a:ext cx="228600" cy="369332"/>
          </a:xfrm>
          <a:prstGeom prst="rect">
            <a:avLst/>
          </a:prstGeom>
          <a:noFill/>
        </p:spPr>
        <p:txBody>
          <a:bodyPr wrap="square" rtlCol="0">
            <a:spAutoFit/>
          </a:bodyPr>
          <a:lstStyle/>
          <a:p>
            <a:r>
              <a:rPr lang="en-US" dirty="0" smtClean="0"/>
              <a:t>1</a:t>
            </a:r>
            <a:endParaRPr lang="en-US" dirty="0"/>
          </a:p>
        </p:txBody>
      </p:sp>
      <p:sp>
        <p:nvSpPr>
          <p:cNvPr id="28" name="TextBox 27"/>
          <p:cNvSpPr txBox="1"/>
          <p:nvPr/>
        </p:nvSpPr>
        <p:spPr>
          <a:xfrm>
            <a:off x="1752600" y="3962400"/>
            <a:ext cx="457200" cy="381000"/>
          </a:xfrm>
          <a:prstGeom prst="rect">
            <a:avLst/>
          </a:prstGeom>
          <a:noFill/>
        </p:spPr>
        <p:txBody>
          <a:bodyPr wrap="square" rtlCol="0">
            <a:spAutoFit/>
          </a:bodyPr>
          <a:lstStyle/>
          <a:p>
            <a:r>
              <a:rPr lang="en-US" dirty="0" smtClean="0"/>
              <a:t>2</a:t>
            </a:r>
            <a:endParaRPr lang="en-US" dirty="0"/>
          </a:p>
        </p:txBody>
      </p:sp>
      <p:sp>
        <p:nvSpPr>
          <p:cNvPr id="30" name="TextBox 29"/>
          <p:cNvSpPr txBox="1"/>
          <p:nvPr/>
        </p:nvSpPr>
        <p:spPr>
          <a:xfrm>
            <a:off x="1752600" y="3505200"/>
            <a:ext cx="304800" cy="369332"/>
          </a:xfrm>
          <a:prstGeom prst="rect">
            <a:avLst/>
          </a:prstGeom>
          <a:noFill/>
        </p:spPr>
        <p:txBody>
          <a:bodyPr wrap="square" rtlCol="0">
            <a:spAutoFit/>
          </a:bodyPr>
          <a:lstStyle/>
          <a:p>
            <a:r>
              <a:rPr lang="en-US" dirty="0" smtClean="0"/>
              <a:t>3</a:t>
            </a:r>
            <a:endParaRPr lang="en-US" dirty="0"/>
          </a:p>
        </p:txBody>
      </p:sp>
      <p:sp>
        <p:nvSpPr>
          <p:cNvPr id="31" name="TextBox 30"/>
          <p:cNvSpPr txBox="1"/>
          <p:nvPr/>
        </p:nvSpPr>
        <p:spPr>
          <a:xfrm>
            <a:off x="1752600" y="3048000"/>
            <a:ext cx="304800" cy="369332"/>
          </a:xfrm>
          <a:prstGeom prst="rect">
            <a:avLst/>
          </a:prstGeom>
          <a:noFill/>
        </p:spPr>
        <p:txBody>
          <a:bodyPr wrap="square" rtlCol="0">
            <a:spAutoFit/>
          </a:bodyPr>
          <a:lstStyle/>
          <a:p>
            <a:r>
              <a:rPr lang="en-US" dirty="0" smtClean="0"/>
              <a:t>4</a:t>
            </a:r>
            <a:endParaRPr lang="en-US" dirty="0"/>
          </a:p>
        </p:txBody>
      </p:sp>
      <p:sp>
        <p:nvSpPr>
          <p:cNvPr id="32" name="TextBox 31"/>
          <p:cNvSpPr txBox="1"/>
          <p:nvPr/>
        </p:nvSpPr>
        <p:spPr>
          <a:xfrm>
            <a:off x="3048000" y="2209800"/>
            <a:ext cx="838200" cy="646331"/>
          </a:xfrm>
          <a:prstGeom prst="rect">
            <a:avLst/>
          </a:prstGeom>
          <a:noFill/>
        </p:spPr>
        <p:txBody>
          <a:bodyPr wrap="square" rtlCol="0">
            <a:spAutoFit/>
          </a:bodyPr>
          <a:lstStyle/>
          <a:p>
            <a:r>
              <a:rPr lang="en-US" sz="3600" dirty="0" smtClean="0"/>
              <a:t>a</a:t>
            </a:r>
            <a:r>
              <a:rPr lang="en-US" dirty="0" smtClean="0"/>
              <a:t>1</a:t>
            </a:r>
            <a:endParaRPr lang="en-US" dirty="0"/>
          </a:p>
        </p:txBody>
      </p:sp>
      <p:sp>
        <p:nvSpPr>
          <p:cNvPr id="33" name="TextBox 32"/>
          <p:cNvSpPr txBox="1"/>
          <p:nvPr/>
        </p:nvSpPr>
        <p:spPr>
          <a:xfrm>
            <a:off x="3657600" y="2971800"/>
            <a:ext cx="609600" cy="461665"/>
          </a:xfrm>
          <a:prstGeom prst="rect">
            <a:avLst/>
          </a:prstGeom>
          <a:noFill/>
        </p:spPr>
        <p:txBody>
          <a:bodyPr wrap="square" rtlCol="0">
            <a:spAutoFit/>
          </a:bodyPr>
          <a:lstStyle/>
          <a:p>
            <a:r>
              <a:rPr lang="en-US" sz="2400" dirty="0" smtClean="0"/>
              <a:t>b1</a:t>
            </a:r>
            <a:endParaRPr lang="en-US" dirty="0"/>
          </a:p>
        </p:txBody>
      </p:sp>
      <p:sp>
        <p:nvSpPr>
          <p:cNvPr id="34" name="TextBox 33"/>
          <p:cNvSpPr txBox="1"/>
          <p:nvPr/>
        </p:nvSpPr>
        <p:spPr>
          <a:xfrm>
            <a:off x="4267200" y="3429000"/>
            <a:ext cx="685800" cy="400110"/>
          </a:xfrm>
          <a:prstGeom prst="rect">
            <a:avLst/>
          </a:prstGeom>
          <a:noFill/>
        </p:spPr>
        <p:txBody>
          <a:bodyPr wrap="square" rtlCol="0">
            <a:spAutoFit/>
          </a:bodyPr>
          <a:lstStyle/>
          <a:p>
            <a:r>
              <a:rPr lang="en-US" sz="2000" dirty="0" smtClean="0"/>
              <a:t>C</a:t>
            </a:r>
            <a:r>
              <a:rPr lang="en-US" dirty="0" smtClean="0"/>
              <a:t>1</a:t>
            </a:r>
            <a:endParaRPr lang="en-US" dirty="0"/>
          </a:p>
        </p:txBody>
      </p:sp>
      <p:sp>
        <p:nvSpPr>
          <p:cNvPr id="35" name="TextBox 34"/>
          <p:cNvSpPr txBox="1"/>
          <p:nvPr/>
        </p:nvSpPr>
        <p:spPr>
          <a:xfrm>
            <a:off x="4800600" y="3810000"/>
            <a:ext cx="1295400" cy="461665"/>
          </a:xfrm>
          <a:prstGeom prst="rect">
            <a:avLst/>
          </a:prstGeom>
          <a:noFill/>
        </p:spPr>
        <p:txBody>
          <a:bodyPr wrap="square" rtlCol="0">
            <a:spAutoFit/>
          </a:bodyPr>
          <a:lstStyle/>
          <a:p>
            <a:r>
              <a:rPr lang="en-US" sz="2400" dirty="0" smtClean="0"/>
              <a:t>d </a:t>
            </a:r>
            <a:r>
              <a:rPr lang="en-US" dirty="0" smtClean="0"/>
              <a:t>1</a:t>
            </a:r>
            <a:endParaRPr lang="en-US" dirty="0"/>
          </a:p>
        </p:txBody>
      </p:sp>
      <p:sp>
        <p:nvSpPr>
          <p:cNvPr id="37" name="TextBox 36"/>
          <p:cNvSpPr txBox="1"/>
          <p:nvPr/>
        </p:nvSpPr>
        <p:spPr>
          <a:xfrm>
            <a:off x="5410200" y="4343400"/>
            <a:ext cx="838200" cy="461665"/>
          </a:xfrm>
          <a:prstGeom prst="rect">
            <a:avLst/>
          </a:prstGeom>
          <a:noFill/>
        </p:spPr>
        <p:txBody>
          <a:bodyPr wrap="square" rtlCol="0">
            <a:spAutoFit/>
          </a:bodyPr>
          <a:lstStyle/>
          <a:p>
            <a:r>
              <a:rPr lang="en-US" sz="2400" dirty="0" smtClean="0"/>
              <a:t> e </a:t>
            </a:r>
            <a:r>
              <a:rPr lang="en-US" dirty="0" smtClean="0"/>
              <a:t>1</a:t>
            </a:r>
            <a:endParaRPr lang="en-US" dirty="0"/>
          </a:p>
        </p:txBody>
      </p:sp>
      <p:sp>
        <p:nvSpPr>
          <p:cNvPr id="40" name="TextBox 39"/>
          <p:cNvSpPr txBox="1"/>
          <p:nvPr/>
        </p:nvSpPr>
        <p:spPr>
          <a:xfrm>
            <a:off x="2971800" y="5638800"/>
            <a:ext cx="457200" cy="584775"/>
          </a:xfrm>
          <a:prstGeom prst="rect">
            <a:avLst/>
          </a:prstGeom>
          <a:noFill/>
        </p:spPr>
        <p:txBody>
          <a:bodyPr wrap="square" rtlCol="0">
            <a:spAutoFit/>
          </a:bodyPr>
          <a:lstStyle/>
          <a:p>
            <a:r>
              <a:rPr lang="en-US" sz="3200" dirty="0" smtClean="0"/>
              <a:t>a</a:t>
            </a:r>
            <a:endParaRPr lang="en-US" sz="3200" dirty="0"/>
          </a:p>
        </p:txBody>
      </p:sp>
      <p:sp>
        <p:nvSpPr>
          <p:cNvPr id="43" name="TextBox 42"/>
          <p:cNvSpPr txBox="1"/>
          <p:nvPr/>
        </p:nvSpPr>
        <p:spPr>
          <a:xfrm>
            <a:off x="3657600" y="5638800"/>
            <a:ext cx="381000" cy="523220"/>
          </a:xfrm>
          <a:prstGeom prst="rect">
            <a:avLst/>
          </a:prstGeom>
          <a:noFill/>
        </p:spPr>
        <p:txBody>
          <a:bodyPr wrap="square" rtlCol="0">
            <a:spAutoFit/>
          </a:bodyPr>
          <a:lstStyle/>
          <a:p>
            <a:r>
              <a:rPr lang="en-US" sz="2800" dirty="0" smtClean="0"/>
              <a:t>b</a:t>
            </a:r>
            <a:endParaRPr lang="en-US" sz="2800" dirty="0"/>
          </a:p>
        </p:txBody>
      </p:sp>
      <p:sp>
        <p:nvSpPr>
          <p:cNvPr id="45" name="TextBox 44"/>
          <p:cNvSpPr txBox="1"/>
          <p:nvPr/>
        </p:nvSpPr>
        <p:spPr>
          <a:xfrm>
            <a:off x="4114800" y="5638800"/>
            <a:ext cx="762000" cy="523220"/>
          </a:xfrm>
          <a:prstGeom prst="rect">
            <a:avLst/>
          </a:prstGeom>
          <a:noFill/>
        </p:spPr>
        <p:txBody>
          <a:bodyPr wrap="square" rtlCol="0">
            <a:spAutoFit/>
          </a:bodyPr>
          <a:lstStyle/>
          <a:p>
            <a:r>
              <a:rPr lang="en-US" sz="2800" dirty="0" smtClean="0"/>
              <a:t>c</a:t>
            </a:r>
            <a:endParaRPr lang="en-US" sz="2800" dirty="0"/>
          </a:p>
        </p:txBody>
      </p:sp>
      <p:sp>
        <p:nvSpPr>
          <p:cNvPr id="46" name="TextBox 45"/>
          <p:cNvSpPr txBox="1"/>
          <p:nvPr/>
        </p:nvSpPr>
        <p:spPr>
          <a:xfrm>
            <a:off x="4648200" y="5791200"/>
            <a:ext cx="762000" cy="461665"/>
          </a:xfrm>
          <a:prstGeom prst="rect">
            <a:avLst/>
          </a:prstGeom>
          <a:noFill/>
        </p:spPr>
        <p:txBody>
          <a:bodyPr wrap="square" rtlCol="0">
            <a:spAutoFit/>
          </a:bodyPr>
          <a:lstStyle/>
          <a:p>
            <a:r>
              <a:rPr lang="en-US" sz="2400" dirty="0" smtClean="0"/>
              <a:t>d</a:t>
            </a:r>
            <a:endParaRPr lang="en-US" sz="2400" dirty="0"/>
          </a:p>
        </p:txBody>
      </p:sp>
      <p:sp>
        <p:nvSpPr>
          <p:cNvPr id="47" name="TextBox 46"/>
          <p:cNvSpPr txBox="1"/>
          <p:nvPr/>
        </p:nvSpPr>
        <p:spPr>
          <a:xfrm>
            <a:off x="5257800" y="5715000"/>
            <a:ext cx="457200" cy="461665"/>
          </a:xfrm>
          <a:prstGeom prst="rect">
            <a:avLst/>
          </a:prstGeom>
          <a:noFill/>
        </p:spPr>
        <p:txBody>
          <a:bodyPr wrap="square" rtlCol="0">
            <a:spAutoFit/>
          </a:bodyPr>
          <a:lstStyle/>
          <a:p>
            <a:r>
              <a:rPr lang="en-US" sz="2400" dirty="0" smtClean="0"/>
              <a:t>e</a:t>
            </a:r>
            <a:endParaRPr lang="en-US" sz="2400" dirty="0"/>
          </a:p>
        </p:txBody>
      </p:sp>
      <p:sp>
        <p:nvSpPr>
          <p:cNvPr id="48" name="TextBox 47"/>
          <p:cNvSpPr txBox="1"/>
          <p:nvPr/>
        </p:nvSpPr>
        <p:spPr>
          <a:xfrm>
            <a:off x="6781800" y="5486400"/>
            <a:ext cx="609600" cy="461665"/>
          </a:xfrm>
          <a:prstGeom prst="rect">
            <a:avLst/>
          </a:prstGeom>
          <a:noFill/>
        </p:spPr>
        <p:txBody>
          <a:bodyPr wrap="square" rtlCol="0">
            <a:spAutoFit/>
          </a:bodyPr>
          <a:lstStyle/>
          <a:p>
            <a:r>
              <a:rPr lang="en-US" sz="2400" dirty="0" smtClean="0"/>
              <a:t>f</a:t>
            </a:r>
            <a:endParaRPr lang="en-US" sz="2400" dirty="0"/>
          </a:p>
        </p:txBody>
      </p:sp>
      <p:sp>
        <p:nvSpPr>
          <p:cNvPr id="49" name="TextBox 48"/>
          <p:cNvSpPr txBox="1"/>
          <p:nvPr/>
        </p:nvSpPr>
        <p:spPr>
          <a:xfrm>
            <a:off x="7772400" y="6096000"/>
            <a:ext cx="609600" cy="461665"/>
          </a:xfrm>
          <a:prstGeom prst="rect">
            <a:avLst/>
          </a:prstGeom>
          <a:noFill/>
        </p:spPr>
        <p:txBody>
          <a:bodyPr wrap="square" rtlCol="0">
            <a:spAutoFit/>
          </a:bodyPr>
          <a:lstStyle/>
          <a:p>
            <a:r>
              <a:rPr lang="en-US" sz="2400" dirty="0" smtClean="0"/>
              <a:t>g</a:t>
            </a:r>
            <a:r>
              <a:rPr lang="en-US" dirty="0" smtClean="0"/>
              <a:t>1</a:t>
            </a:r>
            <a:endParaRPr lang="en-US" sz="2400" dirty="0"/>
          </a:p>
        </p:txBody>
      </p:sp>
      <p:sp>
        <p:nvSpPr>
          <p:cNvPr id="50" name="TextBox 49"/>
          <p:cNvSpPr txBox="1"/>
          <p:nvPr/>
        </p:nvSpPr>
        <p:spPr>
          <a:xfrm>
            <a:off x="8077200" y="5410200"/>
            <a:ext cx="533400" cy="461665"/>
          </a:xfrm>
          <a:prstGeom prst="rect">
            <a:avLst/>
          </a:prstGeom>
          <a:noFill/>
        </p:spPr>
        <p:txBody>
          <a:bodyPr wrap="square" rtlCol="0">
            <a:spAutoFit/>
          </a:bodyPr>
          <a:lstStyle/>
          <a:p>
            <a:r>
              <a:rPr lang="en-US" sz="2400" dirty="0" smtClean="0"/>
              <a:t>X</a:t>
            </a:r>
            <a:endParaRPr lang="en-US" sz="2400" dirty="0"/>
          </a:p>
        </p:txBody>
      </p:sp>
      <p:sp>
        <p:nvSpPr>
          <p:cNvPr id="41" name="Rectangle 40"/>
          <p:cNvSpPr/>
          <p:nvPr/>
        </p:nvSpPr>
        <p:spPr>
          <a:xfrm>
            <a:off x="609600" y="228600"/>
            <a:ext cx="7543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reezing" dir="t"/>
            </a:scene3d>
            <a:sp3d extrusionH="57150">
              <a:bevelT w="38100" h="38100" prst="relaxedInset"/>
              <a:bevelB w="38100" h="38100" prst="angle"/>
            </a:sp3d>
          </a:bodyPr>
          <a:lstStyle/>
          <a:p>
            <a:r>
              <a:rPr lang="en-US" sz="4800" dirty="0" err="1" smtClean="0">
                <a:solidFill>
                  <a:srgbClr val="FF0000"/>
                </a:solidFill>
                <a:latin typeface="NikoshBAN" pitchFamily="2" charset="0"/>
                <a:cs typeface="NikoshBAN" pitchFamily="2" charset="0"/>
              </a:rPr>
              <a:t>রেখা</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চিত্রের</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সাহায্যে</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বিধিটির</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ব্যাখ্যা</a:t>
            </a:r>
            <a:endParaRPr lang="en-US" sz="4800" dirty="0">
              <a:solidFill>
                <a:srgbClr val="FF0000"/>
              </a:solidFill>
              <a:latin typeface="NikoshBAN" pitchFamily="2" charset="0"/>
              <a:cs typeface="NikoshBAN" pitchFamily="2" charset="0"/>
            </a:endParaRPr>
          </a:p>
        </p:txBody>
      </p:sp>
      <p:sp>
        <p:nvSpPr>
          <p:cNvPr id="44" name="TextBox 43"/>
          <p:cNvSpPr txBox="1"/>
          <p:nvPr/>
        </p:nvSpPr>
        <p:spPr>
          <a:xfrm>
            <a:off x="0" y="2209801"/>
            <a:ext cx="1905000" cy="646331"/>
          </a:xfrm>
          <a:prstGeom prst="rect">
            <a:avLst/>
          </a:prstGeom>
          <a:noFill/>
          <a:ln>
            <a:solidFill>
              <a:srgbClr val="FF0000"/>
            </a:solidFill>
          </a:ln>
        </p:spPr>
        <p:txBody>
          <a:bodyPr wrap="square" rtlCol="0">
            <a:spAutoFit/>
          </a:bodyPr>
          <a:lstStyle/>
          <a:p>
            <a:r>
              <a:rPr lang="en-US" dirty="0" err="1" smtClean="0">
                <a:latin typeface="NikoshBAN" pitchFamily="2" charset="0"/>
                <a:cs typeface="NikoshBAN" pitchFamily="2" charset="0"/>
              </a:rPr>
              <a:t>ক্রমহ্রাসমান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প্রান্তি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দাম</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টাকায়</a:t>
            </a:r>
            <a:r>
              <a:rPr lang="en-US" dirty="0" smtClean="0"/>
              <a:t>)</a:t>
            </a:r>
            <a:endParaRPr lang="en-US" dirty="0"/>
          </a:p>
        </p:txBody>
      </p:sp>
      <p:sp>
        <p:nvSpPr>
          <p:cNvPr id="51" name="Rectangle 50"/>
          <p:cNvSpPr/>
          <p:nvPr/>
        </p:nvSpPr>
        <p:spPr>
          <a:xfrm>
            <a:off x="2362200" y="6096000"/>
            <a:ext cx="4114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NikoshBAN" pitchFamily="2" charset="0"/>
                <a:cs typeface="NikoshBAN" pitchFamily="2" charset="0"/>
              </a:rPr>
              <a:t>কলার</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পরিমাণ</a:t>
            </a:r>
            <a:r>
              <a:rPr lang="en-US" sz="2800" dirty="0" smtClean="0">
                <a:solidFill>
                  <a:srgbClr val="FF0000"/>
                </a:solidFill>
                <a:latin typeface="NikoshBAN" pitchFamily="2" charset="0"/>
                <a:cs typeface="NikoshBAN" pitchFamily="2" charset="0"/>
              </a:rPr>
              <a:t> (</a:t>
            </a:r>
            <a:r>
              <a:rPr lang="en-US" sz="2800" dirty="0" err="1" smtClean="0">
                <a:solidFill>
                  <a:srgbClr val="FF0000"/>
                </a:solidFill>
                <a:latin typeface="NikoshBAN" pitchFamily="2" charset="0"/>
                <a:cs typeface="NikoshBAN" pitchFamily="2" charset="0"/>
              </a:rPr>
              <a:t>একক</a:t>
            </a:r>
            <a:r>
              <a:rPr lang="en-US" dirty="0" smtClean="0">
                <a:solidFill>
                  <a:srgbClr val="FF0000"/>
                </a:solidFill>
              </a:rPr>
              <a:t>)</a:t>
            </a:r>
            <a:endParaRPr lang="en-US" dirty="0">
              <a:solidFill>
                <a:srgbClr val="FF0000"/>
              </a:solidFill>
            </a:endParaRPr>
          </a:p>
        </p:txBody>
      </p:sp>
      <p:sp>
        <p:nvSpPr>
          <p:cNvPr id="52" name="Rectangle 51"/>
          <p:cNvSpPr/>
          <p:nvPr/>
        </p:nvSpPr>
        <p:spPr>
          <a:xfrm>
            <a:off x="7467600" y="5486400"/>
            <a:ext cx="533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endParaRPr lang="en-US"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239000"/>
          </a:xfrm>
          <a:solidFill>
            <a:srgbClr val="00B050"/>
          </a:solidFill>
        </p:spPr>
        <p:txBody>
          <a:bodyPr>
            <a:normAutofit fontScale="90000"/>
          </a:bodyPr>
          <a:lstStyle/>
          <a:p>
            <a:pPr algn="l"/>
            <a:r>
              <a:rPr lang="en-US" sz="3200" dirty="0" err="1" smtClean="0">
                <a:solidFill>
                  <a:srgbClr val="FFFF00"/>
                </a:solidFill>
                <a:latin typeface="NikoshBAN" pitchFamily="2" charset="0"/>
                <a:cs typeface="NikoshBAN" pitchFamily="2" charset="0"/>
              </a:rPr>
              <a:t>চিত্রে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ভূমি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অক্ষে</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পরিমান</a:t>
            </a:r>
            <a:r>
              <a:rPr lang="en-US" sz="3200" dirty="0" smtClean="0">
                <a:solidFill>
                  <a:srgbClr val="FFFF00"/>
                </a:solidFill>
                <a:latin typeface="NikoshBAN" pitchFamily="2" charset="0"/>
                <a:cs typeface="NikoshBAN" pitchFamily="2" charset="0"/>
              </a:rPr>
              <a:t> ও </a:t>
            </a:r>
            <a:r>
              <a:rPr lang="en-US" sz="3200" dirty="0" err="1" smtClean="0">
                <a:solidFill>
                  <a:srgbClr val="FFFF00"/>
                </a:solidFill>
                <a:latin typeface="NikoshBAN" pitchFamily="2" charset="0"/>
                <a:cs typeface="NikoshBAN" pitchFamily="2" charset="0"/>
              </a:rPr>
              <a:t>লম্ব</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অক্ষে</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ও </a:t>
            </a:r>
            <a:r>
              <a:rPr lang="en-US" sz="3200" dirty="0" err="1" smtClean="0">
                <a:solidFill>
                  <a:srgbClr val="FFFF00"/>
                </a:solidFill>
                <a:latin typeface="NikoshBAN" pitchFamily="2" charset="0"/>
                <a:cs typeface="NikoshBAN" pitchFamily="2" charset="0"/>
              </a:rPr>
              <a:t>দাম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পরিমাপ</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হয়েছে</a:t>
            </a:r>
            <a:r>
              <a:rPr lang="en-US" sz="3200" dirty="0" smtClean="0">
                <a:solidFill>
                  <a:srgbClr val="FFFF00"/>
                </a:solidFill>
                <a:latin typeface="NikoshBAN" pitchFamily="2" charset="0"/>
                <a:cs typeface="NikoshBAN" pitchFamily="2" charset="0"/>
              </a:rPr>
              <a:t>। </a:t>
            </a:r>
            <a:br>
              <a:rPr lang="en-US" sz="3200" dirty="0" smtClean="0">
                <a:solidFill>
                  <a:srgbClr val="FFFF00"/>
                </a:solidFill>
                <a:latin typeface="NikoshBAN" pitchFamily="2" charset="0"/>
                <a:cs typeface="NikoshBAN" pitchFamily="2" charset="0"/>
              </a:rPr>
            </a:br>
            <a:r>
              <a:rPr lang="en-US" sz="3200" dirty="0" err="1" smtClean="0">
                <a:solidFill>
                  <a:srgbClr val="FFFF00"/>
                </a:solidFill>
                <a:latin typeface="NikoshBAN" pitchFamily="2" charset="0"/>
                <a:cs typeface="NikoshBAN" pitchFamily="2" charset="0"/>
              </a:rPr>
              <a:t>চিত্রে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তুমি</a:t>
            </a:r>
            <a:r>
              <a:rPr lang="en-US" sz="3200" dirty="0" smtClean="0">
                <a:solidFill>
                  <a:srgbClr val="FFFF00"/>
                </a:solidFill>
                <a:latin typeface="NikoshBAN" pitchFamily="2" charset="0"/>
                <a:cs typeface="NikoshBAN" pitchFamily="2" charset="0"/>
              </a:rPr>
              <a:t> ১ম </a:t>
            </a:r>
            <a:r>
              <a:rPr lang="en-US" sz="3200" dirty="0" err="1" smtClean="0">
                <a:solidFill>
                  <a:srgbClr val="FFFF00"/>
                </a:solidFill>
                <a:latin typeface="NikoshBAN" pitchFamily="2" charset="0"/>
                <a:cs typeface="NikoshBAN" pitchFamily="2" charset="0"/>
              </a:rPr>
              <a:t>আম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থেকে</a:t>
            </a:r>
            <a:r>
              <a:rPr lang="en-US" sz="3200" dirty="0" smtClean="0">
                <a:solidFill>
                  <a:srgbClr val="FFFF00"/>
                </a:solidFill>
                <a:latin typeface="NikoshBAN" pitchFamily="2" charset="0"/>
                <a:cs typeface="NikoshBAN" pitchFamily="2" charset="0"/>
              </a:rPr>
              <a:t> aa1 </a:t>
            </a:r>
            <a:r>
              <a:rPr lang="en-US" sz="3200" dirty="0" err="1" smtClean="0">
                <a:solidFill>
                  <a:srgbClr val="FFFF00"/>
                </a:solidFill>
                <a:latin typeface="NikoshBAN" pitchFamily="2" charset="0"/>
                <a:cs typeface="NikoshBAN" pitchFamily="2" charset="0"/>
              </a:rPr>
              <a:t>পরিমান</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তথা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লাভ</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এবং</a:t>
            </a:r>
            <a:r>
              <a:rPr lang="en-US" sz="3200" dirty="0" smtClean="0">
                <a:solidFill>
                  <a:srgbClr val="FFFF00"/>
                </a:solidFill>
                <a:latin typeface="NikoshBAN" pitchFamily="2" charset="0"/>
                <a:cs typeface="NikoshBAN" pitchFamily="2" charset="0"/>
              </a:rPr>
              <a:t> ১ম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জন্য</a:t>
            </a:r>
            <a:r>
              <a:rPr lang="en-US" sz="3200" dirty="0" smtClean="0">
                <a:solidFill>
                  <a:srgbClr val="FFFF00"/>
                </a:solidFill>
                <a:latin typeface="NikoshBAN" pitchFamily="2" charset="0"/>
                <a:cs typeface="NikoshBAN" pitchFamily="2" charset="0"/>
              </a:rPr>
              <a:t> ৫ </a:t>
            </a:r>
            <a:r>
              <a:rPr lang="en-US" sz="3200" dirty="0" err="1" smtClean="0">
                <a:solidFill>
                  <a:srgbClr val="FFFF00"/>
                </a:solidFill>
                <a:latin typeface="NikoshBAN" pitchFamily="2" charset="0"/>
                <a:cs typeface="NikoshBAN" pitchFamily="2" charset="0"/>
              </a:rPr>
              <a:t>টাকা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দাম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দাও</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ভোগ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বৃদ্ধির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২য়,৩য়,৪র্থ </a:t>
            </a:r>
            <a:r>
              <a:rPr lang="en-US" sz="3200" dirty="0" err="1" smtClean="0">
                <a:solidFill>
                  <a:srgbClr val="FFFF00"/>
                </a:solidFill>
                <a:latin typeface="NikoshBAN" pitchFamily="2" charset="0"/>
                <a:cs typeface="NikoshBAN" pitchFamily="2" charset="0"/>
              </a:rPr>
              <a:t>এবং</a:t>
            </a:r>
            <a:r>
              <a:rPr lang="en-US" sz="3200" dirty="0" smtClean="0">
                <a:solidFill>
                  <a:srgbClr val="FFFF00"/>
                </a:solidFill>
                <a:latin typeface="NikoshBAN" pitchFamily="2" charset="0"/>
                <a:cs typeface="NikoshBAN" pitchFamily="2" charset="0"/>
              </a:rPr>
              <a:t> ৫ম </a:t>
            </a:r>
            <a:r>
              <a:rPr lang="en-US" sz="3200" dirty="0" err="1" smtClean="0">
                <a:solidFill>
                  <a:srgbClr val="FFFF00"/>
                </a:solidFill>
                <a:latin typeface="NikoshBAN" pitchFamily="2" charset="0"/>
                <a:cs typeface="NikoshBAN" pitchFamily="2" charset="0"/>
              </a:rPr>
              <a:t>আম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থেকে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তুমি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যথাক্রমে</a:t>
            </a:r>
            <a:r>
              <a:rPr lang="en-US" sz="3200" dirty="0" smtClean="0">
                <a:solidFill>
                  <a:srgbClr val="FFFF00"/>
                </a:solidFill>
                <a:latin typeface="NikoshBAN" pitchFamily="2" charset="0"/>
                <a:cs typeface="NikoshBAN" pitchFamily="2" charset="0"/>
              </a:rPr>
              <a:t> bb1,cc1,dd1 </a:t>
            </a:r>
            <a:r>
              <a:rPr lang="en-US" sz="3200" dirty="0" err="1" smtClean="0">
                <a:solidFill>
                  <a:srgbClr val="FFFF00"/>
                </a:solidFill>
                <a:latin typeface="NikoshBAN" pitchFamily="2" charset="0"/>
                <a:cs typeface="NikoshBAN" pitchFamily="2" charset="0"/>
              </a:rPr>
              <a:t>এবং</a:t>
            </a:r>
            <a:r>
              <a:rPr lang="en-US" sz="3200" dirty="0" smtClean="0">
                <a:solidFill>
                  <a:srgbClr val="FFFF00"/>
                </a:solidFill>
                <a:latin typeface="NikoshBAN" pitchFamily="2" charset="0"/>
                <a:cs typeface="NikoshBAN" pitchFamily="2" charset="0"/>
              </a:rPr>
              <a:t> ee1 </a:t>
            </a:r>
            <a:r>
              <a:rPr lang="en-US" sz="3200" dirty="0" err="1" smtClean="0">
                <a:solidFill>
                  <a:srgbClr val="FFFF00"/>
                </a:solidFill>
                <a:latin typeface="NikoshBAN" pitchFamily="2" charset="0"/>
                <a:cs typeface="NikoshBAN" pitchFamily="2" charset="0"/>
              </a:rPr>
              <a:t>পরিমান</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লাভ</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অর্থা</a:t>
            </a:r>
            <a:r>
              <a:rPr lang="en-US" sz="3200" dirty="0" smtClean="0">
                <a:solidFill>
                  <a:srgbClr val="FFFF00"/>
                </a:solidFill>
                <a:latin typeface="NikoshBAN" pitchFamily="2" charset="0"/>
                <a:cs typeface="NikoshBAN" pitchFamily="2" charset="0"/>
              </a:rPr>
              <a:t>ৎ </a:t>
            </a:r>
            <a:r>
              <a:rPr lang="en-US" sz="3200" dirty="0" err="1" smtClean="0">
                <a:solidFill>
                  <a:srgbClr val="FFFF00"/>
                </a:solidFill>
                <a:latin typeface="NikoshBAN" pitchFamily="2" charset="0"/>
                <a:cs typeface="NikoshBAN" pitchFamily="2" charset="0"/>
              </a:rPr>
              <a:t>ভোগ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বৃদ্ধির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তুমি</a:t>
            </a:r>
            <a:r>
              <a:rPr lang="en-US" sz="3200" dirty="0" smtClean="0">
                <a:solidFill>
                  <a:srgbClr val="FFFF00"/>
                </a:solidFill>
                <a:latin typeface="NikoshBAN" pitchFamily="2" charset="0"/>
                <a:cs typeface="NikoshBAN" pitchFamily="2" charset="0"/>
              </a:rPr>
              <a:t> ২য়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জন্য</a:t>
            </a:r>
            <a:r>
              <a:rPr lang="en-US" sz="3200" dirty="0" smtClean="0">
                <a:solidFill>
                  <a:srgbClr val="FFFF00"/>
                </a:solidFill>
                <a:latin typeface="NikoshBAN" pitchFamily="2" charset="0"/>
                <a:cs typeface="NikoshBAN" pitchFamily="2" charset="0"/>
              </a:rPr>
              <a:t> ৪টাকা, ৩য়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জন্য</a:t>
            </a:r>
            <a:r>
              <a:rPr lang="en-US" sz="3200" dirty="0" smtClean="0">
                <a:solidFill>
                  <a:srgbClr val="FFFF00"/>
                </a:solidFill>
                <a:latin typeface="NikoshBAN" pitchFamily="2" charset="0"/>
                <a:cs typeface="NikoshBAN" pitchFamily="2" charset="0"/>
              </a:rPr>
              <a:t> ৩টাকা, ৪র্থ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জন্য</a:t>
            </a:r>
            <a:r>
              <a:rPr lang="en-US" sz="3200" dirty="0" smtClean="0">
                <a:solidFill>
                  <a:srgbClr val="FFFF00"/>
                </a:solidFill>
                <a:latin typeface="NikoshBAN" pitchFamily="2" charset="0"/>
                <a:cs typeface="NikoshBAN" pitchFamily="2" charset="0"/>
              </a:rPr>
              <a:t> ২টাকা, ৫ম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জন্য</a:t>
            </a:r>
            <a:r>
              <a:rPr lang="en-US" sz="3200" dirty="0" smtClean="0">
                <a:solidFill>
                  <a:srgbClr val="FFFF00"/>
                </a:solidFill>
                <a:latin typeface="NikoshBAN" pitchFamily="2" charset="0"/>
                <a:cs typeface="NikoshBAN" pitchFamily="2" charset="0"/>
              </a:rPr>
              <a:t> ১টাকা </a:t>
            </a:r>
            <a:r>
              <a:rPr lang="en-US" sz="3200" dirty="0" err="1" smtClean="0">
                <a:solidFill>
                  <a:srgbClr val="FFFF00"/>
                </a:solidFill>
                <a:latin typeface="NikoshBAN" pitchFamily="2" charset="0"/>
                <a:cs typeface="NikoshBAN" pitchFamily="2" charset="0"/>
              </a:rPr>
              <a:t>দিতে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তুমি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রাজি</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থাক</a:t>
            </a:r>
            <a:r>
              <a:rPr lang="en-US" sz="3200" dirty="0" smtClean="0">
                <a:solidFill>
                  <a:srgbClr val="FFFF00"/>
                </a:solidFill>
                <a:latin typeface="NikoshBAN" pitchFamily="2" charset="0"/>
                <a:cs typeface="NikoshBAN" pitchFamily="2" charset="0"/>
              </a:rPr>
              <a:t>। ৬ষ্ট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শুন্য</a:t>
            </a:r>
            <a:r>
              <a:rPr lang="en-US" sz="3200" dirty="0" smtClean="0">
                <a:solidFill>
                  <a:srgbClr val="FFFF00"/>
                </a:solidFill>
                <a:latin typeface="NikoshBAN" pitchFamily="2" charset="0"/>
                <a:cs typeface="NikoshBAN" pitchFamily="2" charset="0"/>
              </a:rPr>
              <a:t>। ৭ম </a:t>
            </a:r>
            <a:r>
              <a:rPr lang="en-US" sz="3200" dirty="0" err="1" smtClean="0">
                <a:solidFill>
                  <a:srgbClr val="FFFF00"/>
                </a:solidFill>
                <a:latin typeface="NikoshBAN" pitchFamily="2" charset="0"/>
                <a:cs typeface="NikoshBAN" pitchFamily="2" charset="0"/>
              </a:rPr>
              <a:t>আমের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ঋনাত্নক</a:t>
            </a:r>
            <a:r>
              <a:rPr lang="en-US" sz="3200" dirty="0" smtClean="0">
                <a:solidFill>
                  <a:srgbClr val="FFFF00"/>
                </a:solidFill>
                <a:latin typeface="NikoshBAN" pitchFamily="2" charset="0"/>
                <a:cs typeface="NikoshBAN" pitchFamily="2" charset="0"/>
              </a:rPr>
              <a:t>(-১) </a:t>
            </a:r>
            <a:r>
              <a:rPr lang="en-US" sz="3200" dirty="0" err="1" smtClean="0">
                <a:solidFill>
                  <a:srgbClr val="FFFF00"/>
                </a:solidFill>
                <a:latin typeface="NikoshBAN" pitchFamily="2" charset="0"/>
                <a:cs typeface="NikoshBAN" pitchFamily="2" charset="0"/>
              </a:rPr>
              <a:t>যা</a:t>
            </a:r>
            <a:r>
              <a:rPr lang="en-US" sz="3200" dirty="0" smtClean="0">
                <a:solidFill>
                  <a:srgbClr val="FFFF00"/>
                </a:solidFill>
                <a:latin typeface="NikoshBAN" pitchFamily="2" charset="0"/>
                <a:cs typeface="NikoshBAN" pitchFamily="2" charset="0"/>
              </a:rPr>
              <a:t> gg1 </a:t>
            </a:r>
            <a:r>
              <a:rPr lang="en-US" sz="3200" dirty="0" err="1" smtClean="0">
                <a:solidFill>
                  <a:srgbClr val="FFFF00"/>
                </a:solidFill>
                <a:latin typeface="NikoshBAN" pitchFamily="2" charset="0"/>
                <a:cs typeface="NikoshBAN" pitchFamily="2" charset="0"/>
              </a:rPr>
              <a:t>নির্দেশ</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এবার</a:t>
            </a:r>
            <a:r>
              <a:rPr lang="en-US" sz="3200" dirty="0" smtClean="0">
                <a:solidFill>
                  <a:srgbClr val="FFFF00"/>
                </a:solidFill>
                <a:latin typeface="NikoshBAN" pitchFamily="2" charset="0"/>
                <a:cs typeface="NikoshBAN" pitchFamily="2" charset="0"/>
              </a:rPr>
              <a:t> a1,b1,c1,d1,e1.fএবং g১ </a:t>
            </a:r>
            <a:r>
              <a:rPr lang="en-US" sz="3200" dirty="0" err="1" smtClean="0">
                <a:solidFill>
                  <a:srgbClr val="FFFF00"/>
                </a:solidFill>
                <a:latin typeface="NikoshBAN" pitchFamily="2" charset="0"/>
                <a:cs typeface="NikoshBAN" pitchFamily="2" charset="0"/>
              </a:rPr>
              <a:t>বিন্দুগুলো</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বা</a:t>
            </a:r>
            <a:r>
              <a:rPr lang="en-US" sz="3200" dirty="0" smtClean="0">
                <a:solidFill>
                  <a:srgbClr val="FFFF00"/>
                </a:solidFill>
                <a:latin typeface="NikoshBAN" pitchFamily="2" charset="0"/>
                <a:cs typeface="NikoshBAN" pitchFamily="2" charset="0"/>
              </a:rPr>
              <a:t> MU </a:t>
            </a:r>
            <a:r>
              <a:rPr lang="en-US" sz="3200" dirty="0" err="1" smtClean="0">
                <a:solidFill>
                  <a:srgbClr val="FFFF00"/>
                </a:solidFill>
                <a:latin typeface="NikoshBAN" pitchFamily="2" charset="0"/>
                <a:cs typeface="NikoshBAN" pitchFamily="2" charset="0"/>
              </a:rPr>
              <a:t>রেখা</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পাওয়া</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যায়</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এখানে</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লক্ষ্য</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যাচ্ছে</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ভোগের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পরিমান</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বৃদ্ধির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সাথে</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ক্রমান্নয়ে</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কমে</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যাচ্ছে</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সে</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কারণেই</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প্রান্তিক</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উপযোগ</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রেখাটি</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নিম্নগামী</a:t>
            </a:r>
            <a:r>
              <a:rPr lang="en-US" sz="3200" dirty="0" smtClean="0">
                <a:solidFill>
                  <a:srgbClr val="FFFF00"/>
                </a:solidFill>
                <a:latin typeface="NikoshBAN" pitchFamily="2" charset="0"/>
                <a:cs typeface="NikoshBAN" pitchFamily="2" charset="0"/>
              </a:rPr>
              <a:t>।</a:t>
            </a:r>
            <a:br>
              <a:rPr lang="en-US" sz="3200" dirty="0" smtClean="0">
                <a:solidFill>
                  <a:srgbClr val="FFFF00"/>
                </a:solidFill>
                <a:latin typeface="NikoshBAN" pitchFamily="2" charset="0"/>
                <a:cs typeface="NikoshBAN" pitchFamily="2" charset="0"/>
              </a:rPr>
            </a:br>
            <a:r>
              <a:rPr lang="en-US" sz="4000" dirty="0" smtClean="0">
                <a:solidFill>
                  <a:srgbClr val="FFFF00"/>
                </a:solidFill>
                <a:latin typeface="NikoshBAN" pitchFamily="2" charset="0"/>
                <a:cs typeface="NikoshBAN" pitchFamily="2" charset="0"/>
              </a:rPr>
              <a:t/>
            </a:r>
            <a:br>
              <a:rPr lang="en-US" sz="4000" dirty="0" smtClean="0">
                <a:solidFill>
                  <a:srgbClr val="FFFF00"/>
                </a:solidFill>
                <a:latin typeface="NikoshBAN" pitchFamily="2" charset="0"/>
                <a:cs typeface="NikoshBAN" pitchFamily="2" charset="0"/>
              </a:rPr>
            </a:br>
            <a:r>
              <a:rPr lang="en-US" sz="3200" dirty="0" smtClean="0">
                <a:solidFill>
                  <a:srgbClr val="FFFF00"/>
                </a:solidFill>
                <a:latin typeface="NikoshBAN" pitchFamily="2" charset="0"/>
                <a:cs typeface="NikoshBAN" pitchFamily="2" charset="0"/>
              </a:rPr>
              <a:t/>
            </a:r>
            <a:br>
              <a:rPr lang="en-US" sz="3200" dirty="0" smtClean="0">
                <a:solidFill>
                  <a:srgbClr val="FFFF00"/>
                </a:solidFill>
                <a:latin typeface="NikoshBAN" pitchFamily="2" charset="0"/>
                <a:cs typeface="NikoshBAN" pitchFamily="2" charset="0"/>
              </a:rPr>
            </a:br>
            <a:endParaRPr lang="en-US" sz="3200" dirty="0">
              <a:solidFill>
                <a:srgbClr val="FFFF00"/>
              </a:solidFill>
              <a:latin typeface="NikoshBAN" pitchFamily="2" charset="0"/>
              <a:cs typeface="NikoshBAN" pitchFamily="2"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FFC000"/>
          </a:solidFill>
        </p:spPr>
        <p:txBody>
          <a:bodyPr>
            <a:normAutofit/>
          </a:bodyPr>
          <a:lstStyle/>
          <a:p>
            <a:r>
              <a:rPr lang="en-US" sz="3200" dirty="0" smtClean="0">
                <a:latin typeface="NikoshBAN" pitchFamily="2" charset="0"/>
                <a:cs typeface="NikoshBAN" pitchFamily="2" charset="0"/>
              </a:rPr>
              <a:t> </a:t>
            </a:r>
            <a:r>
              <a:rPr lang="en-US" sz="8000" u="sng" dirty="0" err="1" smtClean="0">
                <a:solidFill>
                  <a:srgbClr val="FF0000"/>
                </a:solidFill>
                <a:latin typeface="NikoshBAN" pitchFamily="2" charset="0"/>
                <a:cs typeface="NikoshBAN" pitchFamily="2" charset="0"/>
              </a:rPr>
              <a:t>বাড়ীর</a:t>
            </a:r>
            <a:r>
              <a:rPr lang="en-US" sz="8000" u="sng" dirty="0" smtClean="0">
                <a:solidFill>
                  <a:srgbClr val="FF0000"/>
                </a:solidFill>
                <a:latin typeface="NikoshBAN" pitchFamily="2" charset="0"/>
                <a:cs typeface="NikoshBAN" pitchFamily="2" charset="0"/>
              </a:rPr>
              <a:t> </a:t>
            </a:r>
            <a:r>
              <a:rPr lang="en-US" sz="8000" u="sng" dirty="0" err="1" smtClean="0">
                <a:solidFill>
                  <a:srgbClr val="FF0000"/>
                </a:solidFill>
                <a:latin typeface="NikoshBAN" pitchFamily="2" charset="0"/>
                <a:cs typeface="NikoshBAN" pitchFamily="2" charset="0"/>
              </a:rPr>
              <a:t>কাজ</a:t>
            </a:r>
            <a:r>
              <a:rPr lang="en-US" sz="3200" u="sng" dirty="0" smtClean="0">
                <a:latin typeface="NikoshBAN" pitchFamily="2" charset="0"/>
                <a:cs typeface="NikoshBAN" pitchFamily="2" charset="0"/>
              </a:rPr>
              <a:t/>
            </a:r>
            <a:br>
              <a:rPr lang="en-US" sz="3200" u="sng" dirty="0" smtClean="0">
                <a:latin typeface="NikoshBAN" pitchFamily="2" charset="0"/>
                <a:cs typeface="NikoshBAN" pitchFamily="2" charset="0"/>
              </a:rPr>
            </a:br>
            <a:r>
              <a:rPr lang="en-US" sz="4800" dirty="0" smtClean="0">
                <a:latin typeface="NikoshBAN" pitchFamily="2" charset="0"/>
                <a:cs typeface="NikoshBAN" pitchFamily="2" charset="0"/>
              </a:rPr>
              <a:t>১। </a:t>
            </a:r>
            <a:r>
              <a:rPr lang="en-US" sz="4800" dirty="0" err="1" smtClean="0">
                <a:latin typeface="NikoshBAN" pitchFamily="2" charset="0"/>
                <a:cs typeface="NikoshBAN" pitchFamily="2" charset="0"/>
              </a:rPr>
              <a:t>ভোক্তার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আয়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বৃদ্ধি</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পেলে</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বিধিটি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কেমন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হবে</a:t>
            </a:r>
            <a:r>
              <a:rPr lang="en-US" sz="4800" dirty="0" smtClean="0">
                <a:latin typeface="NikoshBAN" pitchFamily="2" charset="0"/>
                <a:cs typeface="NikoshBAN" pitchFamily="2" charset="0"/>
              </a:rPr>
              <a:t>?</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২। </a:t>
            </a:r>
            <a:r>
              <a:rPr lang="en-US" sz="4800" dirty="0" err="1" smtClean="0">
                <a:latin typeface="NikoshBAN" pitchFamily="2" charset="0"/>
                <a:cs typeface="NikoshBAN" pitchFamily="2" charset="0"/>
              </a:rPr>
              <a:t>সময়ের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পরিবর্তন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হলে</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বিধি</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কাজে</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লাগবে</a:t>
            </a:r>
            <a:r>
              <a:rPr lang="en-US" sz="4800" dirty="0" smtClean="0">
                <a:latin typeface="NikoshBAN" pitchFamily="2" charset="0"/>
                <a:cs typeface="NikoshBAN" pitchFamily="2" charset="0"/>
              </a:rPr>
              <a:t>?</a:t>
            </a:r>
            <a:br>
              <a:rPr lang="en-US" sz="4800" dirty="0" smtClean="0">
                <a:latin typeface="NikoshBAN" pitchFamily="2" charset="0"/>
                <a:cs typeface="NikoshBAN" pitchFamily="2" charset="0"/>
              </a:rPr>
            </a:br>
            <a:endParaRPr lang="en-US" sz="3200" dirty="0">
              <a:latin typeface="NikoshBAN" pitchFamily="2" charset="0"/>
              <a:cs typeface="NikoshBAN" pitchFamily="2"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3">
            <a:schemeClr val="lt1"/>
          </a:lnRef>
          <a:fillRef idx="1">
            <a:schemeClr val="accent3"/>
          </a:fillRef>
          <a:effectRef idx="1">
            <a:schemeClr val="accent3"/>
          </a:effectRef>
          <a:fontRef idx="minor">
            <a:schemeClr val="lt1"/>
          </a:fontRef>
        </p:style>
        <p:txBody>
          <a:bodyPr>
            <a:noAutofit/>
          </a:bodyPr>
          <a:lstStyle/>
          <a:p>
            <a:r>
              <a:rPr lang="en-US" sz="7200"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সকলকে</a:t>
            </a:r>
            <a:r>
              <a:rPr lang="en-US" sz="72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 </a:t>
            </a:r>
            <a:r>
              <a:rPr lang="en-US" sz="7200"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rPr>
              <a:t>ধন্যবাদ</a:t>
            </a:r>
            <a:endParaRPr lang="en-US" sz="720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NikoshBAN" pitchFamily="2" charset="0"/>
              <a:cs typeface="NikoshBAN" pitchFamily="2" charset="0"/>
            </a:endParaRPr>
          </a:p>
        </p:txBody>
      </p:sp>
      <p:pic>
        <p:nvPicPr>
          <p:cNvPr id="3" name="Picture 2" descr="images_134.jpg"/>
          <p:cNvPicPr>
            <a:picLocks noChangeAspect="1"/>
          </p:cNvPicPr>
          <p:nvPr/>
        </p:nvPicPr>
        <p:blipFill>
          <a:blip r:embed="rId3" cstate="print"/>
          <a:stretch>
            <a:fillRect/>
          </a:stretch>
        </p:blipFill>
        <p:spPr>
          <a:xfrm>
            <a:off x="0" y="1295400"/>
            <a:ext cx="9144000" cy="5562599"/>
          </a:xfrm>
          <a:prstGeom prst="rect">
            <a:avLst/>
          </a:prstGeom>
          <a:solidFill>
            <a:srgbClr val="00B0F0"/>
          </a:solidFill>
        </p:spPr>
      </p:pic>
    </p:spTree>
  </p:cSld>
  <p:clrMapOvr>
    <a:masterClrMapping/>
  </p:clrMapOvr>
  <p:transition>
    <p:checker dir="vert"/>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858000"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u="sng" dirty="0" err="1" smtClean="0">
                <a:solidFill>
                  <a:srgbClr val="FF0000"/>
                </a:solidFill>
                <a:latin typeface="NikoshBAN" pitchFamily="2" charset="0"/>
                <a:cs typeface="NikoshBAN" pitchFamily="2" charset="0"/>
              </a:rPr>
              <a:t>শিক্ষক</a:t>
            </a:r>
            <a:r>
              <a:rPr lang="en-US" sz="6600" u="sng" dirty="0" smtClean="0">
                <a:solidFill>
                  <a:srgbClr val="FF0000"/>
                </a:solidFill>
                <a:latin typeface="NikoshBAN" pitchFamily="2" charset="0"/>
                <a:cs typeface="NikoshBAN" pitchFamily="2" charset="0"/>
              </a:rPr>
              <a:t> </a:t>
            </a:r>
            <a:r>
              <a:rPr lang="en-US" sz="6600" u="sng" dirty="0" err="1" smtClean="0">
                <a:solidFill>
                  <a:srgbClr val="FF0000"/>
                </a:solidFill>
                <a:latin typeface="NikoshBAN" pitchFamily="2" charset="0"/>
                <a:cs typeface="NikoshBAN" pitchFamily="2" charset="0"/>
              </a:rPr>
              <a:t>পরিচিতি</a:t>
            </a:r>
            <a:endParaRPr lang="en-US" sz="6600" u="sng" dirty="0" smtClean="0">
              <a:solidFill>
                <a:srgbClr val="FF0000"/>
              </a:solidFill>
              <a:latin typeface="NikoshBAN" pitchFamily="2" charset="0"/>
              <a:cs typeface="NikoshBAN" pitchFamily="2" charset="0"/>
            </a:endParaRPr>
          </a:p>
          <a:p>
            <a:pPr algn="ctr"/>
            <a:r>
              <a:rPr lang="en-US" sz="4000" dirty="0" err="1" smtClean="0">
                <a:latin typeface="NikoshBAN" pitchFamily="2" charset="0"/>
                <a:cs typeface="NikoshBAN" pitchFamily="2" charset="0"/>
              </a:rPr>
              <a:t>এ,কে,এম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শরিফুল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আলম</a:t>
            </a:r>
            <a:endParaRPr lang="en-US" sz="4000" dirty="0" smtClean="0">
              <a:latin typeface="NikoshBAN" pitchFamily="2" charset="0"/>
              <a:cs typeface="NikoshBAN" pitchFamily="2" charset="0"/>
            </a:endParaRPr>
          </a:p>
          <a:p>
            <a:pPr algn="ctr"/>
            <a:r>
              <a:rPr lang="en-US" sz="4000" dirty="0" err="1" smtClean="0">
                <a:solidFill>
                  <a:srgbClr val="FF0000"/>
                </a:solidFill>
                <a:latin typeface="NikoshBAN" pitchFamily="2" charset="0"/>
                <a:cs typeface="NikoshBAN" pitchFamily="2" charset="0"/>
              </a:rPr>
              <a:t>প্রধান</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শিক্ষক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মুক্তারপুর</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আম-জাম</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তলা</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মাধ্যমিক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বিদ্যালয়</a:t>
            </a:r>
            <a:endParaRPr lang="en-US" sz="4000" dirty="0" smtClean="0">
              <a:solidFill>
                <a:srgbClr val="FF0000"/>
              </a:solidFill>
              <a:latin typeface="NikoshBAN" pitchFamily="2" charset="0"/>
              <a:cs typeface="NikoshBAN" pitchFamily="2" charset="0"/>
            </a:endParaRPr>
          </a:p>
          <a:p>
            <a:pPr algn="ctr"/>
            <a:r>
              <a:rPr lang="en-US" sz="4000" dirty="0" err="1" smtClean="0">
                <a:solidFill>
                  <a:srgbClr val="FF0000"/>
                </a:solidFill>
                <a:latin typeface="NikoshBAN" pitchFamily="2" charset="0"/>
                <a:cs typeface="NikoshBAN" pitchFamily="2" charset="0"/>
              </a:rPr>
              <a:t>চৌগাছা</a:t>
            </a:r>
            <a:r>
              <a:rPr lang="en-US" sz="4000" dirty="0" smtClean="0">
                <a:solidFill>
                  <a:srgbClr val="FF0000"/>
                </a:solidFill>
                <a:latin typeface="NikoshBAN" pitchFamily="2" charset="0"/>
                <a:cs typeface="NikoshBAN" pitchFamily="2" charset="0"/>
              </a:rPr>
              <a:t> , </a:t>
            </a:r>
            <a:r>
              <a:rPr lang="en-US" sz="4000" dirty="0" err="1" smtClean="0">
                <a:solidFill>
                  <a:srgbClr val="FF0000"/>
                </a:solidFill>
                <a:latin typeface="NikoshBAN" pitchFamily="2" charset="0"/>
                <a:cs typeface="NikoshBAN" pitchFamily="2" charset="0"/>
              </a:rPr>
              <a:t>যশোর</a:t>
            </a:r>
            <a:endParaRPr lang="en-US" sz="4000" dirty="0" smtClean="0">
              <a:solidFill>
                <a:srgbClr val="FF0000"/>
              </a:solidFill>
              <a:latin typeface="NikoshBAN" pitchFamily="2" charset="0"/>
              <a:cs typeface="NikoshBAN" pitchFamily="2" charset="0"/>
            </a:endParaRPr>
          </a:p>
          <a:p>
            <a:pPr algn="ctr"/>
            <a:r>
              <a:rPr lang="en-US" sz="2000" dirty="0" smtClean="0">
                <a:solidFill>
                  <a:srgbClr val="FFFF00"/>
                </a:solidFill>
                <a:latin typeface="NikoshBAN" pitchFamily="2" charset="0"/>
                <a:cs typeface="NikoshBAN" pitchFamily="2" charset="0"/>
                <a:hlinkClick r:id="rId3"/>
              </a:rPr>
              <a:t>Email-sharifulalam251605@gmail.com</a:t>
            </a:r>
            <a:endParaRPr lang="en-US" sz="3600" dirty="0" smtClean="0">
              <a:solidFill>
                <a:srgbClr val="FFFF00"/>
              </a:solidFill>
              <a:latin typeface="NikoshBAN" pitchFamily="2" charset="0"/>
              <a:cs typeface="NikoshBAN" pitchFamily="2" charset="0"/>
            </a:endParaRPr>
          </a:p>
          <a:p>
            <a:pPr algn="ctr"/>
            <a:r>
              <a:rPr lang="en-US" sz="3600" dirty="0" smtClean="0">
                <a:latin typeface="NikoshBAN" pitchFamily="2" charset="0"/>
                <a:cs typeface="NikoshBAN" pitchFamily="2" charset="0"/>
              </a:rPr>
              <a:t>M</a:t>
            </a:r>
            <a:r>
              <a:rPr lang="en-US" sz="4000" dirty="0" smtClean="0">
                <a:latin typeface="NikoshBAN" pitchFamily="2" charset="0"/>
                <a:cs typeface="NikoshBAN" pitchFamily="2" charset="0"/>
              </a:rPr>
              <a:t>obile No-01717-251৬05</a:t>
            </a:r>
            <a:endParaRPr lang="en-US" sz="4000" dirty="0">
              <a:latin typeface="NikoshBAN" pitchFamily="2" charset="0"/>
              <a:cs typeface="NikoshBAN" pitchFamily="2" charset="0"/>
            </a:endParaRPr>
          </a:p>
        </p:txBody>
      </p:sp>
      <p:pic>
        <p:nvPicPr>
          <p:cNvPr id="3" name="Picture 2" descr="sha.jpg"/>
          <p:cNvPicPr>
            <a:picLocks noChangeAspect="1"/>
          </p:cNvPicPr>
          <p:nvPr/>
        </p:nvPicPr>
        <p:blipFill>
          <a:blip r:embed="rId4" cstate="print"/>
          <a:stretch>
            <a:fillRect/>
          </a:stretch>
        </p:blipFill>
        <p:spPr>
          <a:xfrm>
            <a:off x="6477000" y="0"/>
            <a:ext cx="2438400" cy="3505200"/>
          </a:xfrm>
          <a:prstGeom prst="rect">
            <a:avLst/>
          </a:prstGeom>
        </p:spPr>
      </p:pic>
      <p:pic>
        <p:nvPicPr>
          <p:cNvPr id="4" name="Picture 3" descr="imagesCA7M3EV3.jpg"/>
          <p:cNvPicPr>
            <a:picLocks noChangeAspect="1"/>
          </p:cNvPicPr>
          <p:nvPr/>
        </p:nvPicPr>
        <p:blipFill>
          <a:blip r:embed="rId5" cstate="print"/>
          <a:stretch>
            <a:fillRect/>
          </a:stretch>
        </p:blipFill>
        <p:spPr>
          <a:xfrm>
            <a:off x="6629400" y="3581400"/>
            <a:ext cx="2514600" cy="3124200"/>
          </a:xfrm>
          <a:prstGeom prst="rect">
            <a:avLst/>
          </a:prstGeom>
        </p:spPr>
      </p:pic>
    </p:spTree>
  </p:cSld>
  <p:clrMapOvr>
    <a:masterClrMapping/>
  </p:clrMapOvr>
  <p:transition>
    <p:dissolv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83362"/>
          </a:xfrm>
        </p:spPr>
        <p:txBody>
          <a:bodyPr>
            <a:noAutofit/>
          </a:bodyPr>
          <a:lstStyle/>
          <a:p>
            <a:pPr algn="l"/>
            <a:r>
              <a:rPr lang="en-US" sz="11500" u="sng" dirty="0" err="1" smtClean="0">
                <a:solidFill>
                  <a:srgbClr val="FF0000"/>
                </a:solidFill>
                <a:latin typeface="NikoshBAN" pitchFamily="2" charset="0"/>
                <a:cs typeface="NikoshBAN" pitchFamily="2" charset="0"/>
              </a:rPr>
              <a:t>পাঠ</a:t>
            </a:r>
            <a:r>
              <a:rPr lang="en-US" sz="11500" u="sng" dirty="0" smtClean="0">
                <a:solidFill>
                  <a:srgbClr val="FF0000"/>
                </a:solidFill>
                <a:latin typeface="NikoshBAN" pitchFamily="2" charset="0"/>
                <a:cs typeface="NikoshBAN" pitchFamily="2" charset="0"/>
              </a:rPr>
              <a:t> </a:t>
            </a:r>
            <a:r>
              <a:rPr lang="en-US" sz="11500" u="sng" dirty="0" err="1" smtClean="0">
                <a:solidFill>
                  <a:srgbClr val="FF0000"/>
                </a:solidFill>
                <a:latin typeface="NikoshBAN" pitchFamily="2" charset="0"/>
                <a:cs typeface="NikoshBAN" pitchFamily="2" charset="0"/>
              </a:rPr>
              <a:t>পরিচিতি</a:t>
            </a:r>
            <a:r>
              <a:rPr lang="en-US" sz="4000" dirty="0" smtClean="0">
                <a:latin typeface="NikoshBAN" pitchFamily="2" charset="0"/>
                <a:cs typeface="NikoshBAN" pitchFamily="2" charset="0"/>
              </a:rPr>
              <a:t/>
            </a:r>
            <a:br>
              <a:rPr lang="en-US" sz="4000" dirty="0" smtClean="0">
                <a:latin typeface="NikoshBAN" pitchFamily="2" charset="0"/>
                <a:cs typeface="NikoshBAN" pitchFamily="2" charset="0"/>
              </a:rPr>
            </a:br>
            <a:r>
              <a:rPr lang="en-US" sz="6000" dirty="0" err="1" smtClean="0">
                <a:solidFill>
                  <a:srgbClr val="FFFF00"/>
                </a:solidFill>
                <a:latin typeface="NikoshBAN" pitchFamily="2" charset="0"/>
                <a:cs typeface="NikoshBAN" pitchFamily="2" charset="0"/>
              </a:rPr>
              <a:t>বিষয়ঃ</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অর্থনীতি</a:t>
            </a:r>
            <a:r>
              <a:rPr lang="en-US" sz="6000" dirty="0" smtClean="0">
                <a:latin typeface="NikoshBAN" pitchFamily="2" charset="0"/>
                <a:cs typeface="NikoshBAN" pitchFamily="2" charset="0"/>
              </a:rPr>
              <a:t/>
            </a:r>
            <a:br>
              <a:rPr lang="en-US" sz="6000" dirty="0" smtClean="0">
                <a:latin typeface="NikoshBAN" pitchFamily="2" charset="0"/>
                <a:cs typeface="NikoshBAN" pitchFamily="2" charset="0"/>
              </a:rPr>
            </a:br>
            <a:r>
              <a:rPr lang="en-US" sz="6000" dirty="0" err="1" smtClean="0">
                <a:solidFill>
                  <a:srgbClr val="92D050"/>
                </a:solidFill>
                <a:latin typeface="NikoshBAN" pitchFamily="2" charset="0"/>
                <a:cs typeface="NikoshBAN" pitchFamily="2" charset="0"/>
              </a:rPr>
              <a:t>অধ্যায়ঃ</a:t>
            </a:r>
            <a:r>
              <a:rPr lang="en-US" sz="6000" dirty="0" smtClean="0">
                <a:solidFill>
                  <a:srgbClr val="92D050"/>
                </a:solidFill>
                <a:latin typeface="NikoshBAN" pitchFamily="2" charset="0"/>
                <a:cs typeface="NikoshBAN" pitchFamily="2" charset="0"/>
              </a:rPr>
              <a:t> </a:t>
            </a:r>
            <a:r>
              <a:rPr lang="en-US" sz="6000" dirty="0" err="1" smtClean="0">
                <a:solidFill>
                  <a:srgbClr val="92D050"/>
                </a:solidFill>
                <a:latin typeface="NikoshBAN" pitchFamily="2" charset="0"/>
                <a:cs typeface="NikoshBAN" pitchFamily="2" charset="0"/>
              </a:rPr>
              <a:t>তৃতীয়</a:t>
            </a:r>
            <a:r>
              <a:rPr lang="en-US" sz="6000" dirty="0" smtClean="0">
                <a:latin typeface="NikoshBAN" pitchFamily="2" charset="0"/>
                <a:cs typeface="NikoshBAN" pitchFamily="2" charset="0"/>
              </a:rPr>
              <a:t/>
            </a:r>
            <a:br>
              <a:rPr lang="en-US" sz="6000" dirty="0" smtClean="0">
                <a:latin typeface="NikoshBAN" pitchFamily="2" charset="0"/>
                <a:cs typeface="NikoshBAN" pitchFamily="2" charset="0"/>
              </a:rPr>
            </a:br>
            <a:r>
              <a:rPr lang="en-US" sz="6000" dirty="0" err="1" smtClean="0">
                <a:solidFill>
                  <a:srgbClr val="00B0F0"/>
                </a:solidFill>
                <a:latin typeface="NikoshBAN" pitchFamily="2" charset="0"/>
                <a:cs typeface="NikoshBAN" pitchFamily="2" charset="0"/>
              </a:rPr>
              <a:t>পাঠের</a:t>
            </a:r>
            <a:r>
              <a:rPr lang="en-US" sz="6000" dirty="0" smtClean="0">
                <a:solidFill>
                  <a:srgbClr val="00B0F0"/>
                </a:solidFill>
                <a:latin typeface="NikoshBAN" pitchFamily="2" charset="0"/>
                <a:cs typeface="NikoshBAN" pitchFamily="2" charset="0"/>
              </a:rPr>
              <a:t> </a:t>
            </a:r>
            <a:r>
              <a:rPr lang="en-US" sz="6000" dirty="0" err="1" smtClean="0">
                <a:solidFill>
                  <a:srgbClr val="00B0F0"/>
                </a:solidFill>
                <a:latin typeface="NikoshBAN" pitchFamily="2" charset="0"/>
                <a:cs typeface="NikoshBAN" pitchFamily="2" charset="0"/>
              </a:rPr>
              <a:t>বিষয়ঃ</a:t>
            </a:r>
            <a:r>
              <a:rPr lang="en-US" sz="6000" dirty="0" smtClean="0">
                <a:solidFill>
                  <a:srgbClr val="00B0F0"/>
                </a:solidFill>
                <a:latin typeface="NikoshBAN" pitchFamily="2" charset="0"/>
                <a:cs typeface="NikoshBAN" pitchFamily="2" charset="0"/>
              </a:rPr>
              <a:t> </a:t>
            </a:r>
            <a:r>
              <a:rPr lang="en-US" sz="6000" dirty="0" err="1" smtClean="0">
                <a:solidFill>
                  <a:srgbClr val="00B0F0"/>
                </a:solidFill>
                <a:latin typeface="NikoshBAN" pitchFamily="2" charset="0"/>
                <a:cs typeface="NikoshBAN" pitchFamily="2" charset="0"/>
              </a:rPr>
              <a:t>উপযোগ</a:t>
            </a:r>
            <a:r>
              <a:rPr lang="en-US" sz="6000" dirty="0" smtClean="0">
                <a:solidFill>
                  <a:srgbClr val="00B0F0"/>
                </a:solidFill>
                <a:latin typeface="NikoshBAN" pitchFamily="2" charset="0"/>
                <a:cs typeface="NikoshBAN" pitchFamily="2" charset="0"/>
              </a:rPr>
              <a:t/>
            </a:r>
            <a:br>
              <a:rPr lang="en-US" sz="6000" dirty="0" smtClean="0">
                <a:solidFill>
                  <a:srgbClr val="00B0F0"/>
                </a:solidFill>
                <a:latin typeface="NikoshBAN" pitchFamily="2" charset="0"/>
                <a:cs typeface="NikoshBAN" pitchFamily="2" charset="0"/>
              </a:rPr>
            </a:br>
            <a:r>
              <a:rPr lang="en-US" sz="6000" dirty="0" err="1" smtClean="0">
                <a:solidFill>
                  <a:srgbClr val="C00000"/>
                </a:solidFill>
                <a:latin typeface="NikoshBAN" pitchFamily="2" charset="0"/>
                <a:cs typeface="NikoshBAN" pitchFamily="2" charset="0"/>
              </a:rPr>
              <a:t>সময়ঃ</a:t>
            </a:r>
            <a:r>
              <a:rPr lang="en-US" sz="6000" dirty="0" smtClean="0">
                <a:solidFill>
                  <a:srgbClr val="C00000"/>
                </a:solidFill>
                <a:latin typeface="NikoshBAN" pitchFamily="2" charset="0"/>
                <a:cs typeface="NikoshBAN" pitchFamily="2" charset="0"/>
              </a:rPr>
              <a:t> ৪৫ </a:t>
            </a:r>
            <a:r>
              <a:rPr lang="en-US" sz="6000" dirty="0" err="1" smtClean="0">
                <a:solidFill>
                  <a:srgbClr val="C00000"/>
                </a:solidFill>
                <a:latin typeface="NikoshBAN" pitchFamily="2" charset="0"/>
                <a:cs typeface="NikoshBAN" pitchFamily="2" charset="0"/>
              </a:rPr>
              <a:t>মিনিট</a:t>
            </a:r>
            <a:r>
              <a:rPr lang="en-US" sz="6000" dirty="0" smtClean="0">
                <a:solidFill>
                  <a:srgbClr val="C00000"/>
                </a:solidFill>
                <a:latin typeface="NikoshBAN" pitchFamily="2" charset="0"/>
                <a:cs typeface="NikoshBAN" pitchFamily="2" charset="0"/>
              </a:rPr>
              <a:t> </a:t>
            </a:r>
            <a:endParaRPr lang="en-US" sz="4000" dirty="0">
              <a:solidFill>
                <a:srgbClr val="C00000"/>
              </a:solidFill>
              <a:latin typeface="NikoshBAN" pitchFamily="2" charset="0"/>
              <a:cs typeface="NikoshBAN" pitchFamily="2" charset="0"/>
            </a:endParaRPr>
          </a:p>
        </p:txBody>
      </p:sp>
    </p:spTree>
  </p:cSld>
  <p:clrMapOvr>
    <a:masterClrMapping/>
  </p:clrMapOvr>
  <p:transition>
    <p:wipe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562600"/>
          </a:xfrm>
        </p:spPr>
        <p:txBody>
          <a:bodyPr>
            <a:normAutofit/>
          </a:bodyPr>
          <a:lstStyle/>
          <a:p>
            <a:pPr algn="l"/>
            <a:r>
              <a:rPr lang="en-US" sz="6700" dirty="0" smtClean="0">
                <a:latin typeface="NikoshBAN" pitchFamily="2" charset="0"/>
                <a:cs typeface="NikoshBAN" pitchFamily="2" charset="0"/>
              </a:rPr>
              <a:t>            </a:t>
            </a:r>
            <a:r>
              <a:rPr lang="en-US" sz="6700" u="sng" dirty="0" err="1" smtClean="0">
                <a:solidFill>
                  <a:srgbClr val="FF0000"/>
                </a:solidFill>
                <a:latin typeface="NikoshBAN" pitchFamily="2" charset="0"/>
                <a:cs typeface="NikoshBAN" pitchFamily="2" charset="0"/>
              </a:rPr>
              <a:t>শিখন</a:t>
            </a:r>
            <a:r>
              <a:rPr lang="en-US" sz="6700" u="sng" dirty="0" smtClean="0">
                <a:solidFill>
                  <a:srgbClr val="FF0000"/>
                </a:solidFill>
                <a:latin typeface="NikoshBAN" pitchFamily="2" charset="0"/>
                <a:cs typeface="NikoshBAN" pitchFamily="2" charset="0"/>
              </a:rPr>
              <a:t> </a:t>
            </a:r>
            <a:r>
              <a:rPr lang="en-US" sz="6700" u="sng" dirty="0" err="1" smtClean="0">
                <a:solidFill>
                  <a:srgbClr val="FF0000"/>
                </a:solidFill>
                <a:latin typeface="NikoshBAN" pitchFamily="2" charset="0"/>
                <a:cs typeface="NikoshBAN" pitchFamily="2" charset="0"/>
              </a:rPr>
              <a:t>ফল</a:t>
            </a: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dirty="0" smtClean="0">
                <a:latin typeface="NikoshBAN" pitchFamily="2" charset="0"/>
                <a:cs typeface="NikoshBAN" pitchFamily="2" charset="0"/>
              </a:rPr>
              <a:t>১। </a:t>
            </a:r>
            <a:r>
              <a:rPr lang="en-US" dirty="0" err="1" smtClean="0">
                <a:latin typeface="NikoshBAN" pitchFamily="2" charset="0"/>
                <a:cs typeface="NikoshBAN" pitchFamily="2" charset="0"/>
              </a:rPr>
              <a:t>উপযোগের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ধারণা</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বর্ণনা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r>
              <a:rPr lang="en-US" dirty="0" smtClean="0">
                <a:latin typeface="NikoshBAN" pitchFamily="2" charset="0"/>
                <a:cs typeface="NikoshBAN" pitchFamily="2" charset="0"/>
              </a:rPr>
              <a:t>২। </a:t>
            </a:r>
            <a:r>
              <a:rPr lang="en-US" dirty="0" err="1" smtClean="0">
                <a:latin typeface="NikoshBAN" pitchFamily="2" charset="0"/>
                <a:cs typeface="NikoshBAN" pitchFamily="2" charset="0"/>
              </a:rPr>
              <a:t>মোট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প্রান্তিক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r>
              <a:rPr lang="en-US" dirty="0" smtClean="0">
                <a:latin typeface="NikoshBAN" pitchFamily="2" charset="0"/>
                <a:cs typeface="NikoshBAN" pitchFamily="2" charset="0"/>
              </a:rPr>
              <a:t>৩।ক্রমহ্রাসমান </a:t>
            </a:r>
            <a:r>
              <a:rPr lang="en-US" dirty="0" err="1" smtClean="0">
                <a:latin typeface="NikoshBAN" pitchFamily="2" charset="0"/>
                <a:cs typeface="NikoshBAN" pitchFamily="2" charset="0"/>
              </a:rPr>
              <a:t>প্রান্তি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বিধি</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সহকারে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ব্যাখ্যা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endParaRPr lang="en-US" dirty="0">
              <a:latin typeface="NikoshBAN" pitchFamily="2" charset="0"/>
              <a:cs typeface="NikoshBAN" pitchFamily="2"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91600" cy="8802410"/>
          </a:xfrm>
          <a:prstGeom prst="rect">
            <a:avLst/>
          </a:prstGeom>
        </p:spPr>
        <p:txBody>
          <a:bodyPr wrap="square">
            <a:spAutoFit/>
          </a:bodyPr>
          <a:lstStyle/>
          <a:p>
            <a:r>
              <a:rPr lang="en-US" sz="7200" dirty="0" err="1" smtClean="0">
                <a:solidFill>
                  <a:srgbClr val="FF0000"/>
                </a:solidFill>
                <a:latin typeface="NikoshBAN" pitchFamily="2" charset="0"/>
                <a:cs typeface="NikoshBAN" pitchFamily="2" charset="0"/>
              </a:rPr>
              <a:t>উপযোগঃ</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অর্থনীতিতে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দ্রব্যের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অভাব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পূরণের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ক্ষমতাকে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উপযোগ</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বলে</a:t>
            </a:r>
            <a:r>
              <a:rPr lang="en-US" sz="5400" dirty="0" smtClean="0">
                <a:latin typeface="NikoshBAN" pitchFamily="2" charset="0"/>
                <a:cs typeface="NikoshBAN" pitchFamily="2" charset="0"/>
              </a:rPr>
              <a:t>। </a:t>
            </a:r>
            <a:br>
              <a:rPr lang="en-US" sz="5400" dirty="0" smtClean="0">
                <a:latin typeface="NikoshBAN" pitchFamily="2" charset="0"/>
                <a:cs typeface="NikoshBAN" pitchFamily="2" charset="0"/>
              </a:rPr>
            </a:br>
            <a:r>
              <a:rPr lang="en-US" sz="5400" dirty="0" err="1" smtClean="0">
                <a:latin typeface="NikoshBAN" pitchFamily="2" charset="0"/>
                <a:cs typeface="NikoshBAN" pitchFamily="2" charset="0"/>
              </a:rPr>
              <a:t>যেমন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খাদ্য</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মানুষের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অভাব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পূরণ</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বস্ত্র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মানুষের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লজ্জা</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নিবারন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ডাক্তার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সেবার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মাধ্যমে</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মানুষের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অভাব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পূরণ</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r>
              <a:rPr lang="en-US" sz="5400" dirty="0" smtClean="0">
                <a:latin typeface="NikoshBAN" pitchFamily="2" charset="0"/>
                <a:cs typeface="NikoshBAN" pitchFamily="2" charset="0"/>
              </a:rPr>
              <a:t>।</a:t>
            </a:r>
          </a:p>
          <a:p>
            <a:endParaRPr lang="en-US" sz="54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smtClean="0">
              <a:latin typeface="NikoshBAN" pitchFamily="2" charset="0"/>
              <a:cs typeface="NikoshBAN" pitchFamily="2" charset="0"/>
            </a:endParaRPr>
          </a:p>
          <a:p>
            <a:endParaRPr lang="en-US" sz="3200" dirty="0"/>
          </a:p>
        </p:txBody>
      </p:sp>
    </p:spTree>
  </p:cSld>
  <p:clrMapOvr>
    <a:masterClrMapping/>
  </p:clrMapOvr>
  <p:transition>
    <p:pull dir="d"/>
    <p:sndAc>
      <p:stSnd>
        <p:snd r:embed="rId2" name="explod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l"/>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4000" dirty="0" err="1" smtClean="0">
                <a:solidFill>
                  <a:srgbClr val="FF0000"/>
                </a:solidFill>
                <a:latin typeface="NikoshBAN" pitchFamily="2" charset="0"/>
                <a:cs typeface="NikoshBAN" pitchFamily="2" charset="0"/>
              </a:rPr>
              <a:t>মোট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উপযোগঃ</a:t>
            </a:r>
            <a:r>
              <a:rPr lang="en-US" sz="4000" dirty="0" smtClean="0">
                <a:solidFill>
                  <a:srgbClr val="FF0000"/>
                </a:solidFill>
                <a:latin typeface="NikoshBAN" pitchFamily="2" charset="0"/>
                <a:cs typeface="NikoshBAN" pitchFamily="2" charset="0"/>
              </a:rPr>
              <a:t> </a:t>
            </a:r>
            <a:r>
              <a:rPr lang="en-US" sz="3200" dirty="0" err="1" smtClean="0">
                <a:latin typeface="NikoshBAN" pitchFamily="2" charset="0"/>
                <a:cs typeface="NikoshBAN" pitchFamily="2" charset="0"/>
              </a:rPr>
              <a:t>কোন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দ্রব্য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ক্রমাগত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ফলে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ভোক্তার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নিকট</a:t>
            </a:r>
            <a:r>
              <a:rPr lang="en-US" sz="3200" dirty="0" smtClean="0">
                <a:latin typeface="NikoshBAN" pitchFamily="2" charset="0"/>
                <a:cs typeface="NikoshBAN" pitchFamily="2" charset="0"/>
              </a:rPr>
              <a:t> ঐ </a:t>
            </a:r>
            <a:r>
              <a:rPr lang="en-US" sz="3200" dirty="0" err="1" smtClean="0">
                <a:latin typeface="NikoshBAN" pitchFamily="2" charset="0"/>
                <a:cs typeface="NikoshBAN" pitchFamily="2" charset="0"/>
              </a:rPr>
              <a:t>দ্রব্যের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ক্রমাগত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হ্রাস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প্রথম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শেষ</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পর্যন্ত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সমষ্টিকে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বাজারে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গিয়ে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খাওয়ার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একাধিক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চাও</a:t>
            </a:r>
            <a:r>
              <a:rPr lang="en-US" sz="3200" dirty="0" smtClean="0">
                <a:latin typeface="NikoshBAN" pitchFamily="2" charset="0"/>
                <a:cs typeface="NikoshBAN" pitchFamily="2" charset="0"/>
              </a:rPr>
              <a:t>। ১ম </a:t>
            </a:r>
            <a:r>
              <a:rPr lang="en-US" sz="3200" dirty="0" err="1" smtClean="0">
                <a:latin typeface="NikoshBAN" pitchFamily="2" charset="0"/>
                <a:cs typeface="NikoshBAN" pitchFamily="2" charset="0"/>
              </a:rPr>
              <a:t>আমটি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২য়,৩য় ও ৪র্থ </a:t>
            </a:r>
            <a:r>
              <a:rPr lang="en-US" sz="3200" dirty="0" err="1" smtClean="0">
                <a:latin typeface="NikoshBAN" pitchFamily="2" charset="0"/>
                <a:cs typeface="NikoshBAN" pitchFamily="2" charset="0"/>
              </a:rPr>
              <a:t>আম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আগ্রহ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কমতে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১ম </a:t>
            </a:r>
            <a:r>
              <a:rPr lang="en-US" sz="3200" dirty="0" err="1" smtClean="0">
                <a:latin typeface="NikoshBAN" pitchFamily="2" charset="0"/>
                <a:cs typeface="NikoshBAN" pitchFamily="2" charset="0"/>
              </a:rPr>
              <a:t>আমটি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কিনলে</a:t>
            </a:r>
            <a:r>
              <a:rPr lang="en-US" sz="3200" dirty="0" smtClean="0">
                <a:latin typeface="NikoshBAN" pitchFamily="2" charset="0"/>
                <a:cs typeface="NikoshBAN" pitchFamily="2" charset="0"/>
              </a:rPr>
              <a:t> ৫টাকায়,২য়,৩য় ও ৪র্থ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কিনবে</a:t>
            </a:r>
            <a:r>
              <a:rPr lang="en-US" sz="3200" dirty="0" smtClean="0">
                <a:latin typeface="NikoshBAN" pitchFamily="2" charset="0"/>
                <a:cs typeface="NikoshBAN" pitchFamily="2" charset="0"/>
              </a:rPr>
              <a:t> ৪,৩,২ </a:t>
            </a:r>
            <a:r>
              <a:rPr lang="en-US" sz="3200" dirty="0" err="1" smtClean="0">
                <a:latin typeface="NikoshBAN" pitchFamily="2" charset="0"/>
                <a:cs typeface="NikoshBAN" pitchFamily="2" charset="0"/>
              </a:rPr>
              <a:t>টাকায়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এভাবে</a:t>
            </a:r>
            <a:r>
              <a:rPr lang="en-US" sz="3200" dirty="0" smtClean="0">
                <a:latin typeface="NikoshBAN" pitchFamily="2" charset="0"/>
                <a:cs typeface="NikoshBAN" pitchFamily="2" charset="0"/>
              </a:rPr>
              <a:t>(৫+৪+৩+২)=১৪টাকা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a:t>
            </a:r>
            <a:r>
              <a:rPr lang="en-US" sz="3200" dirty="0" smtClean="0">
                <a:latin typeface="NikoshBAN" pitchFamily="2" charset="0"/>
                <a:cs typeface="NikoshBAN" pitchFamily="2" charset="0"/>
              </a:rPr>
              <a:t> ৪টি </a:t>
            </a:r>
            <a:r>
              <a:rPr lang="en-US" sz="3200" dirty="0" err="1" smtClean="0">
                <a:latin typeface="NikoshBAN" pitchFamily="2" charset="0"/>
                <a:cs typeface="NikoshBAN" pitchFamily="2" charset="0"/>
              </a:rPr>
              <a:t>আম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টাকাকে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মাপকাট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a:t>
            </a:r>
            <a:r>
              <a:rPr lang="en-US" sz="3200" dirty="0" smtClean="0">
                <a:latin typeface="NikoshBAN" pitchFamily="2" charset="0"/>
                <a:cs typeface="NikoshBAN" pitchFamily="2" charset="0"/>
              </a:rPr>
              <a:t> ১৪। </a:t>
            </a:r>
            <a:r>
              <a:rPr lang="en-US" sz="3200" dirty="0" err="1" smtClean="0">
                <a:latin typeface="NikoshBAN" pitchFamily="2" charset="0"/>
                <a:cs typeface="NikoshBAN" pitchFamily="2" charset="0"/>
              </a:rPr>
              <a:t>অতএব,কোন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নির্দিষ্ট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এল্টি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দ্রব্যের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বিভিন্ন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থেকে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প্রাপ্ত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তৃপ্তির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সমষ্টিকে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উপযোগ</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a:t>
            </a:r>
            <a:r>
              <a:rPr lang="en-US" sz="3200" dirty="0" smtClean="0">
                <a:latin typeface="NikoshBAN" pitchFamily="2" charset="0"/>
                <a:cs typeface="NikoshBAN" pitchFamily="2" charset="0"/>
              </a:rPr>
              <a:t>।</a:t>
            </a:r>
            <a:br>
              <a:rPr lang="en-US" sz="3200" dirty="0" smtClean="0">
                <a:latin typeface="NikoshBAN" pitchFamily="2" charset="0"/>
                <a:cs typeface="NikoshBAN" pitchFamily="2" charset="0"/>
              </a:rPr>
            </a:br>
            <a:endParaRPr lang="en-US" sz="2800" dirty="0">
              <a:latin typeface="NikoshBAN" pitchFamily="2" charset="0"/>
              <a:cs typeface="NikoshBAN" pitchFamily="2" charset="0"/>
            </a:endParaRP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1"/>
            <a:ext cx="9144000" cy="5447645"/>
          </a:xfrm>
          <a:prstGeom prst="rect">
            <a:avLst/>
          </a:prstGeom>
        </p:spPr>
        <p:txBody>
          <a:bodyPr wrap="square">
            <a:spAutoFit/>
          </a:bodyPr>
          <a:lstStyle/>
          <a:p>
            <a:r>
              <a:rPr lang="en-US" sz="4800" dirty="0" smtClean="0">
                <a:solidFill>
                  <a:srgbClr val="FF0000"/>
                </a:solidFill>
                <a:latin typeface="NikoshBAN" pitchFamily="2" charset="0"/>
                <a:cs typeface="NikoshBAN" pitchFamily="2" charset="0"/>
              </a:rPr>
              <a:t> </a:t>
            </a:r>
            <a:r>
              <a:rPr lang="en-US" sz="6600" dirty="0" err="1" smtClean="0">
                <a:solidFill>
                  <a:srgbClr val="FF0000"/>
                </a:solidFill>
                <a:latin typeface="NikoshBAN" pitchFamily="2" charset="0"/>
                <a:cs typeface="NikoshBAN" pitchFamily="2" charset="0"/>
              </a:rPr>
              <a:t>প্রান্তিক</a:t>
            </a:r>
            <a:r>
              <a:rPr lang="en-US" sz="6600" dirty="0" smtClean="0">
                <a:solidFill>
                  <a:srgbClr val="FF0000"/>
                </a:solidFill>
                <a:latin typeface="NikoshBAN" pitchFamily="2" charset="0"/>
                <a:cs typeface="NikoshBAN" pitchFamily="2" charset="0"/>
              </a:rPr>
              <a:t> </a:t>
            </a:r>
            <a:r>
              <a:rPr lang="en-US" sz="6600" dirty="0" err="1" smtClean="0">
                <a:solidFill>
                  <a:srgbClr val="FF0000"/>
                </a:solidFill>
                <a:latin typeface="NikoshBAN" pitchFamily="2" charset="0"/>
                <a:cs typeface="NikoshBAN" pitchFamily="2" charset="0"/>
              </a:rPr>
              <a:t>উপযোগঃ</a:t>
            </a:r>
            <a:r>
              <a:rPr lang="en-US" sz="6600" dirty="0" smtClean="0">
                <a:solidFill>
                  <a:srgbClr val="FF0000"/>
                </a:solidFill>
                <a:latin typeface="NikoshBAN" pitchFamily="2" charset="0"/>
                <a:cs typeface="NikoshBAN" pitchFamily="2" charset="0"/>
              </a:rPr>
              <a:t> </a:t>
            </a:r>
            <a:r>
              <a:rPr lang="en-US" sz="5400" dirty="0" err="1" smtClean="0">
                <a:latin typeface="NikoshBAN" pitchFamily="2" charset="0"/>
                <a:cs typeface="NikoshBAN" pitchFamily="2" charset="0"/>
              </a:rPr>
              <a:t>অতিরিক্ত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এক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একক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দ্রব্য</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সেবা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ভোগ</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যে</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অতিরিক্ত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উপযোগ</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তৃপ্তি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পাওয়া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যায়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তাকে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প্রান্তিক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উপযোগ</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বলে</a:t>
            </a:r>
            <a:r>
              <a:rPr lang="en-US" sz="5400" dirty="0" smtClean="0">
                <a:latin typeface="NikoshBAN" pitchFamily="2" charset="0"/>
                <a:cs typeface="NikoshBAN" pitchFamily="2" charset="0"/>
              </a:rPr>
              <a:t>।</a:t>
            </a:r>
          </a:p>
          <a:p>
            <a:endParaRPr lang="en-US" sz="4000" dirty="0" smtClean="0">
              <a:latin typeface="NikoshBAN" pitchFamily="2" charset="0"/>
              <a:cs typeface="NikoshBAN" pitchFamily="2" charset="0"/>
            </a:endParaRPr>
          </a:p>
          <a:p>
            <a:r>
              <a:rPr lang="en-US" sz="4000" dirty="0" smtClean="0">
                <a:latin typeface="NikoshBAN" pitchFamily="2" charset="0"/>
                <a:cs typeface="NikoshBAN" pitchFamily="2" charset="0"/>
              </a:rPr>
              <a:t/>
            </a:r>
            <a:br>
              <a:rPr lang="en-US" sz="4000" dirty="0" smtClean="0">
                <a:latin typeface="NikoshBAN" pitchFamily="2" charset="0"/>
                <a:cs typeface="NikoshBAN" pitchFamily="2" charset="0"/>
              </a:rPr>
            </a:br>
            <a:endParaRPr lang="en-US" sz="4000" dirty="0"/>
          </a:p>
        </p:txBody>
      </p:sp>
    </p:spTree>
  </p:cSld>
  <p:clrMapOvr>
    <a:masterClrMapping/>
  </p:clrMapOvr>
  <p:transition>
    <p:circle/>
    <p:sndAc>
      <p:stSnd>
        <p:snd r:embed="rId2" name="cashreg.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1219200"/>
          <a:ext cx="7543800" cy="4724400"/>
        </p:xfrm>
        <a:graphic>
          <a:graphicData uri="http://schemas.openxmlformats.org/drawingml/2006/table">
            <a:tbl>
              <a:tblPr firstRow="1" bandRow="1">
                <a:tableStyleId>{5C22544A-7EE6-4342-B048-85BDC9FD1C3A}</a:tableStyleId>
              </a:tblPr>
              <a:tblGrid>
                <a:gridCol w="2514600"/>
                <a:gridCol w="2514600"/>
                <a:gridCol w="2514600"/>
              </a:tblGrid>
              <a:tr h="457200">
                <a:tc>
                  <a:txBody>
                    <a:bodyPr/>
                    <a:lstStyle/>
                    <a:p>
                      <a:r>
                        <a:rPr lang="en-US" dirty="0" err="1" smtClean="0">
                          <a:latin typeface="NikoshBAN" pitchFamily="2" charset="0"/>
                          <a:cs typeface="NikoshBAN" pitchFamily="2" charset="0"/>
                        </a:rPr>
                        <a:t>দ্রব্যের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একক</a:t>
                      </a:r>
                      <a:endParaRPr lang="en-US" dirty="0">
                        <a:latin typeface="NikoshBAN" pitchFamily="2" charset="0"/>
                        <a:cs typeface="NikoshBAN" pitchFamily="2" charset="0"/>
                      </a:endParaRPr>
                    </a:p>
                  </a:txBody>
                  <a:tcPr/>
                </a:tc>
                <a:tc>
                  <a:txBody>
                    <a:bodyPr/>
                    <a:lstStyle/>
                    <a:p>
                      <a:r>
                        <a:rPr lang="en-US" dirty="0" err="1" smtClean="0">
                          <a:latin typeface="NikoshBAN" pitchFamily="2" charset="0"/>
                          <a:cs typeface="NikoshBAN" pitchFamily="2" charset="0"/>
                        </a:rPr>
                        <a:t>মোট</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উপযোগ</a:t>
                      </a:r>
                      <a:endParaRPr lang="en-US" dirty="0">
                        <a:latin typeface="NikoshBAN" pitchFamily="2" charset="0"/>
                        <a:cs typeface="NikoshBAN" pitchFamily="2" charset="0"/>
                      </a:endParaRPr>
                    </a:p>
                  </a:txBody>
                  <a:tcPr/>
                </a:tc>
                <a:tc>
                  <a:txBody>
                    <a:bodyPr/>
                    <a:lstStyle/>
                    <a:p>
                      <a:r>
                        <a:rPr lang="en-US" dirty="0" err="1" smtClean="0">
                          <a:latin typeface="NikoshBAN" pitchFamily="2" charset="0"/>
                          <a:cs typeface="NikoshBAN" pitchFamily="2" charset="0"/>
                        </a:rPr>
                        <a:t>প্রান্তিক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১ম</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৫</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৫/=</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২য়</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৫+৮=৯</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৪/=</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৩য়</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৯+৩=১২</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৩/=</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৪র্থ</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১২+২=১৪</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২/=</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৫ম</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১৪+১=১৫</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৬ষ্ঠ</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১৫+০=১৫</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০/=</a:t>
                      </a:r>
                      <a:endParaRPr lang="en-US" dirty="0">
                        <a:latin typeface="NikoshBAN" pitchFamily="2" charset="0"/>
                        <a:cs typeface="NikoshBAN" pitchFamily="2" charset="0"/>
                      </a:endParaRPr>
                    </a:p>
                  </a:txBody>
                  <a:tcPr/>
                </a:tc>
              </a:tr>
              <a:tr h="609600">
                <a:tc>
                  <a:txBody>
                    <a:bodyPr/>
                    <a:lstStyle/>
                    <a:p>
                      <a:r>
                        <a:rPr lang="en-US" dirty="0" smtClean="0">
                          <a:latin typeface="NikoshBAN" pitchFamily="2" charset="0"/>
                          <a:cs typeface="NikoshBAN" pitchFamily="2" charset="0"/>
                        </a:rPr>
                        <a:t>৭ম</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১৫-১=১৪</a:t>
                      </a:r>
                      <a:endParaRPr lang="en-US" dirty="0">
                        <a:latin typeface="NikoshBAN" pitchFamily="2" charset="0"/>
                        <a:cs typeface="NikoshBAN" pitchFamily="2" charset="0"/>
                      </a:endParaRPr>
                    </a:p>
                  </a:txBody>
                  <a:tcPr/>
                </a:tc>
                <a:tc>
                  <a:txBody>
                    <a:bodyPr/>
                    <a:lstStyle/>
                    <a:p>
                      <a:r>
                        <a:rPr lang="en-US" dirty="0" smtClean="0">
                          <a:latin typeface="NikoshBAN" pitchFamily="2" charset="0"/>
                          <a:cs typeface="NikoshBAN" pitchFamily="2" charset="0"/>
                        </a:rPr>
                        <a:t>-১/=</a:t>
                      </a:r>
                      <a:endParaRPr lang="en-US" dirty="0">
                        <a:latin typeface="NikoshBAN" pitchFamily="2" charset="0"/>
                        <a:cs typeface="NikoshBAN" pitchFamily="2" charset="0"/>
                      </a:endParaRPr>
                    </a:p>
                  </a:txBody>
                  <a:tcPr/>
                </a:tc>
              </a:tr>
            </a:tbl>
          </a:graphicData>
        </a:graphic>
      </p:graphicFrame>
      <p:sp>
        <p:nvSpPr>
          <p:cNvPr id="3" name="TextBox 2"/>
          <p:cNvSpPr txBox="1"/>
          <p:nvPr/>
        </p:nvSpPr>
        <p:spPr>
          <a:xfrm>
            <a:off x="838200" y="228600"/>
            <a:ext cx="7620000" cy="892552"/>
          </a:xfrm>
          <a:prstGeom prst="rect">
            <a:avLst/>
          </a:prstGeom>
          <a:noFill/>
        </p:spPr>
        <p:txBody>
          <a:bodyPr wrap="square" rtlCol="0">
            <a:spAutoFit/>
          </a:bodyPr>
          <a:lstStyle/>
          <a:p>
            <a:r>
              <a:rPr lang="en-US" sz="3200" dirty="0" err="1" smtClean="0">
                <a:solidFill>
                  <a:srgbClr val="FF0000"/>
                </a:solidFill>
                <a:latin typeface="NikoshBAN" pitchFamily="2" charset="0"/>
                <a:cs typeface="NikoshBAN" pitchFamily="2" charset="0"/>
              </a:rPr>
              <a:t>সূচির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মাধ্যমে</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মোট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উপযোগ</a:t>
            </a:r>
            <a:r>
              <a:rPr lang="en-US" sz="3200" dirty="0" smtClean="0">
                <a:solidFill>
                  <a:srgbClr val="FF0000"/>
                </a:solidFill>
                <a:latin typeface="NikoshBAN" pitchFamily="2" charset="0"/>
                <a:cs typeface="NikoshBAN" pitchFamily="2" charset="0"/>
              </a:rPr>
              <a:t> ও </a:t>
            </a:r>
            <a:r>
              <a:rPr lang="en-US" sz="3200" dirty="0" err="1" smtClean="0">
                <a:solidFill>
                  <a:srgbClr val="FF0000"/>
                </a:solidFill>
                <a:latin typeface="NikoshBAN" pitchFamily="2" charset="0"/>
                <a:cs typeface="NikoshBAN" pitchFamily="2" charset="0"/>
              </a:rPr>
              <a:t>প্রান্তিক</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উপযোগের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উপস্থাপন</a:t>
            </a:r>
            <a:endParaRPr lang="en-US" sz="3200" dirty="0" smtClean="0">
              <a:solidFill>
                <a:srgbClr val="FF0000"/>
              </a:solidFill>
              <a:latin typeface="NikoshBAN" pitchFamily="2" charset="0"/>
              <a:cs typeface="NikoshBAN" pitchFamily="2" charset="0"/>
            </a:endParaRPr>
          </a:p>
          <a:p>
            <a:endParaRPr lang="en-US" dirty="0"/>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62800"/>
          </a:xfrm>
          <a:solidFill>
            <a:srgbClr val="0070C0"/>
          </a:solidFill>
        </p:spPr>
        <p:txBody>
          <a:bodyPr>
            <a:normAutofit/>
          </a:bodyPr>
          <a:lstStyle/>
          <a:p>
            <a:pPr algn="l"/>
            <a:r>
              <a:rPr lang="en-US" sz="4900" dirty="0" smtClean="0">
                <a:solidFill>
                  <a:srgbClr val="FF0000"/>
                </a:solidFill>
                <a:latin typeface="NikoshBAN" pitchFamily="2" charset="0"/>
                <a:cs typeface="NikoshBAN" pitchFamily="2" charset="0"/>
              </a:rPr>
              <a:t>            </a:t>
            </a:r>
            <a:r>
              <a:rPr lang="en-US" sz="4900" dirty="0" err="1" smtClean="0">
                <a:solidFill>
                  <a:srgbClr val="FF0000"/>
                </a:solidFill>
                <a:latin typeface="NikoshBAN" pitchFamily="2" charset="0"/>
                <a:cs typeface="NikoshBAN" pitchFamily="2" charset="0"/>
              </a:rPr>
              <a:t>ক্রমহ্রাসমান</a:t>
            </a:r>
            <a:r>
              <a:rPr lang="en-US" sz="4900" dirty="0" smtClean="0">
                <a:solidFill>
                  <a:srgbClr val="FF0000"/>
                </a:solidFill>
                <a:latin typeface="NikoshBAN" pitchFamily="2" charset="0"/>
                <a:cs typeface="NikoshBAN" pitchFamily="2" charset="0"/>
              </a:rPr>
              <a:t> </a:t>
            </a:r>
            <a:r>
              <a:rPr lang="en-US" sz="4900" dirty="0" err="1" smtClean="0">
                <a:solidFill>
                  <a:srgbClr val="FF0000"/>
                </a:solidFill>
                <a:latin typeface="NikoshBAN" pitchFamily="2" charset="0"/>
                <a:cs typeface="NikoshBAN" pitchFamily="2" charset="0"/>
              </a:rPr>
              <a:t>প্রান্তি</a:t>
            </a:r>
            <a:r>
              <a:rPr lang="en-US" sz="4900" dirty="0" smtClean="0">
                <a:solidFill>
                  <a:srgbClr val="FF0000"/>
                </a:solidFill>
                <a:latin typeface="NikoshBAN" pitchFamily="2" charset="0"/>
                <a:cs typeface="NikoshBAN" pitchFamily="2" charset="0"/>
              </a:rPr>
              <a:t> </a:t>
            </a:r>
            <a:r>
              <a:rPr lang="en-US" sz="4900" dirty="0" err="1" smtClean="0">
                <a:solidFill>
                  <a:srgbClr val="FF0000"/>
                </a:solidFill>
                <a:latin typeface="NikoshBAN" pitchFamily="2" charset="0"/>
                <a:cs typeface="NikoshBAN" pitchFamily="2" charset="0"/>
              </a:rPr>
              <a:t>উপযোগ</a:t>
            </a:r>
            <a:r>
              <a:rPr lang="en-US" sz="4900" dirty="0" smtClean="0">
                <a:solidFill>
                  <a:srgbClr val="FF0000"/>
                </a:solidFill>
                <a:latin typeface="NikoshBAN" pitchFamily="2" charset="0"/>
                <a:cs typeface="NikoshBAN" pitchFamily="2" charset="0"/>
              </a:rPr>
              <a:t> </a:t>
            </a:r>
            <a:r>
              <a:rPr lang="en-US" sz="4900" dirty="0" err="1" smtClean="0">
                <a:solidFill>
                  <a:srgbClr val="FF0000"/>
                </a:solidFill>
                <a:latin typeface="NikoshBAN" pitchFamily="2" charset="0"/>
                <a:cs typeface="NikoshBAN" pitchFamily="2" charset="0"/>
              </a:rPr>
              <a:t>বিধিঃ</a:t>
            </a: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dirty="0" err="1" smtClean="0">
                <a:latin typeface="NikoshBAN" pitchFamily="2" charset="0"/>
                <a:cs typeface="NikoshBAN" pitchFamily="2" charset="0"/>
              </a:rPr>
              <a:t>ভোক্তা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দ্রব্য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বেশী</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কাছে</a:t>
            </a:r>
            <a:r>
              <a:rPr lang="en-US" dirty="0" smtClean="0">
                <a:latin typeface="NikoshBAN" pitchFamily="2" charset="0"/>
                <a:cs typeface="NikoshBAN" pitchFamily="2" charset="0"/>
              </a:rPr>
              <a:t> ঐ </a:t>
            </a:r>
            <a:r>
              <a:rPr lang="en-US" dirty="0" err="1" smtClean="0">
                <a:latin typeface="NikoshBAN" pitchFamily="2" charset="0"/>
                <a:cs typeface="NikoshBAN" pitchFamily="2" charset="0"/>
              </a:rPr>
              <a:t>দ্রব্যের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প্রান্তিক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থাকে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ভোগের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বৃদ্ধির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ফলে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প্রান্তিক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যাবার</a:t>
            </a:r>
            <a:r>
              <a:rPr lang="en-US" dirty="0" smtClean="0">
                <a:latin typeface="NikoshBAN" pitchFamily="2" charset="0"/>
                <a:cs typeface="NikoshBAN" pitchFamily="2" charset="0"/>
              </a:rPr>
              <a:t> এ </a:t>
            </a:r>
            <a:r>
              <a:rPr lang="en-US" dirty="0" err="1" smtClean="0">
                <a:latin typeface="NikoshBAN" pitchFamily="2" charset="0"/>
                <a:cs typeface="NikoshBAN" pitchFamily="2" charset="0"/>
              </a:rPr>
              <a:t>প্রবণতাকে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ক্রমহ্রাসমান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প্রান্তিক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উপযোগ</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বিধি</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r>
              <a:rPr lang="en-US" sz="4000" dirty="0" smtClean="0">
                <a:latin typeface="NikoshBAN" pitchFamily="2" charset="0"/>
                <a:cs typeface="NikoshBAN" pitchFamily="2" charset="0"/>
              </a:rPr>
              <a:t/>
            </a:r>
            <a:br>
              <a:rPr lang="en-US" sz="4000" dirty="0" smtClean="0">
                <a:latin typeface="NikoshBAN" pitchFamily="2" charset="0"/>
                <a:cs typeface="NikoshBAN" pitchFamily="2" charset="0"/>
              </a:rPr>
            </a:br>
            <a:r>
              <a:rPr lang="en-US" sz="3600" dirty="0" smtClean="0">
                <a:latin typeface="NikoshBAN" pitchFamily="2" charset="0"/>
                <a:cs typeface="NikoshBAN" pitchFamily="2" charset="0"/>
              </a:rPr>
              <a:t/>
            </a:r>
            <a:br>
              <a:rPr lang="en-US" sz="3600" dirty="0" smtClean="0">
                <a:latin typeface="NikoshBAN" pitchFamily="2" charset="0"/>
                <a:cs typeface="NikoshBAN" pitchFamily="2" charset="0"/>
              </a:rPr>
            </a:br>
            <a:endParaRPr lang="en-US" sz="3600" dirty="0">
              <a:latin typeface="NikoshBAN" pitchFamily="2" charset="0"/>
              <a:cs typeface="NikoshBAN" pitchFamily="2" charset="0"/>
            </a:endParaRPr>
          </a:p>
        </p:txBody>
      </p:sp>
    </p:spTree>
  </p:cSld>
  <p:clrMapOvr>
    <a:masterClrMapping/>
  </p:clrMapOvr>
  <p:transition>
    <p:wedge/>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177</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পাঠ পরিচিতি বিষয়ঃ অর্থনীতি অধ্যায়ঃ তৃতীয় পাঠের বিষয়ঃ উপযোগ সময়ঃ ৪৫ মিনিট </vt:lpstr>
      <vt:lpstr>            শিখন ফল ১। উপযোগের ধারণা বর্ণনা করতে পারবে। ২। মোট উপযোগ ও প্রান্তিক উপযোগ প্রমান কতে  পারবে। ৩।ক্রমহ্রাসমান প্রান্তি উপযোগ বিধি চিত্র সহকারে ব্যাখ্যা করতে পারবে। </vt:lpstr>
      <vt:lpstr>Slide 5</vt:lpstr>
      <vt:lpstr> মোট উপযোগঃ কোন দ্রব্য ক্রমাগত ক্রয় করার ফলে ভোক্তার নিকট ঐ দ্রব্যের উপযোগ ক্রমাগত হ্রাস পাই। প্রথম থেকে শেষ পর্যন্ত উপযোগের সমষ্টিকে মোট উপযোগ বলে। বাজারে গিয়ে তুমি খাওয়ার জন্ত একাধিক আম কিনতে চাও। ১ম আমটি কিনতে তুমি যে টাকা ব্যয় কর ২য়,৩য় ও ৪র্থ আম ক্রয় করতে তা কর না। কারণ আমের প্রতি আগ্রহ তোমার কমতে থাকে। ১ম আমটি তুমি কিনলে ৫টাকায়,২য়,৩য় ও ৪র্থ তুমি কিনবে ৪,৩,২ টাকায়। এভাবে(৫+৪+৩+২)=১৪টাকা দিয়ে তুমি ৪টি আম কিনলে। টাকাকে উপযোগের মাপকাট ধরলে আমের মোট উপযোগ ১৪। অতএব,কোন নির্দিষ্ট সময়ে এল্টি দ্রব্যের বিভিন্ন একক থেকে প্রাপ্ত তৃপ্তির সমষ্টিকে মোট উপযোগ বলে। </vt:lpstr>
      <vt:lpstr>Slide 7</vt:lpstr>
      <vt:lpstr>Slide 8</vt:lpstr>
      <vt:lpstr>            ক্রমহ্রাসমান প্রান্তি উপযোগ বিধিঃ ভোক্তা কোনো একটি দ্রব্য যত বেশী ভোগ করে তার কাছে ঐ দ্রব্যের প্রান্তিক উপযোগ তত কমে যেতে থাকে। ভোগের একক বৃদ্ধির ফলে প্রান্তিক উপযোগ কমে যাবার এ প্রবণতাকে ক্রমহ্রাসমান প্রান্তিক উপযোগ বিধি বলে।   </vt:lpstr>
      <vt:lpstr>Slide 10</vt:lpstr>
      <vt:lpstr>Slide 11</vt:lpstr>
      <vt:lpstr>চিত্রে ভূমি অক্ষে আমের পরিমান ও লম্ব অক্ষে প্রান্তি উপযোগ ও দাম পরিমাপ করা হয়েছে।  চিত্রে তুমি ১ম আম থেকে aa1 পরিমান উপযোগ তথা প্রান্তি উপযোগ লাভ কর এবং ১ম আমের জন্য ৫ টাকা দাম দাও। ভোগ বৃদ্ধির সাথে সাথে ২য়,৩য়,৪র্থ এবং ৫ম আম থেকে তুমি যথাক্রমে bb1,cc1,dd1 এবং ee1 পরিমান প্রান্তিক উপযোগ লাভ কর। অর্থাৎ ভোগ বৃদ্ধির সাথে সাথে তুমি ২য় আমের জন্য ৪টাকা, ৩য় আমের জন্য ৩টাকা, ৪র্থ আমের জন্য ২টাকা, ৫ম আমের জন্য ১টাকা দিতে তুমি রাজি থাক। ৬ষ্ট আমের প্রান্তিক উপযোগ শুন্য। ৭ম আমের প্রান্তিক উপযোগ ঋনাত্নক(-১) যা gg1 নির্দেশ করে। এবার a1,b1,c1,d1,e1.fএবং g১ বিন্দুগুলো যোগ করে প্রান্তি উপযোগ বা MU রেখা পাওয়া যায়। এখানে লক্ষ্য করা যাচ্ছে ভোগের পরিমান বৃদ্ধির সাথে সাথে প্রান্তি উপযোগ ক্রমান্নয়ে কমে যাচ্ছে। সে কারণেই প্রান্তিক উপযোগ রেখাটি নিম্নগামী।   </vt:lpstr>
      <vt:lpstr> বাড়ীর কাজ ১। ভোক্তার আয় বৃদ্ধি পেলে বিধিটি কেমন হবে? ২। সময়ের পরিবর্তন হলে বিধি কি কাজে লাগবে? </vt:lpstr>
      <vt:lpstr>সকলকে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SHARIFUL</dc:creator>
  <cp:lastModifiedBy>SHARIFUL</cp:lastModifiedBy>
  <cp:revision>40</cp:revision>
  <dcterms:created xsi:type="dcterms:W3CDTF">2006-08-16T00:00:00Z</dcterms:created>
  <dcterms:modified xsi:type="dcterms:W3CDTF">2020-03-21T06:28:18Z</dcterms:modified>
</cp:coreProperties>
</file>