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2" r:id="rId3"/>
    <p:sldId id="275" r:id="rId4"/>
    <p:sldId id="276" r:id="rId5"/>
    <p:sldId id="256" r:id="rId6"/>
    <p:sldId id="257" r:id="rId7"/>
    <p:sldId id="284" r:id="rId8"/>
    <p:sldId id="258" r:id="rId9"/>
    <p:sldId id="259" r:id="rId10"/>
    <p:sldId id="261" r:id="rId11"/>
    <p:sldId id="260" r:id="rId12"/>
    <p:sldId id="262" r:id="rId13"/>
    <p:sldId id="263" r:id="rId14"/>
    <p:sldId id="264" r:id="rId15"/>
    <p:sldId id="279" r:id="rId16"/>
    <p:sldId id="266" r:id="rId17"/>
    <p:sldId id="280" r:id="rId18"/>
    <p:sldId id="269" r:id="rId19"/>
    <p:sldId id="285" r:id="rId20"/>
  </p:sldIdLst>
  <p:sldSz cx="10058400" cy="7315200"/>
  <p:notesSz cx="6858000" cy="9144000"/>
  <p:defaultTextStyle>
    <a:defPPr>
      <a:defRPr lang="en-US"/>
    </a:defPPr>
    <a:lvl1pPr marL="0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88" y="72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256E8-6029-4BF5-9AE1-8D39FB45B00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1143000"/>
            <a:ext cx="4244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5D758-2D35-4B4F-B3C0-62F09C4F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3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4"/>
            <a:ext cx="854964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92948"/>
            <a:ext cx="226314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92948"/>
            <a:ext cx="662178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706880"/>
            <a:ext cx="444246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706880"/>
            <a:ext cx="444246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37454"/>
            <a:ext cx="4444207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319867"/>
            <a:ext cx="4444207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37454"/>
            <a:ext cx="4445953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19867"/>
            <a:ext cx="4445953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91253"/>
            <a:ext cx="3309144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4"/>
            <a:ext cx="5622925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30774"/>
            <a:ext cx="3309144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0"/>
            <a:ext cx="603504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1"/>
            <a:ext cx="603504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06880"/>
            <a:ext cx="905256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780107"/>
            <a:ext cx="23469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780107"/>
            <a:ext cx="31851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780107"/>
            <a:ext cx="23469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75350"/>
            <a:ext cx="10058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1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b="1" dirty="0">
              <a:solidFill>
                <a:srgbClr val="00B05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DDEE9-BC54-468B-89A6-1AD1881C3E56}"/>
              </a:ext>
            </a:extLst>
          </p:cNvPr>
          <p:cNvGrpSpPr/>
          <p:nvPr/>
        </p:nvGrpSpPr>
        <p:grpSpPr>
          <a:xfrm>
            <a:off x="-2299" y="0"/>
            <a:ext cx="10060699" cy="7467601"/>
            <a:chOff x="-2299" y="0"/>
            <a:chExt cx="10060699" cy="7467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582E3B-3FCB-4741-8BC0-5130F718C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99" y="0"/>
              <a:ext cx="10060699" cy="73614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BE3F53-0B79-4797-AC7E-056A64FF0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438401"/>
              <a:ext cx="4876800" cy="502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1275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197A50-F659-4531-8242-7F8AA4CF3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1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A13322-9ECB-427A-B3B6-C1B923B9CAE8}"/>
              </a:ext>
            </a:extLst>
          </p:cNvPr>
          <p:cNvSpPr/>
          <p:nvPr/>
        </p:nvSpPr>
        <p:spPr>
          <a:xfrm>
            <a:off x="466576" y="254831"/>
            <a:ext cx="9020324" cy="943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ভাইরাসের ইতিহাস</a:t>
            </a:r>
            <a:endParaRPr lang="en-US" sz="6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66388-CDE3-45E2-9863-3DE22525F8DE}"/>
              </a:ext>
            </a:extLst>
          </p:cNvPr>
          <p:cNvSpPr/>
          <p:nvPr/>
        </p:nvSpPr>
        <p:spPr>
          <a:xfrm>
            <a:off x="62374" y="5299992"/>
            <a:ext cx="9758294" cy="129901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ক্ষতিকর কম্পিউটার ভাইরাসঃ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এলক ক্লোজার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আবিস্কারঃ  ১৯৮২ সালে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DC4BA4-9A63-4FEE-BA4D-007E04E1BFC2}"/>
              </a:ext>
            </a:extLst>
          </p:cNvPr>
          <p:cNvSpPr/>
          <p:nvPr/>
        </p:nvSpPr>
        <p:spPr>
          <a:xfrm>
            <a:off x="79769" y="1574172"/>
            <a:ext cx="9723505" cy="12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১৯৪৯ সালে নিজে নিজে কপি করতে সক্ষম এমন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Software </a:t>
            </a:r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 করেন কম্পিউটার বিজ্ঞানী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ভন নিউম্যান</a:t>
            </a:r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9D183-E153-4AF7-855F-5C8E94F2172B}"/>
              </a:ext>
            </a:extLst>
          </p:cNvPr>
          <p:cNvSpPr/>
          <p:nvPr/>
        </p:nvSpPr>
        <p:spPr>
          <a:xfrm>
            <a:off x="71071" y="3325797"/>
            <a:ext cx="9740900" cy="14400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ধরনের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Software </a:t>
            </a:r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প্রথম কম্পিউটার ভাইরাস নামকরণ করেন আমেরিকার কম্পিউটার বিজ্ঞানী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ফ্রেডরিক বি কোহেন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0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59225-6522-47C4-9033-2A1E0EF818A3}"/>
              </a:ext>
            </a:extLst>
          </p:cNvPr>
          <p:cNvSpPr txBox="1"/>
          <p:nvPr/>
        </p:nvSpPr>
        <p:spPr>
          <a:xfrm>
            <a:off x="1828800" y="116238"/>
            <a:ext cx="6764300" cy="83099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ভাইরাসের প্রকারভেদ</a:t>
            </a:r>
            <a:endParaRPr lang="en-US" sz="48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EF106-E52E-4E93-A44A-A34D1FF92AA2}"/>
              </a:ext>
            </a:extLst>
          </p:cNvPr>
          <p:cNvSpPr txBox="1"/>
          <p:nvPr/>
        </p:nvSpPr>
        <p:spPr>
          <a:xfrm>
            <a:off x="822316" y="1119542"/>
            <a:ext cx="8289562" cy="707886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ধরন অনুযায়ী কম্পিউটার ভাইরাস দুই প্রকার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E70C4-3F2D-4423-84A3-59C51CE875E3}"/>
              </a:ext>
            </a:extLst>
          </p:cNvPr>
          <p:cNvSpPr txBox="1"/>
          <p:nvPr/>
        </p:nvSpPr>
        <p:spPr>
          <a:xfrm>
            <a:off x="137106" y="5059740"/>
            <a:ext cx="4892094" cy="1569660"/>
          </a:xfrm>
          <a:prstGeom prst="rect">
            <a:avLst/>
          </a:prstGeom>
          <a:solidFill>
            <a:srgbClr val="002060"/>
          </a:solidFill>
          <a:ln w="28575">
            <a:solidFill>
              <a:srgbClr val="F014C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Program এর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থাকে এবং 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 হয়ে কোন 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Program 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আক্রমন করা যায় তা খুঁজে বের করে ও আক্রমন করে। সেই 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Program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কাজে ব্যঘাত ঘটায়।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07C9C-5FEF-4882-B34C-72D55B178284}"/>
              </a:ext>
            </a:extLst>
          </p:cNvPr>
          <p:cNvSpPr txBox="1"/>
          <p:nvPr/>
        </p:nvSpPr>
        <p:spPr>
          <a:xfrm>
            <a:off x="5562600" y="5056480"/>
            <a:ext cx="4404373" cy="1200329"/>
          </a:xfrm>
          <a:prstGeom prst="rect">
            <a:avLst/>
          </a:prstGeom>
          <a:solidFill>
            <a:srgbClr val="002060"/>
          </a:solidFill>
          <a:ln w="28575">
            <a:solidFill>
              <a:srgbClr val="F014C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চালু হওয়ার পর মেমোরিতে জমা থাকে এবং যে 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Program-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চালু হয় সেই 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Program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আক্রমন করে।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4C959-E26E-4F39-8935-AEC46E8E2E5D}"/>
              </a:ext>
            </a:extLst>
          </p:cNvPr>
          <p:cNvSpPr txBox="1"/>
          <p:nvPr/>
        </p:nvSpPr>
        <p:spPr>
          <a:xfrm>
            <a:off x="120777" y="3087469"/>
            <a:ext cx="528942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Non-Resident Virus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71D23-18DE-4517-ACDE-BCCA4AF155C0}"/>
              </a:ext>
            </a:extLst>
          </p:cNvPr>
          <p:cNvSpPr txBox="1"/>
          <p:nvPr/>
        </p:nvSpPr>
        <p:spPr>
          <a:xfrm>
            <a:off x="5715000" y="3087469"/>
            <a:ext cx="422262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Resident Virus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98208D-F0D9-43A6-B8C2-10F872B94503}"/>
              </a:ext>
            </a:extLst>
          </p:cNvPr>
          <p:cNvGrpSpPr/>
          <p:nvPr/>
        </p:nvGrpSpPr>
        <p:grpSpPr>
          <a:xfrm>
            <a:off x="2209800" y="1827428"/>
            <a:ext cx="5943600" cy="1260041"/>
            <a:chOff x="2209800" y="1827428"/>
            <a:chExt cx="5943600" cy="126004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B3FE4F-559A-49DF-B021-4F8DFB963263}"/>
                </a:ext>
              </a:extLst>
            </p:cNvPr>
            <p:cNvCxnSpPr/>
            <p:nvPr/>
          </p:nvCxnSpPr>
          <p:spPr>
            <a:xfrm>
              <a:off x="2209800" y="2286000"/>
              <a:ext cx="59436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4FF01BB-F030-4F2D-923B-3D14BDCC81C6}"/>
                </a:ext>
              </a:extLst>
            </p:cNvPr>
            <p:cNvCxnSpPr/>
            <p:nvPr/>
          </p:nvCxnSpPr>
          <p:spPr>
            <a:xfrm>
              <a:off x="5181600" y="1827428"/>
              <a:ext cx="0" cy="4585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0F96D8A-FCB7-466C-AFD2-20E75C2855E3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2286000"/>
              <a:ext cx="0" cy="8014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2B17B0F-E566-4C09-9D1B-D8FF36CB302E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2286000"/>
              <a:ext cx="0" cy="8014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64FB43-A4F1-4579-B7D2-4CB6559A509F}"/>
              </a:ext>
            </a:extLst>
          </p:cNvPr>
          <p:cNvCxnSpPr>
            <a:cxnSpLocks/>
          </p:cNvCxnSpPr>
          <p:nvPr/>
        </p:nvCxnSpPr>
        <p:spPr>
          <a:xfrm>
            <a:off x="2209800" y="3733800"/>
            <a:ext cx="0" cy="1322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C4FB20-C2F7-47CC-803C-B9D77315227D}"/>
              </a:ext>
            </a:extLst>
          </p:cNvPr>
          <p:cNvCxnSpPr>
            <a:cxnSpLocks/>
          </p:cNvCxnSpPr>
          <p:nvPr/>
        </p:nvCxnSpPr>
        <p:spPr>
          <a:xfrm>
            <a:off x="8153400" y="3733800"/>
            <a:ext cx="0" cy="1322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21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BF780EA-8E24-4447-AD74-EEB26B2516D5}"/>
              </a:ext>
            </a:extLst>
          </p:cNvPr>
          <p:cNvGrpSpPr/>
          <p:nvPr/>
        </p:nvGrpSpPr>
        <p:grpSpPr>
          <a:xfrm>
            <a:off x="2895600" y="533400"/>
            <a:ext cx="4419600" cy="4114800"/>
            <a:chOff x="685800" y="762000"/>
            <a:chExt cx="3886200" cy="442504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F2765E2-69F9-45CA-9083-330638C629E2}"/>
                </a:ext>
              </a:extLst>
            </p:cNvPr>
            <p:cNvSpPr/>
            <p:nvPr/>
          </p:nvSpPr>
          <p:spPr>
            <a:xfrm>
              <a:off x="990600" y="4191000"/>
              <a:ext cx="3276600" cy="99604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22ACE0B-EE6B-4759-ACB1-35EE5EC36CA9}"/>
                </a:ext>
              </a:extLst>
            </p:cNvPr>
            <p:cNvSpPr/>
            <p:nvPr/>
          </p:nvSpPr>
          <p:spPr>
            <a:xfrm>
              <a:off x="685800" y="762000"/>
              <a:ext cx="3886200" cy="36576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 t="-1000" r="-12000"/>
              </a:stretch>
            </a:blipFill>
            <a:effectLst>
              <a:glow rad="444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9D37719-C462-4382-B609-4790D1FBE5EC}"/>
              </a:ext>
            </a:extLst>
          </p:cNvPr>
          <p:cNvSpPr/>
          <p:nvPr/>
        </p:nvSpPr>
        <p:spPr>
          <a:xfrm>
            <a:off x="1371788" y="5257800"/>
            <a:ext cx="7415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/>
              <a:buChar char="v"/>
            </a:pPr>
            <a:r>
              <a:rPr lang="bn-I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 ধরন অনুযায়ী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কত প্রকার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760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41D47-114D-4BC8-9F25-AE71ACE22805}"/>
              </a:ext>
            </a:extLst>
          </p:cNvPr>
          <p:cNvSpPr/>
          <p:nvPr/>
        </p:nvSpPr>
        <p:spPr>
          <a:xfrm>
            <a:off x="2508018" y="101025"/>
            <a:ext cx="4676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কয়েকটি ক্ষতিকারক ভাইরাস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9BDBD-59AB-4564-BF2B-150261BAF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7310"/>
            <a:ext cx="2857500" cy="180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BB26B3-AD30-47F3-BAE0-49F4482E6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43310"/>
            <a:ext cx="2857500" cy="180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01FAD-8F8E-40CD-A74B-07EDEAFD1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838200"/>
            <a:ext cx="2857500" cy="180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3665E2-B92C-4448-A852-BB006118B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3138487"/>
            <a:ext cx="2857499" cy="1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58D963-831F-4F79-B095-DB66E29EF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857310"/>
            <a:ext cx="2857499" cy="180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AD80A6-1C0D-4DCF-AD3D-AA08F9D4B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38445"/>
            <a:ext cx="2895600" cy="410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98FB5C-56E4-44C2-8761-AD9D76ED01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2857500" cy="180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0D1DBA-B0EE-42C0-BCC3-F5B1A3564F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5334000"/>
            <a:ext cx="2843890" cy="180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68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93EB3-64A4-48FE-9714-3D2A2D9DAB82}"/>
              </a:ext>
            </a:extLst>
          </p:cNvPr>
          <p:cNvSpPr txBox="1"/>
          <p:nvPr/>
        </p:nvSpPr>
        <p:spPr>
          <a:xfrm>
            <a:off x="5066555" y="5282625"/>
            <a:ext cx="229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ব্লুটুথের মাধ্যমে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BA3A44-7A54-4C10-B82C-017BF29277BF}"/>
              </a:ext>
            </a:extLst>
          </p:cNvPr>
          <p:cNvSpPr/>
          <p:nvPr/>
        </p:nvSpPr>
        <p:spPr>
          <a:xfrm>
            <a:off x="4317034" y="990600"/>
            <a:ext cx="2693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0964E9B-A7E3-4C1D-B147-26033E9A13A2}"/>
              </a:ext>
            </a:extLst>
          </p:cNvPr>
          <p:cNvSpPr/>
          <p:nvPr/>
        </p:nvSpPr>
        <p:spPr>
          <a:xfrm rot="19180166">
            <a:off x="2461625" y="1446005"/>
            <a:ext cx="1929350" cy="78030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2F02AC4-E384-4E7A-8924-F8F635583AE5}"/>
              </a:ext>
            </a:extLst>
          </p:cNvPr>
          <p:cNvSpPr/>
          <p:nvPr/>
        </p:nvSpPr>
        <p:spPr>
          <a:xfrm rot="19706668">
            <a:off x="3232647" y="2085064"/>
            <a:ext cx="1522793" cy="8926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601E57A-2B72-436A-A016-C7B5563C752B}"/>
              </a:ext>
            </a:extLst>
          </p:cNvPr>
          <p:cNvSpPr/>
          <p:nvPr/>
        </p:nvSpPr>
        <p:spPr>
          <a:xfrm rot="21325769">
            <a:off x="3519231" y="3031054"/>
            <a:ext cx="1522793" cy="89261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1B150F9-3ECF-4430-8F06-9FAC9FE7BF4C}"/>
              </a:ext>
            </a:extLst>
          </p:cNvPr>
          <p:cNvSpPr/>
          <p:nvPr/>
        </p:nvSpPr>
        <p:spPr>
          <a:xfrm rot="530311">
            <a:off x="3564734" y="3948695"/>
            <a:ext cx="1522793" cy="89261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4BB6562-51BC-48D4-AA1A-DB7944BF9B84}"/>
              </a:ext>
            </a:extLst>
          </p:cNvPr>
          <p:cNvSpPr/>
          <p:nvPr/>
        </p:nvSpPr>
        <p:spPr>
          <a:xfrm rot="972540">
            <a:off x="3225702" y="4856188"/>
            <a:ext cx="1522793" cy="89261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6506E9-4FB8-43BF-9E5A-0DF117EBF325}"/>
              </a:ext>
            </a:extLst>
          </p:cNvPr>
          <p:cNvSpPr/>
          <p:nvPr/>
        </p:nvSpPr>
        <p:spPr>
          <a:xfrm>
            <a:off x="4800600" y="1828800"/>
            <a:ext cx="2706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পেনড্রাইভের মাধ্যমে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984F53-7236-4712-8100-0D95B2AF0D12}"/>
              </a:ext>
            </a:extLst>
          </p:cNvPr>
          <p:cNvSpPr/>
          <p:nvPr/>
        </p:nvSpPr>
        <p:spPr>
          <a:xfrm>
            <a:off x="5142755" y="3048000"/>
            <a:ext cx="3163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 কার্ডের মাধ্যমে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CF01A7-4C12-4ACB-B434-437353EAA74B}"/>
              </a:ext>
            </a:extLst>
          </p:cNvPr>
          <p:cNvSpPr/>
          <p:nvPr/>
        </p:nvSpPr>
        <p:spPr>
          <a:xfrm>
            <a:off x="5129728" y="4124448"/>
            <a:ext cx="2299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ডিভিডির মাধ্যমে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DB8A-E9E9-405F-AE85-AEDD7C627211}"/>
              </a:ext>
            </a:extLst>
          </p:cNvPr>
          <p:cNvSpPr/>
          <p:nvPr/>
        </p:nvSpPr>
        <p:spPr>
          <a:xfrm>
            <a:off x="951755" y="1752600"/>
            <a:ext cx="2895600" cy="4038599"/>
          </a:xfrm>
          <a:prstGeom prst="ellipse">
            <a:avLst/>
          </a:prstGeom>
          <a:blipFill dpi="0" rotWithShape="1">
            <a:blip r:embed="rId2"/>
            <a:srcRect/>
            <a:stretch>
              <a:fillRect t="-1000" r="2000"/>
            </a:stretch>
          </a:blipFill>
          <a:effectLst>
            <a:glow rad="292100">
              <a:schemeClr val="accent2">
                <a:satMod val="175000"/>
                <a:alpha val="9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ছড়া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4AEBBA7-6A6A-4328-B137-7BEDABAA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86" y="990600"/>
            <a:ext cx="1975800" cy="1975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FDF7C7C-ABB1-4FF7-9527-2CE976DB5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32" y="264486"/>
            <a:ext cx="1249568" cy="12890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38F19EB-2583-40EB-96CA-E1D56B4AF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639">
            <a:off x="8291853" y="2547978"/>
            <a:ext cx="1689365" cy="12890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8FF7C8B-BC58-45B1-86FD-620B62B354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51" y="3829174"/>
            <a:ext cx="1711429" cy="143680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7BA6EC-5234-4C33-8C0C-CA93E951B0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29" y="5320820"/>
            <a:ext cx="1508416" cy="15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4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7">
            <a:extLst>
              <a:ext uri="{FF2B5EF4-FFF2-40B4-BE49-F238E27FC236}">
                <a16:creationId xmlns:a16="http://schemas.microsoft.com/office/drawing/2014/main" id="{10E97170-8EE8-4291-99D3-E02ED75EC39A}"/>
              </a:ext>
            </a:extLst>
          </p:cNvPr>
          <p:cNvSpPr/>
          <p:nvPr/>
        </p:nvSpPr>
        <p:spPr>
          <a:xfrm rot="5400000">
            <a:off x="4652433" y="-1916844"/>
            <a:ext cx="921175" cy="5364482"/>
          </a:xfrm>
          <a:custGeom>
            <a:avLst/>
            <a:gdLst>
              <a:gd name="connsiteX0" fmla="*/ 0 w 2612572"/>
              <a:gd name="connsiteY0" fmla="*/ 0 h 4831528"/>
              <a:gd name="connsiteX1" fmla="*/ 250367 w 2612572"/>
              <a:gd name="connsiteY1" fmla="*/ 11612 h 4831528"/>
              <a:gd name="connsiteX2" fmla="*/ 2612572 w 2612572"/>
              <a:gd name="connsiteY2" fmla="*/ 2415764 h 4831528"/>
              <a:gd name="connsiteX3" fmla="*/ 250367 w 2612572"/>
              <a:gd name="connsiteY3" fmla="*/ 4819916 h 4831528"/>
              <a:gd name="connsiteX4" fmla="*/ 0 w 2612572"/>
              <a:gd name="connsiteY4" fmla="*/ 4831528 h 4831528"/>
              <a:gd name="connsiteX5" fmla="*/ 0 w 2612572"/>
              <a:gd name="connsiteY5" fmla="*/ 4831527 h 483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572" h="4831528">
                <a:moveTo>
                  <a:pt x="0" y="0"/>
                </a:moveTo>
                <a:lnTo>
                  <a:pt x="250367" y="11612"/>
                </a:lnTo>
                <a:cubicBezTo>
                  <a:pt x="1577183" y="135367"/>
                  <a:pt x="2612572" y="1164514"/>
                  <a:pt x="2612572" y="2415764"/>
                </a:cubicBezTo>
                <a:cubicBezTo>
                  <a:pt x="2612572" y="3667015"/>
                  <a:pt x="1577183" y="4696161"/>
                  <a:pt x="250367" y="4819916"/>
                </a:cubicBezTo>
                <a:lnTo>
                  <a:pt x="0" y="4831528"/>
                </a:lnTo>
                <a:lnTo>
                  <a:pt x="0" y="483152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0" tIns="47895" rIns="95790" bIns="47895" rtlCol="0" anchor="ctr"/>
          <a:lstStyle/>
          <a:p>
            <a:pPr algn="ctr"/>
            <a:endParaRPr lang="en-US" sz="1791"/>
          </a:p>
        </p:txBody>
      </p:sp>
      <p:sp>
        <p:nvSpPr>
          <p:cNvPr id="8" name="Rectangle 7"/>
          <p:cNvSpPr/>
          <p:nvPr/>
        </p:nvSpPr>
        <p:spPr>
          <a:xfrm>
            <a:off x="2895601" y="2092960"/>
            <a:ext cx="2346960" cy="670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0" tIns="47895" rIns="95790" bIns="47895" rtlCol="0" anchor="ctr"/>
          <a:lstStyle/>
          <a:p>
            <a:pPr algn="ctr"/>
            <a:r>
              <a:rPr lang="bn-IN" sz="42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গ্রুপ- শাপলা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3250" y="528320"/>
            <a:ext cx="3939540" cy="697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0" tIns="47895" rIns="95790" bIns="47895" rtlCol="0" anchor="ctr"/>
          <a:lstStyle/>
          <a:p>
            <a:pPr algn="ctr"/>
            <a:r>
              <a:rPr lang="bn-IN" sz="68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দলগত কাজ</a:t>
            </a:r>
          </a:p>
          <a:p>
            <a:pPr algn="ctr"/>
            <a:endParaRPr lang="en-US" sz="179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5940" y="2033153"/>
            <a:ext cx="4191000" cy="840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0" tIns="47895" rIns="95790" bIns="47895" rtlCol="0" anchor="ctr"/>
          <a:lstStyle/>
          <a:p>
            <a:pPr lvl="0" algn="ctr"/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ছড়ানোর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নাম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1645921"/>
            <a:ext cx="1592579" cy="1415626"/>
          </a:xfrm>
          <a:prstGeom prst="ellipse">
            <a:avLst/>
          </a:prstGeom>
          <a:blipFill dpi="0" rotWithShape="1">
            <a:blip r:embed="rId2"/>
            <a:srcRect/>
            <a:stretch>
              <a:fillRect l="-65000" t="-3000" b="-1000"/>
            </a:stretch>
          </a:blipFill>
          <a:ln>
            <a:solidFill>
              <a:srgbClr val="FF0000"/>
            </a:solidFill>
          </a:ln>
          <a:effectLst>
            <a:glow rad="3683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0" tIns="47895" rIns="95790" bIns="47895" rtlCol="0" anchor="ctr"/>
          <a:lstStyle/>
          <a:p>
            <a:pPr algn="ctr"/>
            <a:endParaRPr lang="en-US" sz="1791"/>
          </a:p>
        </p:txBody>
      </p:sp>
      <p:sp>
        <p:nvSpPr>
          <p:cNvPr id="12" name="Oval 11"/>
          <p:cNvSpPr/>
          <p:nvPr/>
        </p:nvSpPr>
        <p:spPr>
          <a:xfrm>
            <a:off x="838200" y="3508588"/>
            <a:ext cx="1592579" cy="1415626"/>
          </a:xfrm>
          <a:prstGeom prst="ellipse">
            <a:avLst/>
          </a:prstGeom>
          <a:blipFill>
            <a:blip r:embed="rId3"/>
            <a:stretch>
              <a:fillRect l="1000" t="1000" r="2000" b="1000"/>
            </a:stretch>
          </a:blipFill>
          <a:ln>
            <a:solidFill>
              <a:srgbClr val="FFC000"/>
            </a:solidFill>
          </a:ln>
          <a:effectLst>
            <a:glow rad="5715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0" tIns="47895" rIns="95790" bIns="47895" rtlCol="0" anchor="ctr"/>
          <a:lstStyle/>
          <a:p>
            <a:pPr algn="ctr"/>
            <a:endParaRPr lang="en-US" sz="1791"/>
          </a:p>
        </p:txBody>
      </p:sp>
      <p:sp>
        <p:nvSpPr>
          <p:cNvPr id="13" name="Oval 12"/>
          <p:cNvSpPr/>
          <p:nvPr/>
        </p:nvSpPr>
        <p:spPr>
          <a:xfrm>
            <a:off x="838200" y="5445762"/>
            <a:ext cx="1592579" cy="1415626"/>
          </a:xfrm>
          <a:prstGeom prst="ellipse">
            <a:avLst/>
          </a:prstGeom>
          <a:blipFill>
            <a:blip r:embed="rId4"/>
            <a:stretch>
              <a:fillRect l="1000" t="1000" r="2000" b="1000"/>
            </a:stretch>
          </a:blipFill>
          <a:ln>
            <a:solidFill>
              <a:srgbClr val="FF0000"/>
            </a:solidFill>
          </a:ln>
          <a:effectLst>
            <a:glow rad="3683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0" tIns="47895" rIns="95790" bIns="47895" rtlCol="0" anchor="ctr"/>
          <a:lstStyle/>
          <a:p>
            <a:pPr algn="ctr"/>
            <a:endParaRPr lang="en-US" sz="1791"/>
          </a:p>
        </p:txBody>
      </p:sp>
      <p:sp>
        <p:nvSpPr>
          <p:cNvPr id="14" name="Rectangle 13"/>
          <p:cNvSpPr/>
          <p:nvPr/>
        </p:nvSpPr>
        <p:spPr>
          <a:xfrm>
            <a:off x="2872740" y="3881120"/>
            <a:ext cx="2346960" cy="6705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0" tIns="47895" rIns="95790" bIns="47895" rtlCol="0" anchor="ctr"/>
          <a:lstStyle/>
          <a:p>
            <a:pPr algn="ctr"/>
            <a:r>
              <a:rPr lang="bn-IN" sz="4217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গ্রুপ- কদম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5940" y="3794760"/>
            <a:ext cx="4191000" cy="8940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0" tIns="47895" rIns="95790" bIns="47895" rtlCol="0" anchor="ctr"/>
          <a:lstStyle/>
          <a:p>
            <a:pPr lvl="0" algn="ctr"/>
            <a:r>
              <a:rPr lang="bn-BD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ছড়ানোর </a:t>
            </a:r>
            <a:r>
              <a:rPr lang="bn-IN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bn-BD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নাম</a:t>
            </a:r>
            <a:r>
              <a:rPr lang="bn-BD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9880" y="5669280"/>
            <a:ext cx="2346960" cy="670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0" tIns="47895" rIns="95790" bIns="47895" rtlCol="0" anchor="ctr"/>
          <a:lstStyle/>
          <a:p>
            <a:pPr algn="ctr"/>
            <a:r>
              <a:rPr lang="bn-IN" sz="42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গ্রুপ- জবা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15940" y="5610013"/>
            <a:ext cx="4191000" cy="866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0" tIns="47895" rIns="95790" bIns="47895" rtlCol="0" anchor="ctr"/>
          <a:lstStyle/>
          <a:p>
            <a:pPr lvl="0" algn="ctr"/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ছড়ানোর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নাম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006" y="215796"/>
            <a:ext cx="1998133" cy="2176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8505" y="1352318"/>
            <a:ext cx="2149948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933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বুঝিয়ে</a:t>
            </a:r>
            <a:r>
              <a:rPr lang="en-US" sz="29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</a:t>
            </a:r>
            <a:endParaRPr lang="en-US" sz="29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8420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D4CE1-299D-4EB8-B457-F529E432B85F}"/>
              </a:ext>
            </a:extLst>
          </p:cNvPr>
          <p:cNvSpPr txBox="1"/>
          <p:nvPr/>
        </p:nvSpPr>
        <p:spPr>
          <a:xfrm>
            <a:off x="2002436" y="727737"/>
            <a:ext cx="6053527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থেকে মুক্তির উপায়</a:t>
            </a:r>
            <a:endParaRPr lang="en-US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91CB5B-F5A9-4005-B93D-802D24669E81}"/>
              </a:ext>
            </a:extLst>
          </p:cNvPr>
          <p:cNvSpPr/>
          <p:nvPr/>
        </p:nvSpPr>
        <p:spPr>
          <a:xfrm>
            <a:off x="554246" y="2396632"/>
            <a:ext cx="8547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কম্পিউটারে </a:t>
            </a:r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Software </a:t>
            </a:r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ইন্সটল</a:t>
            </a:r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হবে।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EA951-54FA-4CC1-8D5C-BA02A3CA97AC}"/>
              </a:ext>
            </a:extLst>
          </p:cNvPr>
          <p:cNvSpPr/>
          <p:nvPr/>
        </p:nvSpPr>
        <p:spPr>
          <a:xfrm>
            <a:off x="554246" y="3196537"/>
            <a:ext cx="9504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Software </a:t>
            </a:r>
            <a:r>
              <a:rPr lang="bn-BD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Update</a:t>
            </a:r>
            <a:r>
              <a:rPr lang="bn-BD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হালনাগাদ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হবে।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A5919-DB3C-4071-AB2B-D9712EFE9715}"/>
              </a:ext>
            </a:extLst>
          </p:cNvPr>
          <p:cNvSpPr/>
          <p:nvPr/>
        </p:nvSpPr>
        <p:spPr>
          <a:xfrm>
            <a:off x="554246" y="4798054"/>
            <a:ext cx="8256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পেনড্রাইভ, মেমোরি ইত্যাদি ব্যবহারের পূর্বে </a:t>
            </a:r>
            <a:r>
              <a:rPr lang="bn-I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Scan </a:t>
            </a:r>
            <a:r>
              <a:rPr lang="bn-BD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হবে।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7575B-2A8C-4E66-904C-31B2365A8F81}"/>
              </a:ext>
            </a:extLst>
          </p:cNvPr>
          <p:cNvSpPr/>
          <p:nvPr/>
        </p:nvSpPr>
        <p:spPr>
          <a:xfrm>
            <a:off x="559689" y="5568035"/>
            <a:ext cx="6620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Bluetooth </a:t>
            </a:r>
            <a:r>
              <a:rPr lang="bn-BD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</a:t>
            </a:r>
            <a:r>
              <a:rPr lang="bn-I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সতর্কতা অবলম্বন করতে হবে।</a:t>
            </a:r>
            <a:endParaRPr lang="bn-BD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121874-32A4-4C10-B11A-418E4253FB2B}"/>
              </a:ext>
            </a:extLst>
          </p:cNvPr>
          <p:cNvSpPr/>
          <p:nvPr/>
        </p:nvSpPr>
        <p:spPr>
          <a:xfrm>
            <a:off x="554246" y="4028073"/>
            <a:ext cx="8256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 পুরো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Hard Disk Drive </a:t>
            </a:r>
            <a:r>
              <a:rPr lang="bn-BD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Scan</a:t>
            </a:r>
            <a:r>
              <a:rPr lang="bn-BD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হবে।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D4AD62-58EF-4EC9-8F03-5C1E7799E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04775"/>
            <a:ext cx="2333625" cy="233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E8952C-508D-4537-975E-9716B1F58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68" y="-16032"/>
            <a:ext cx="2530632" cy="2530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A277A9-AABD-414F-9009-48A37DBFB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533687" cy="1447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C67406-948E-431A-87B4-5BBCFD3EB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82" y="5059664"/>
            <a:ext cx="2540579" cy="22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10058400" cy="67056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tIns="46800" rIns="93600" bIns="46800" rtlCol="0" anchor="ctr"/>
          <a:lstStyle/>
          <a:p>
            <a:pPr algn="ctr"/>
            <a:endParaRPr lang="en-US" sz="1791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" y="453814"/>
            <a:ext cx="9723120" cy="640757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tIns="46800" rIns="93600" bIns="46800" rtlCol="0" anchor="ctr"/>
          <a:lstStyle/>
          <a:p>
            <a:pPr algn="ctr"/>
            <a:endParaRPr lang="en-US" sz="1791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0520" y="1063415"/>
            <a:ext cx="7863840" cy="1417536"/>
            <a:chOff x="471055" y="2725403"/>
            <a:chExt cx="7148945" cy="1449752"/>
          </a:xfrm>
        </p:grpSpPr>
        <p:sp>
          <p:nvSpPr>
            <p:cNvPr id="8" name="TextBox 7"/>
            <p:cNvSpPr txBox="1"/>
            <p:nvPr/>
          </p:nvSpPr>
          <p:spPr>
            <a:xfrm>
              <a:off x="471055" y="2725403"/>
              <a:ext cx="3110345" cy="6610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8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ক. </a:t>
              </a:r>
              <a:r>
                <a:rPr lang="bn-BD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 ভন নিউম্যান</a:t>
              </a:r>
              <a:endParaRPr lang="en-US" sz="320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587" y="3514136"/>
              <a:ext cx="3079813" cy="5993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8" b="1" dirty="0">
                  <a:latin typeface="SolaimanLipi" pitchFamily="2" charset="0"/>
                  <a:cs typeface="SolaimanLipi" pitchFamily="2" charset="0"/>
                </a:rPr>
                <a:t>গ. </a:t>
              </a:r>
              <a:r>
                <a:rPr lang="bn-IN" sz="3200" dirty="0">
                  <a:latin typeface="Nikosh" pitchFamily="2" charset="0"/>
                  <a:cs typeface="Nikosh" pitchFamily="2" charset="0"/>
                </a:rPr>
                <a:t>বিল গেটস</a:t>
              </a:r>
              <a:endParaRPr lang="en-US" sz="3208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5633" y="3514135"/>
              <a:ext cx="3064367" cy="6610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8" b="1" dirty="0"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bn-IN" sz="3600" dirty="0">
                  <a:latin typeface="Nikosh" pitchFamily="2" charset="0"/>
                  <a:cs typeface="Nikosh" pitchFamily="2" charset="0"/>
                </a:rPr>
                <a:t>স্টিভ জবস</a:t>
              </a:r>
              <a:endParaRPr lang="en-US" sz="3208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55634" y="2739258"/>
              <a:ext cx="3064366" cy="66102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খ. </a:t>
              </a:r>
              <a:r>
                <a:rPr lang="bn-IN" sz="320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জন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এইকেন</a:t>
              </a:r>
              <a:endParaRPr lang="bn-BD" sz="320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1461" y="531634"/>
            <a:ext cx="8195017" cy="5881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3600" tIns="46800" rIns="93600" bIns="46800" rtlCol="0">
            <a:spAutoFit/>
          </a:bodyPr>
          <a:lstStyle/>
          <a:p>
            <a:r>
              <a:rPr lang="bn-BD" sz="3208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8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 নিজে কপি করতে সক্ষম এমন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Software </a:t>
            </a:r>
            <a:r>
              <a:rPr lang="bn-BD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আবিস্কার করেন</a:t>
            </a:r>
            <a:endParaRPr lang="bn-BD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768" y="1025532"/>
            <a:ext cx="1029401" cy="678607"/>
            <a:chOff x="560470" y="3456079"/>
            <a:chExt cx="935819" cy="69403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51462" y="2392854"/>
            <a:ext cx="8030071" cy="58695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3600" tIns="46800" rIns="93600" bIns="46800" rtlCol="0">
            <a:spAutoFit/>
          </a:bodyPr>
          <a:lstStyle/>
          <a:p>
            <a:r>
              <a:rPr lang="bn-IN" sz="2933" b="1" dirty="0">
                <a:ln w="1905"/>
                <a:solidFill>
                  <a:srgbClr val="00B0F0"/>
                </a:solidFill>
                <a:latin typeface="SolaimanLipi" pitchFamily="2" charset="0"/>
                <a:cs typeface="SolaimanLipi" pitchFamily="2" charset="0"/>
              </a:rPr>
              <a:t>২। </a:t>
            </a:r>
            <a: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প্রথম কম্পিউটার ভাইরাস নামকরণ করেন </a:t>
            </a:r>
            <a:endParaRPr lang="en-US" sz="2567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4108" y="2964629"/>
            <a:ext cx="7863840" cy="1394295"/>
            <a:chOff x="471055" y="2725403"/>
            <a:chExt cx="7148945" cy="1358492"/>
          </a:xfrm>
        </p:grpSpPr>
        <p:sp>
          <p:nvSpPr>
            <p:cNvPr id="18" name="TextBox 17"/>
            <p:cNvSpPr txBox="1"/>
            <p:nvPr/>
          </p:nvSpPr>
          <p:spPr>
            <a:xfrm>
              <a:off x="471055" y="2725403"/>
              <a:ext cx="3110345" cy="50978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ক. </a:t>
              </a:r>
              <a:r>
                <a:rPr lang="bn-IN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ভন নিউম্যাব</a:t>
              </a:r>
              <a:endParaRPr 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587" y="3514136"/>
              <a:ext cx="3079813" cy="56975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93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গ. </a:t>
              </a:r>
              <a:r>
                <a:rPr lang="bn-IN" sz="3200" dirty="0">
                  <a:latin typeface="Nikosh" pitchFamily="2" charset="0"/>
                  <a:cs typeface="Nikosh" pitchFamily="2" charset="0"/>
                </a:rPr>
                <a:t>বিল গেটস</a:t>
              </a:r>
              <a:endParaRPr lang="en-US" sz="29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5633" y="3514135"/>
              <a:ext cx="3064367" cy="50978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108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bn-BD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ফ্রেডরিক বি কোহেন</a:t>
              </a:r>
              <a:endParaRPr lang="en-US" sz="210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5634" y="2739258"/>
              <a:ext cx="3064366" cy="57094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8" b="1" dirty="0">
                  <a:latin typeface="SolaimanLipi" pitchFamily="2" charset="0"/>
                  <a:cs typeface="SolaimanLipi" pitchFamily="2" charset="0"/>
                </a:rPr>
                <a:t>খ. </a:t>
              </a:r>
              <a:r>
                <a:rPr lang="bn-IN" sz="2800" b="1" dirty="0">
                  <a:latin typeface="Nikosh" pitchFamily="2" charset="0"/>
                  <a:cs typeface="Nikosh" pitchFamily="2" charset="0"/>
                </a:rPr>
                <a:t> জন লক</a:t>
              </a:r>
              <a:endParaRPr lang="en-US" sz="24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09504" y="3629819"/>
            <a:ext cx="1029401" cy="678607"/>
            <a:chOff x="560470" y="3456079"/>
            <a:chExt cx="935819" cy="69403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8446478" y="1198631"/>
            <a:ext cx="1444283" cy="4609083"/>
          </a:xfrm>
          <a:prstGeom prst="rect">
            <a:avLst/>
          </a:prstGeom>
          <a:ln>
            <a:noFill/>
          </a:ln>
        </p:spPr>
        <p:txBody>
          <a:bodyPr wrap="square" lIns="93600" tIns="46800" rIns="93600" bIns="46800">
            <a:spAutoFit/>
          </a:bodyPr>
          <a:lstStyle/>
          <a:p>
            <a:pPr lvl="0" algn="ctr"/>
            <a:r>
              <a:rPr lang="bn-BD" sz="733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</a:t>
            </a:r>
            <a:endParaRPr lang="en-US" sz="733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733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ল্যা</a:t>
            </a:r>
            <a:endParaRPr lang="en-US" sz="733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733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য়</a:t>
            </a:r>
            <a:endParaRPr lang="en-US" sz="733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733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ণ</a:t>
            </a:r>
            <a:endParaRPr lang="en-US" sz="733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1" y="4328161"/>
            <a:ext cx="7946251" cy="58695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3600" tIns="46800" rIns="93600" bIns="46800" rtlCol="0">
            <a:spAutoFit/>
          </a:bodyPr>
          <a:lstStyle/>
          <a:p>
            <a:r>
              <a:rPr lang="bn-IN" sz="2475" b="1" dirty="0">
                <a:ln w="1905"/>
                <a:solidFill>
                  <a:schemeClr val="accent4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৩।  </a:t>
            </a:r>
            <a:r>
              <a:rPr lang="bn-BD" sz="32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ক্ষতিকর কম্পিউটার ভাইরাস</a:t>
            </a:r>
            <a:r>
              <a:rPr lang="bn-IN" sz="32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কোনটি </a:t>
            </a:r>
            <a:r>
              <a:rPr lang="bn-BD" sz="32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933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17692" y="4899941"/>
            <a:ext cx="7863840" cy="1417537"/>
            <a:chOff x="471055" y="2725403"/>
            <a:chExt cx="7148945" cy="1449753"/>
          </a:xfrm>
        </p:grpSpPr>
        <p:sp>
          <p:nvSpPr>
            <p:cNvPr id="27" name="TextBox 26"/>
            <p:cNvSpPr txBox="1"/>
            <p:nvPr/>
          </p:nvSpPr>
          <p:spPr>
            <a:xfrm>
              <a:off x="471055" y="2725403"/>
              <a:ext cx="3110345" cy="6610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8" b="1" dirty="0">
                  <a:solidFill>
                    <a:schemeClr val="bg1"/>
                  </a:solidFill>
                  <a:latin typeface="SolaimanLipi" pitchFamily="2" charset="0"/>
                  <a:cs typeface="SolaimanLipi" pitchFamily="2" charset="0"/>
                </a:rPr>
                <a:t>ক</a:t>
              </a:r>
              <a:r>
                <a:rPr lang="bn-BD" sz="3208" b="1" dirty="0">
                  <a:solidFill>
                    <a:schemeClr val="bg1"/>
                  </a:solidFill>
                  <a:latin typeface="SolaimanLipi" pitchFamily="2" charset="0"/>
                  <a:cs typeface="SolaimanLipi" pitchFamily="2" charset="0"/>
                </a:rPr>
                <a:t>. </a:t>
              </a:r>
              <a:r>
                <a:rPr lang="bn-BD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এলক ক্লোজার</a:t>
              </a:r>
              <a:endParaRPr lang="en-US" sz="3208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1587" y="3514136"/>
              <a:ext cx="3079813" cy="6610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8" b="1" dirty="0">
                  <a:latin typeface="SolaimanLipi" pitchFamily="2" charset="0"/>
                  <a:cs typeface="SolaimanLipi" pitchFamily="2" charset="0"/>
                </a:rPr>
                <a:t>গ.</a:t>
              </a:r>
              <a:r>
                <a:rPr lang="bn-IN" sz="3208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bn-IN" sz="3600" b="1" dirty="0">
                  <a:latin typeface="Nikosh" pitchFamily="2" charset="0"/>
                  <a:cs typeface="Nikosh" pitchFamily="2" charset="0"/>
                </a:rPr>
                <a:t> টারাজন হর্স </a:t>
              </a:r>
              <a:endParaRPr lang="en-US" sz="3208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55633" y="3514135"/>
              <a:ext cx="3064367" cy="59931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8" b="1" dirty="0"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bn-IN" sz="3200" b="1" dirty="0">
                  <a:latin typeface="Nikosh" pitchFamily="2" charset="0"/>
                  <a:cs typeface="Nikosh" pitchFamily="2" charset="0"/>
                </a:rPr>
                <a:t>ওয়াই টু কে</a:t>
              </a:r>
              <a:endParaRPr lang="en-US" sz="3208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55634" y="2739258"/>
              <a:ext cx="3064366" cy="6610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8" b="1" dirty="0">
                  <a:latin typeface="SolaimanLipi" pitchFamily="2" charset="0"/>
                  <a:cs typeface="SolaimanLipi" pitchFamily="2" charset="0"/>
                </a:rPr>
                <a:t>খ. </a:t>
              </a:r>
              <a:r>
                <a:rPr lang="bn-IN" sz="3600" dirty="0">
                  <a:latin typeface="Nikosh" pitchFamily="2" charset="0"/>
                  <a:cs typeface="Nikosh" pitchFamily="2" charset="0"/>
                </a:rPr>
                <a:t>চেরনোবিল</a:t>
              </a:r>
              <a:endParaRPr lang="bn-BD" sz="3208" b="1" dirty="0">
                <a:latin typeface="SolaimanLipi" pitchFamily="2" charset="0"/>
                <a:cs typeface="SolaimanLipi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0520" y="4855341"/>
            <a:ext cx="1029401" cy="678607"/>
            <a:chOff x="560470" y="3456079"/>
            <a:chExt cx="935819" cy="694030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0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5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171D2-C150-4439-B017-73EED45FE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58400" cy="624840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CC3B1C-8FC1-40C7-AB50-69B422EAF2B7}"/>
              </a:ext>
            </a:extLst>
          </p:cNvPr>
          <p:cNvSpPr/>
          <p:nvPr/>
        </p:nvSpPr>
        <p:spPr>
          <a:xfrm>
            <a:off x="178428" y="6059269"/>
            <a:ext cx="942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8B95D6-606A-4638-820E-BF6D43F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8"/>
            <a:ext cx="10058400" cy="72800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08284F-6601-49C1-885E-02BDEEF8B4F3}"/>
              </a:ext>
            </a:extLst>
          </p:cNvPr>
          <p:cNvSpPr/>
          <p:nvPr/>
        </p:nvSpPr>
        <p:spPr>
          <a:xfrm>
            <a:off x="2925098" y="58614"/>
            <a:ext cx="420820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13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ধন্যবাদ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7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12623" y="203200"/>
            <a:ext cx="5940729" cy="1259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r>
              <a:rPr lang="bn-IN" sz="9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9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95502" y="3773716"/>
            <a:ext cx="3436620" cy="11896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37" tIns="47018" rIns="94037" bIns="47018" rtlCol="0" anchor="ctr"/>
          <a:lstStyle/>
          <a:p>
            <a:pPr algn="ctr"/>
            <a:r>
              <a:rPr lang="bn-IN" sz="4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তৃতীয় অধ্যায়</a:t>
            </a:r>
            <a:endParaRPr lang="en-US" sz="4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26" name="Picture 2" descr="D:\CONTENT\WON CONTENT\My P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1"/>
            <a:ext cx="4552950" cy="492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02" y="2103"/>
            <a:ext cx="2518808" cy="2514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26" y="1"/>
            <a:ext cx="2669676" cy="2506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2" y="1833717"/>
            <a:ext cx="4259578" cy="4918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32122" y="4010561"/>
            <a:ext cx="4259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wk‡ivbvgt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wKw¤úDUv‡ii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(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Gw›UfvBivm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  <a:endParaRPr lang="bn-BD" sz="2400" b="1" dirty="0">
              <a:ln w="10541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8950D-BB82-4D1C-9C72-44E718C72737}"/>
              </a:ext>
            </a:extLst>
          </p:cNvPr>
          <p:cNvSpPr/>
          <p:nvPr/>
        </p:nvSpPr>
        <p:spPr>
          <a:xfrm>
            <a:off x="3136694" y="76200"/>
            <a:ext cx="3785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883FA-C351-4275-9CD5-E647536CE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1378"/>
            <a:ext cx="9699171" cy="64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9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D17F69-99FA-4ADF-9B3F-C824C63EC724}"/>
              </a:ext>
            </a:extLst>
          </p:cNvPr>
          <p:cNvSpPr/>
          <p:nvPr/>
        </p:nvSpPr>
        <p:spPr>
          <a:xfrm>
            <a:off x="3136694" y="152400"/>
            <a:ext cx="3785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চিত্রটি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করি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2F114-C6D6-41D2-ABFB-4AA82C374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4850"/>
            <a:ext cx="8229600" cy="63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2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8FD08-7B30-44FA-90F7-9AC8269F6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7237"/>
            <a:ext cx="10094186" cy="6557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3871F3-6505-4419-8861-8C6902321539}"/>
              </a:ext>
            </a:extLst>
          </p:cNvPr>
          <p:cNvSpPr/>
          <p:nvPr/>
        </p:nvSpPr>
        <p:spPr>
          <a:xfrm>
            <a:off x="3136694" y="152400"/>
            <a:ext cx="3785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চিত্রটি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করি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56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B35422-53C3-4A13-8E7A-4A16490A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" y="0"/>
            <a:ext cx="10060809" cy="7315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622E46-A70F-45CD-9CDF-FAD903D09215}"/>
              </a:ext>
            </a:extLst>
          </p:cNvPr>
          <p:cNvSpPr/>
          <p:nvPr/>
        </p:nvSpPr>
        <p:spPr>
          <a:xfrm>
            <a:off x="152400" y="152400"/>
            <a:ext cx="3785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চিত্রটি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করি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8323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7ECF2F-6B40-45D9-907F-B60594511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" y="0"/>
            <a:ext cx="10058400" cy="7315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1A6A4E-2F9A-4206-A73A-6E7DD7CDC6A7}"/>
              </a:ext>
            </a:extLst>
          </p:cNvPr>
          <p:cNvSpPr/>
          <p:nvPr/>
        </p:nvSpPr>
        <p:spPr>
          <a:xfrm>
            <a:off x="641812" y="1066800"/>
            <a:ext cx="9265677" cy="6217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19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endParaRPr lang="en-US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19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19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DDE4C-022C-442C-8BA6-1B03B4DD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45" y="122503"/>
            <a:ext cx="3036709" cy="1115926"/>
          </a:xfrm>
          <a:prstGeom prst="rect">
            <a:avLst/>
          </a:prstGeom>
          <a:ln>
            <a:noFill/>
          </a:ln>
          <a:effectLst>
            <a:glow rad="139700">
              <a:srgbClr val="FF0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5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52A0BA-F9A9-40C8-8C98-7D998C6CB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86" y="5398530"/>
            <a:ext cx="1777425" cy="1777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25D63B-77DC-4E6F-AAA9-44A5218D1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01" y="2565975"/>
            <a:ext cx="1777425" cy="1777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2FDBCE-604A-4A06-85D4-E797067F9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2057400" cy="205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CE1810-B87E-42CF-832C-7C9D6C63F6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96" y="4885996"/>
            <a:ext cx="2581604" cy="2429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26C2B-DAD7-4273-B6AF-E11B518EB2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3" y="122953"/>
            <a:ext cx="2163047" cy="2163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F240C2-CE69-4DF6-9988-53996C9817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2667000" cy="2667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3F5514-694E-4171-A504-9339D9891683}"/>
              </a:ext>
            </a:extLst>
          </p:cNvPr>
          <p:cNvSpPr/>
          <p:nvPr/>
        </p:nvSpPr>
        <p:spPr>
          <a:xfrm>
            <a:off x="383891" y="2006025"/>
            <a:ext cx="4264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965C73-5BCC-471B-94F7-C866DE0FC7A6}"/>
              </a:ext>
            </a:extLst>
          </p:cNvPr>
          <p:cNvSpPr/>
          <p:nvPr/>
        </p:nvSpPr>
        <p:spPr>
          <a:xfrm>
            <a:off x="1118256" y="2768025"/>
            <a:ext cx="5816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 </a:t>
            </a:r>
            <a:r>
              <a:rPr lang="bn-BD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কি তা বলতে পারবে।</a:t>
            </a:r>
            <a:endParaRPr lang="en-US" sz="32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57652-C5D6-4888-9259-D417BFCD87A5}"/>
              </a:ext>
            </a:extLst>
          </p:cNvPr>
          <p:cNvSpPr/>
          <p:nvPr/>
        </p:nvSpPr>
        <p:spPr>
          <a:xfrm>
            <a:off x="1143000" y="3409890"/>
            <a:ext cx="6508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 </a:t>
            </a:r>
            <a:r>
              <a:rPr lang="bn-BD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কত প্রকার ও কী কী তা বলতে পারবে।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072B12-60DB-4B63-AFCE-DA592F919897}"/>
              </a:ext>
            </a:extLst>
          </p:cNvPr>
          <p:cNvSpPr/>
          <p:nvPr/>
        </p:nvSpPr>
        <p:spPr>
          <a:xfrm>
            <a:off x="1158548" y="4019490"/>
            <a:ext cx="7223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 </a:t>
            </a:r>
            <a:r>
              <a:rPr lang="bn-BD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r>
              <a:rPr lang="en-US" sz="32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820352-3684-4443-BDA6-30F90EA381B0}"/>
              </a:ext>
            </a:extLst>
          </p:cNvPr>
          <p:cNvSpPr/>
          <p:nvPr/>
        </p:nvSpPr>
        <p:spPr>
          <a:xfrm>
            <a:off x="1158548" y="4648200"/>
            <a:ext cx="8747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 algn="just">
              <a:buFont typeface="Wingdings" panose="05000000000000000000" pitchFamily="2" charset="2"/>
              <a:buChar char="ð"/>
            </a:pPr>
            <a:r>
              <a:rPr lang="bn-BD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থেকে মুক্তির উপায় ও এন্টিভাইরাসের কাজ বিশ্লেষণ </a:t>
            </a:r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r>
              <a:rPr lang="en-US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C0FD0A-CC70-4010-A125-10D4645C9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72" y="228600"/>
            <a:ext cx="1777425" cy="17774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1D0B7-F12A-488D-8EFF-88F76D7EFBE9}"/>
              </a:ext>
            </a:extLst>
          </p:cNvPr>
          <p:cNvSpPr/>
          <p:nvPr/>
        </p:nvSpPr>
        <p:spPr>
          <a:xfrm>
            <a:off x="3660779" y="228600"/>
            <a:ext cx="1975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82974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1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D0A4CB-7E74-406D-BB9A-D09222807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951"/>
            <a:ext cx="10058400" cy="63752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9D1AC9-E652-486A-A493-055BC3E977FD}"/>
              </a:ext>
            </a:extLst>
          </p:cNvPr>
          <p:cNvSpPr/>
          <p:nvPr/>
        </p:nvSpPr>
        <p:spPr>
          <a:xfrm>
            <a:off x="2966776" y="228600"/>
            <a:ext cx="4124847" cy="584775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3200" b="1" u="sng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কি</a:t>
            </a:r>
            <a:r>
              <a:rPr lang="en-US" sz="3200" b="1" u="sng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8232ACA-3F36-4797-AAA0-222FCD8761A0}"/>
              </a:ext>
            </a:extLst>
          </p:cNvPr>
          <p:cNvSpPr>
            <a:spLocks/>
          </p:cNvSpPr>
          <p:nvPr/>
        </p:nvSpPr>
        <p:spPr bwMode="auto">
          <a:xfrm>
            <a:off x="0" y="4114800"/>
            <a:ext cx="10058400" cy="2590800"/>
          </a:xfrm>
          <a:prstGeom prst="flowChartAlternateProcess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bn-BD" sz="40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প্রোগ্রাম কম্পিউটার মেমোরিতে গোপনে বিস্তার লাভ করে</a:t>
            </a:r>
            <a:endParaRPr lang="en-US" sz="40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bn-BD" sz="40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মুল্যবান প্রোগ্রাম ও তথ্য নষ্ট করা ছাড়া ও কম্পিউটারকে অচল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40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দেয় , এ ধরনের প্রোগ্রামকেই ভাইরাস বলা হয় ।</a:t>
            </a:r>
            <a:endParaRPr lang="en-US" sz="40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0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455</Words>
  <Application>Microsoft Office PowerPoint</Application>
  <PresentationFormat>Custom</PresentationFormat>
  <Paragraphs>80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NikoshLightBAN</vt:lpstr>
      <vt:lpstr>SolaimanLipi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Abdul Hamid Md. Sofullah</cp:lastModifiedBy>
  <cp:revision>59</cp:revision>
  <dcterms:created xsi:type="dcterms:W3CDTF">2006-08-16T00:00:00Z</dcterms:created>
  <dcterms:modified xsi:type="dcterms:W3CDTF">2020-03-22T13:54:21Z</dcterms:modified>
</cp:coreProperties>
</file>