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5" r:id="rId5"/>
    <p:sldId id="260" r:id="rId6"/>
    <p:sldId id="286" r:id="rId7"/>
    <p:sldId id="262" r:id="rId8"/>
    <p:sldId id="264" r:id="rId9"/>
    <p:sldId id="269" r:id="rId10"/>
    <p:sldId id="304" r:id="rId11"/>
    <p:sldId id="279" r:id="rId12"/>
    <p:sldId id="281" r:id="rId13"/>
    <p:sldId id="282" r:id="rId14"/>
    <p:sldId id="301" r:id="rId15"/>
    <p:sldId id="283" r:id="rId16"/>
    <p:sldId id="291" r:id="rId17"/>
    <p:sldId id="287" r:id="rId18"/>
    <p:sldId id="308" r:id="rId19"/>
    <p:sldId id="309" r:id="rId20"/>
    <p:sldId id="310" r:id="rId21"/>
    <p:sldId id="266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54CF"/>
    <a:srgbClr val="404F21"/>
    <a:srgbClr val="CC0000"/>
    <a:srgbClr val="F2644C"/>
    <a:srgbClr val="7849FD"/>
    <a:srgbClr val="638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4660"/>
  </p:normalViewPr>
  <p:slideViewPr>
    <p:cSldViewPr>
      <p:cViewPr varScale="1">
        <p:scale>
          <a:sx n="69" d="100"/>
          <a:sy n="69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0AF6D-4809-41C9-BB4F-D79F2987565F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49779-E6F7-435F-9322-49D2BE50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7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13" name="click.wav"/>
          </p:stSnd>
        </p:sndAc>
      </p:transition>
    </mc:Choice>
    <mc:Fallback xmlns="">
      <p:transition spd="slow">
        <p:fade/>
        <p:sndAc>
          <p:stSnd>
            <p:snd r:embed="rId14" name="click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.gif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image" Target="../media/image28.gif"/><Relationship Id="rId4" Type="http://schemas.openxmlformats.org/officeDocument/2006/relationships/image" Target="../media/image23.gif"/><Relationship Id="rId9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1.xml"/><Relationship Id="rId16" Type="http://schemas.openxmlformats.org/officeDocument/2006/relationships/audio" Target="../media/audio2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jpg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43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gif"/><Relationship Id="rId4" Type="http://schemas.openxmlformats.org/officeDocument/2006/relationships/image" Target="../media/image1.gif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.gif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.gif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10" Type="http://schemas.openxmlformats.org/officeDocument/2006/relationships/audio" Target="../media/audio2.wav"/><Relationship Id="rId4" Type="http://schemas.openxmlformats.org/officeDocument/2006/relationships/image" Target="../media/image14.jp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328179"/>
            <a:ext cx="8357750" cy="6247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1022" y="2362200"/>
            <a:ext cx="7111241" cy="16691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শিক্ষার্থীবৃন্দ</a:t>
            </a:r>
            <a:r>
              <a:rPr lang="en-US" sz="48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তোমাদেরকে</a:t>
            </a:r>
            <a:r>
              <a:rPr lang="en-US" sz="48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48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 smtClean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800" b="1" dirty="0" err="1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4800" b="1" cap="none" spc="0" dirty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838200" y="2472898"/>
            <a:ext cx="45719" cy="1179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04488"/>
            <a:ext cx="1447800" cy="18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9000" y="304800"/>
            <a:ext cx="2621973" cy="6477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>
                  <a:solidFill>
                    <a:srgbClr val="CC0000"/>
                  </a:solidFill>
                </a:ln>
                <a:solidFill>
                  <a:srgbClr val="CC00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শব্দার্থ</a:t>
            </a:r>
            <a:endParaRPr lang="en-US" sz="5400" b="1" cap="none" spc="0" dirty="0">
              <a:ln w="11430">
                <a:solidFill>
                  <a:srgbClr val="CC0000"/>
                </a:solidFill>
              </a:ln>
              <a:solidFill>
                <a:srgbClr val="CC0000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381000"/>
            <a:ext cx="952500" cy="561975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533400" y="5867400"/>
            <a:ext cx="8129155" cy="6096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BD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  <a:hlinkClick r:id="" action="ppaction://noaction">
                  <a:snd r:embed="rId5" name="breeze.wav"/>
                </a:hlinkClick>
              </a:rPr>
              <a:t>অচেতন,বিভোর,বিবশ,বিহবল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" name="Picture 21">
            <a:hlinkClick r:id="" action="ppaction://noaction">
              <a:snd r:embed="rId5" name="breeze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8031518" cy="370968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38200" y="635577"/>
            <a:ext cx="1818409" cy="116064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ক্লিক</a:t>
            </a: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ounded Rectangle 8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3276600" y="1143000"/>
            <a:ext cx="3886200" cy="7620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বিভোল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ounded Rectangle 27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3276600" y="1143000"/>
            <a:ext cx="3886200" cy="7620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ঝুম পাহাড়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9" name="Picture 28">
            <a:hlinkClick r:id="" action="ppaction://noaction">
              <a:snd r:embed="rId5" name="breeze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8050567" cy="3709680"/>
          </a:xfrm>
          <a:prstGeom prst="rect">
            <a:avLst/>
          </a:prstGeom>
        </p:spPr>
      </p:pic>
      <p:sp>
        <p:nvSpPr>
          <p:cNvPr id="30" name="Rounded Rectangle 29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533400" y="5867400"/>
            <a:ext cx="8129155" cy="6096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নীরব পাহাড়,নির্জন পাহাড়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Rounded Rectangle 30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3276601" y="1143000"/>
            <a:ext cx="3886199" cy="79728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শুক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2" name="Picture 31">
            <a:hlinkClick r:id="" action="ppaction://noaction">
              <a:snd r:embed="rId5" name="breeze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981200"/>
            <a:ext cx="8050566" cy="3709679"/>
          </a:xfrm>
          <a:prstGeom prst="rect">
            <a:avLst/>
          </a:prstGeom>
        </p:spPr>
      </p:pic>
      <p:sp>
        <p:nvSpPr>
          <p:cNvPr id="33" name="Rounded Rectangle 32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533401" y="5843280"/>
            <a:ext cx="8153399" cy="63372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টিয়ে পাখি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Rounded Rectangle 33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3276600" y="1143000"/>
            <a:ext cx="3886200" cy="76199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হিম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5" name="Picture 34">
            <a:hlinkClick r:id="" action="ppaction://noaction">
              <a:snd r:embed="rId5" name="breeze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8031517" cy="3709679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533401" y="5843280"/>
            <a:ext cx="8129154" cy="63372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তুষার,বরফ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ounded Rectangle 23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3276600" y="1143000"/>
            <a:ext cx="3886200" cy="77866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চকোর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5" name="Picture 24">
            <a:hlinkClick r:id="" action="ppaction://noaction">
              <a:snd r:embed="rId5" name="breeze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1" y="1981199"/>
            <a:ext cx="8143009" cy="3709679"/>
          </a:xfrm>
          <a:prstGeom prst="rect">
            <a:avLst/>
          </a:prstGeom>
        </p:spPr>
      </p:pic>
      <p:sp>
        <p:nvSpPr>
          <p:cNvPr id="26" name="Rounded Rectangle 25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533401" y="5791200"/>
            <a:ext cx="8129154" cy="67373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পাখি বিশেষ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ounded Rectangle 26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3276600" y="1066800"/>
            <a:ext cx="3886200" cy="8382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চন্দ্রমা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" name="Picture 39">
            <a:hlinkClick r:id="" action="ppaction://noaction">
              <a:snd r:embed="rId5" name="breeze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1" y="1981200"/>
            <a:ext cx="8021125" cy="3709678"/>
          </a:xfrm>
          <a:prstGeom prst="rect">
            <a:avLst/>
          </a:prstGeom>
        </p:spPr>
      </p:pic>
      <p:sp>
        <p:nvSpPr>
          <p:cNvPr id="41" name="Rounded Rectangle 40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524698" y="5735009"/>
            <a:ext cx="8122314" cy="78612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চাঁদের আলো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37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" grpId="0" animBg="1"/>
      <p:bldP spid="9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328178"/>
            <a:ext cx="8392879" cy="62241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53234" y="457200"/>
            <a:ext cx="3637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শিক্ষকের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আবৃত্তি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752178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58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3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168676"/>
            <a:ext cx="8001000" cy="215592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just"/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চঞ্চল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পা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পুলকিত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গতিময়;স্তব্ধ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পাথরের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বুকে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আনন্দের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পদচিহ্ন।নির্জন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দুপুরে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পাখির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ডাকও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শোনা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না।পাহাড়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যেন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দৈত্যের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মতো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ঘাড়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ঘুরিয়ে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ভয়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দেখায়</a:t>
            </a:r>
            <a:r>
              <a:rPr lang="en-US" sz="24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!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এতো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কিছুর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মধ্যেও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কবির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চঞ্চল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আনন্দময়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পদধ্বনিতে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পর্বত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নেমে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আসে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সাদা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জলরাশির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ধারা।চমৎকার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ধ্বনিমাধুর্য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বর্ণবৈভব।এই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জলধারার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সৌন্দর্য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অমিয়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স্বাদ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তুলনারহিত।গিরি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পতিত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অম্বুরাশি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পাথরের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বুকে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আঘাত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হেনে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চতুর্দিকে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ছড়িয়ে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পড়ে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অপুর্ব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সৌন্দর্যের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সৃষ্টি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সত্যি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মনোহর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n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8180"/>
            <a:ext cx="8181109" cy="37104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400" y="829270"/>
            <a:ext cx="3429000" cy="542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বিষয়বস্তু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404379"/>
            <a:ext cx="8357750" cy="61488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52431" y="533400"/>
            <a:ext cx="3639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</a:t>
            </a:r>
            <a:r>
              <a:rPr lang="en-US" sz="5400" b="1" cap="all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all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আবৃত্তি</a:t>
            </a:r>
            <a:endParaRPr lang="en-US" sz="5400" b="1" cap="all" spc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6" y="381000"/>
            <a:ext cx="8357750" cy="609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7800" y="533400"/>
            <a:ext cx="37753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নিরব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8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1005" y="5599093"/>
            <a:ext cx="8357749" cy="95410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“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ঝুঁকিয়ে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ঘাড়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ঝুম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পাহাড়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চোখ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পাকিয়ে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ভয়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দেখায়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” –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বলতে</a:t>
            </a:r>
            <a:endParaRPr lang="en-US" sz="2800" dirty="0" smtClean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  <a:p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বুঝানো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?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।</a:t>
            </a:r>
            <a:endParaRPr lang="en-US" sz="28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328179"/>
            <a:ext cx="8357749" cy="51582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" y="685800"/>
            <a:ext cx="2754909" cy="9555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6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66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82" y="342034"/>
            <a:ext cx="3075972" cy="203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40092"/>
            <a:ext cx="2423408" cy="178290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522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09600" y="5181600"/>
            <a:ext cx="7924800" cy="1295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তুমি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উদ্দীপকের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ঝর্ণার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সত্যেন্দ্রনাথ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দত্তের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“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ঝর্ণার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”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কবিতার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ঝর্ণার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চমৎকার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ধ্বনিমাধুর্য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বর্ণবৈভবের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মিল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অমিল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?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উত্তরের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স্বপক্ষে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যুক্তি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দাও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। </a:t>
            </a:r>
            <a:endParaRPr lang="en-US" sz="28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381000"/>
            <a:ext cx="8357749" cy="457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2" y="2996910"/>
            <a:ext cx="2423408" cy="178290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5779491" y="533400"/>
            <a:ext cx="2754909" cy="9555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6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66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328179"/>
            <a:ext cx="8357749" cy="515822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09600" y="2362200"/>
            <a:ext cx="2754909" cy="9555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6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66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85800"/>
            <a:ext cx="2423408" cy="178290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685800" y="5599093"/>
            <a:ext cx="7757408" cy="95410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উপরে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উল্লেখিত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ঝর্ণার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প্রাকৃতিক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সৌন্দর্য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সত্যেন্দ্রনাথ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দত্তের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“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ঝর্ণার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”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কবিতার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আলোকে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বিশ্লেষন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90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1853" y="381000"/>
            <a:ext cx="1829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>
                  <a:solidFill>
                    <a:srgbClr val="FA54CF"/>
                  </a:solidFill>
                </a:ln>
                <a:solidFill>
                  <a:srgbClr val="FA54C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মুল্যায়ন</a:t>
            </a:r>
            <a:endParaRPr lang="en-US" sz="5400" b="1" cap="none" spc="0" dirty="0">
              <a:ln w="11430">
                <a:solidFill>
                  <a:srgbClr val="FA54CF"/>
                </a:solidFill>
              </a:ln>
              <a:solidFill>
                <a:srgbClr val="FA54C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5" y="1629508"/>
            <a:ext cx="761995" cy="1266092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1143000" y="1828800"/>
            <a:ext cx="7536884" cy="6096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77642" y="1871990"/>
            <a:ext cx="7467600" cy="5664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কবিকে</a:t>
            </a:r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28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ছন্দের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রাজা”বলা</a:t>
            </a:r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?</a:t>
            </a:r>
            <a:endParaRPr lang="en-US" sz="2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1115281" y="4191000"/>
            <a:ext cx="7536884" cy="6096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9923" y="4253849"/>
            <a:ext cx="7467600" cy="47055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শিথিল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শিলার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ঝর্ণা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রাখে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?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" y="3915508"/>
            <a:ext cx="761995" cy="12660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63" y="457200"/>
            <a:ext cx="1519237" cy="624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2797333"/>
            <a:ext cx="2743200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(ক)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সত্যেন্দ্রনাথ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দত্ত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0" y="2721133"/>
            <a:ext cx="3962400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খ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মাইকেল মধুসু্দন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দত্ত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8362" y="3406933"/>
            <a:ext cx="3387711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গ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ফররুখ আহমেদ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06637" y="3330733"/>
            <a:ext cx="3387711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ঘ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আহসান হাবীব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1275" y="609600"/>
            <a:ext cx="2597725" cy="6858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Top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সঠিক উত্তর জানতে ক্লিক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>
            <a:hlinkClick r:id="" action="ppaction://noaction">
              <a:snd r:embed="rId6" name="breez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8" y="2698473"/>
            <a:ext cx="685800" cy="65432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42544" y="5083333"/>
            <a:ext cx="3564093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কবিতার বই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00600" y="5159533"/>
            <a:ext cx="3193748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খ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জামা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47800" y="5791200"/>
            <a:ext cx="1828800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গ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পা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4063" y="5805055"/>
            <a:ext cx="2615056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ঘ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চোখ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" name="Picture 40">
            <a:hlinkClick r:id="" action="ppaction://noaction">
              <a:snd r:embed="rId6" name="breez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08" y="5703669"/>
            <a:ext cx="1085864" cy="65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1853" y="381000"/>
            <a:ext cx="1829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>
                  <a:solidFill>
                    <a:srgbClr val="FA54CF"/>
                  </a:solidFill>
                </a:ln>
                <a:solidFill>
                  <a:srgbClr val="FA54C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মুল্যায়ন</a:t>
            </a:r>
            <a:endParaRPr lang="en-US" sz="5400" b="1" cap="none" spc="0" dirty="0">
              <a:ln w="11430">
                <a:solidFill>
                  <a:srgbClr val="FA54CF"/>
                </a:solidFill>
              </a:ln>
              <a:solidFill>
                <a:srgbClr val="FA54C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5" y="1629508"/>
            <a:ext cx="761995" cy="1266092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1143000" y="1828800"/>
            <a:ext cx="6174581" cy="6096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77642" y="1871990"/>
            <a:ext cx="6061358" cy="5664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কার পায়ে নুপূর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?</a:t>
            </a:r>
            <a:endParaRPr lang="en-US" sz="2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1115281" y="4191000"/>
            <a:ext cx="7536884" cy="6096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9923" y="4253849"/>
            <a:ext cx="7467600" cy="47055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“ঝর্ণার গান” কবিতায় ‘বিজন দেশ’বলতে কী বোঝানো হয়েছে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?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" y="3915508"/>
            <a:ext cx="761995" cy="12660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63" y="457200"/>
            <a:ext cx="1519237" cy="624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2999" y="2797333"/>
            <a:ext cx="3065321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(ক)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টগর ফুলের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0" y="2797333"/>
            <a:ext cx="3505200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খ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বুলবুলির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8362" y="3406933"/>
            <a:ext cx="3387711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গ)ঝুম পাহাড়ের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1275" y="769236"/>
            <a:ext cx="2597725" cy="52616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Top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সঠিক উত্তর জানতে ক্লিক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>
            <a:hlinkClick r:id="" action="ppaction://noaction">
              <a:snd r:embed="rId6" name="breez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44" y="2752605"/>
            <a:ext cx="841670" cy="65432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42544" y="5083333"/>
            <a:ext cx="3564093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থমথমে দেশ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71600" y="5791200"/>
            <a:ext cx="3124473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গ)জনশূন্য দেশ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24400" y="5693921"/>
            <a:ext cx="3848102" cy="59040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ঘ)লোকালয়পূর্ণ দেশ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" name="Picture 40">
            <a:hlinkClick r:id="" action="ppaction://noaction">
              <a:snd r:embed="rId6" name="breez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6" y="5693921"/>
            <a:ext cx="1085864" cy="6543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572000" y="3388629"/>
            <a:ext cx="3505200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(ঘ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পরীর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04063" y="5083332"/>
            <a:ext cx="3564093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(খ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শঙ্কিত দেশ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381001"/>
            <a:ext cx="8357750" cy="61504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7734" y="3307140"/>
            <a:ext cx="78085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perspective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মুসলিম</a:t>
            </a:r>
            <a:r>
              <a:rPr lang="en-US" sz="48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বালিকা</a:t>
            </a:r>
            <a:r>
              <a:rPr lang="en-US" sz="48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48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sz="48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800" b="1" dirty="0" err="1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কলেজ</a:t>
            </a:r>
            <a:r>
              <a:rPr lang="en-US" sz="48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pPr algn="ctr"/>
            <a:r>
              <a:rPr lang="en-US" sz="4800" b="1" cap="none" spc="0" dirty="0" err="1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ময়মনসিংহ</a:t>
            </a:r>
            <a:r>
              <a:rPr lang="en-US" sz="48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800" b="1" cap="none" spc="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29991" y="1600200"/>
            <a:ext cx="3684021" cy="12926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আনোয়ারা</a:t>
            </a:r>
            <a:r>
              <a:rPr lang="en-US" sz="5400" b="1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খাতুন</a:t>
            </a:r>
            <a:endParaRPr lang="en-US" sz="5400" b="1" dirty="0" smtClean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                     </a:t>
            </a:r>
            <a:r>
              <a:rPr lang="en-US" sz="36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সহকারি</a:t>
            </a:r>
            <a:r>
              <a:rPr lang="en-US" sz="36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36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33400"/>
            <a:ext cx="1905000" cy="197941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1681180" y="524470"/>
            <a:ext cx="3576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উপস্থাপনায়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53" y="598668"/>
            <a:ext cx="953247" cy="77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2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7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1853" y="381000"/>
            <a:ext cx="1829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>
                  <a:solidFill>
                    <a:srgbClr val="FA54CF"/>
                  </a:solidFill>
                </a:ln>
                <a:solidFill>
                  <a:srgbClr val="FA54C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মুল্যায়ন</a:t>
            </a:r>
            <a:endParaRPr lang="en-US" sz="5400" b="1" cap="none" spc="0" dirty="0">
              <a:ln w="11430">
                <a:solidFill>
                  <a:srgbClr val="FA54CF"/>
                </a:solidFill>
              </a:ln>
              <a:solidFill>
                <a:srgbClr val="FA54C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5" y="1629508"/>
            <a:ext cx="761995" cy="1266092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1143000" y="1828800"/>
            <a:ext cx="6174581" cy="6096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77642" y="1871990"/>
            <a:ext cx="6061358" cy="56641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চন্দ্রমা শব্দের সঠিক অর্থ কী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?</a:t>
            </a:r>
            <a:endParaRPr lang="en-US" sz="2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1115281" y="4191000"/>
            <a:ext cx="7536884" cy="6096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9923" y="4253849"/>
            <a:ext cx="7467600" cy="47055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ঝর্ণা কখন ঝিঁঝির ডাক শোনে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?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" y="3915508"/>
            <a:ext cx="761995" cy="12660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63" y="457200"/>
            <a:ext cx="1519237" cy="624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2999" y="2797333"/>
            <a:ext cx="3065321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(ক)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পাখি বিশেষ 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00600" y="2797333"/>
            <a:ext cx="3657600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খ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চাঁদের আলো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8362" y="3406933"/>
            <a:ext cx="3387711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গ)ঝর্ণার আরেক নাম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4402" y="609600"/>
            <a:ext cx="2590798" cy="6858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Top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সঠিক উত্তর জানতে ক্লিক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>
            <a:hlinkClick r:id="" action="ppaction://noaction">
              <a:snd r:embed="rId6" name="breez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073" y="2752605"/>
            <a:ext cx="1066527" cy="65432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42544" y="5083333"/>
            <a:ext cx="3564093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দুপুর-ভোরে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42545" y="5791200"/>
            <a:ext cx="3187746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গ)রাত-দুপুরে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48200" y="5693921"/>
            <a:ext cx="4014355" cy="59040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ঘ)সাঁজ-সকালে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" name="Picture 40">
            <a:hlinkClick r:id="" action="ppaction://noaction">
              <a:snd r:embed="rId6" name="breez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63" y="5703669"/>
            <a:ext cx="1085864" cy="6543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48200" y="3483133"/>
            <a:ext cx="3886200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(ঘ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পাহাড়ের নাম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04063" y="5083332"/>
            <a:ext cx="3564093" cy="4792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(খ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)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দিবস-রাতে</a:t>
            </a:r>
            <a:endParaRPr lang="en-US" sz="3200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4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8179"/>
            <a:ext cx="8357750" cy="62241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86200" y="448270"/>
            <a:ext cx="2670924" cy="7709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1253" y="1371600"/>
            <a:ext cx="5032147" cy="21236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endParaRPr lang="en-US" sz="4400" b="1" dirty="0" smtClean="0">
              <a:ln w="11430"/>
              <a:solidFill>
                <a:srgbClr val="FFC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প্রাকৃতিক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ঝর্ণার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সৌন্দর্যের</a:t>
            </a:r>
            <a:endParaRPr lang="en-US" sz="4400" b="1" cap="none" spc="0" dirty="0" smtClean="0">
              <a:ln w="11430"/>
              <a:solidFill>
                <a:srgbClr val="FFC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বিবরণ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আনবে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400" b="1" cap="none" spc="0" dirty="0">
              <a:ln w="11430"/>
              <a:solidFill>
                <a:srgbClr val="FFC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457200"/>
            <a:ext cx="8281551" cy="6123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457200"/>
            <a:ext cx="1752595" cy="400689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5800" y="2689249"/>
            <a:ext cx="7924797" cy="218755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শিক্ষার্থীবৃন্দ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তোমাদেরকে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328179"/>
            <a:ext cx="8357750" cy="62250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3115" y="533400"/>
            <a:ext cx="33377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1207" y="2967335"/>
            <a:ext cx="5801588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US" sz="5400" b="1" dirty="0" err="1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404F2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শ্রেণিঃনবম-দশম</a:t>
            </a:r>
            <a:endParaRPr lang="en-US" sz="5400" b="1" dirty="0" smtClean="0">
              <a:ln w="19050">
                <a:solidFill>
                  <a:srgbClr val="FFFF00"/>
                </a:solidFill>
                <a:prstDash val="solid"/>
              </a:ln>
              <a:solidFill>
                <a:srgbClr val="404F2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5400" b="1" cap="none" spc="0" dirty="0" err="1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404F2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বিষয়ঃবাংলা</a:t>
            </a:r>
            <a:r>
              <a:rPr lang="en-US" sz="5400" b="1" cap="none" spc="0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404F2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১ম </a:t>
            </a:r>
            <a:r>
              <a:rPr lang="en-US" sz="5400" b="1" cap="none" spc="0" dirty="0" err="1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404F2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পত্র</a:t>
            </a:r>
            <a:endParaRPr lang="en-US" sz="5400" b="1" cap="none" spc="0" dirty="0" smtClean="0">
              <a:ln w="19050">
                <a:solidFill>
                  <a:srgbClr val="FFFF00"/>
                </a:solidFill>
                <a:prstDash val="solid"/>
              </a:ln>
              <a:solidFill>
                <a:srgbClr val="404F2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5400" b="1" dirty="0" err="1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404F2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পদ্যঃঝর্ণার</a:t>
            </a:r>
            <a:r>
              <a:rPr lang="en-US" sz="5400" b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404F2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404F2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5400" b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404F2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(১ম </a:t>
            </a:r>
            <a:r>
              <a:rPr lang="en-US" sz="5400" b="1" dirty="0" err="1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404F2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অর্ধাংশ</a:t>
            </a:r>
            <a:r>
              <a:rPr lang="en-US" sz="5400" b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404F2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)</a:t>
            </a:r>
            <a:endParaRPr lang="en-US" sz="54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404F2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328179"/>
            <a:ext cx="8357749" cy="62475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762000"/>
            <a:ext cx="2778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আবেগ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তৈরি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5200" y="609600"/>
            <a:ext cx="838200" cy="50167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</a:t>
            </a:r>
          </a:p>
          <a:p>
            <a:pPr algn="ctr"/>
            <a:r>
              <a:rPr lang="en-US" sz="48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সো</a:t>
            </a:r>
            <a:endParaRPr lang="en-US" sz="48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</a:t>
            </a:r>
          </a:p>
          <a:p>
            <a:pPr algn="ctr"/>
            <a:r>
              <a:rPr lang="en-US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</a:t>
            </a:r>
          </a:p>
          <a:p>
            <a:pPr algn="ctr"/>
            <a:r>
              <a:rPr lang="en-US" sz="4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টি</a:t>
            </a:r>
            <a:endParaRPr lang="en-US" sz="4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8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ভি</a:t>
            </a:r>
            <a:endParaRPr lang="en-US" sz="48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ডি</a:t>
            </a:r>
            <a:endParaRPr lang="en-US" sz="4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ও</a:t>
            </a:r>
          </a:p>
          <a:p>
            <a:pPr algn="ctr"/>
            <a:r>
              <a:rPr lang="en-US" sz="4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দে</a:t>
            </a:r>
            <a:endParaRPr lang="en-US" sz="4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খি</a:t>
            </a:r>
            <a:endParaRPr lang="en-US" sz="4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163882"/>
              </p:ext>
            </p:extLst>
          </p:nvPr>
        </p:nvGraphicFramePr>
        <p:xfrm>
          <a:off x="3387925" y="238109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87925" y="238109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818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3" name="voltage.wav"/>
          </p:stSnd>
        </p:sndAc>
      </p:transition>
    </mc:Choice>
    <mc:Fallback xmlns="">
      <p:transition spd="slow">
        <p:fade/>
        <p:sndAc>
          <p:stSnd>
            <p:snd r:embed="rId9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404379"/>
            <a:ext cx="8357750" cy="61488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4762" y="381000"/>
            <a:ext cx="37144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পাঠ</a:t>
            </a:r>
            <a:endParaRPr lang="en-US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7000" y="4268450"/>
            <a:ext cx="36247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800" b="1" cap="all" dirty="0" err="1" smtClean="0">
                <a:ln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ঝর্ণার</a:t>
            </a:r>
            <a:r>
              <a:rPr lang="en-US" sz="88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b="1" cap="all" dirty="0" err="1" smtClean="0">
                <a:ln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গান</a:t>
            </a:r>
            <a:endParaRPr lang="en-US" sz="8800" b="1" cap="all" spc="0" dirty="0">
              <a:ln/>
              <a:solidFill>
                <a:schemeClr val="accent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685800"/>
            <a:ext cx="2767104" cy="7987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শিখন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ফল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09775"/>
            <a:ext cx="714375" cy="733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47775" y="2009775"/>
            <a:ext cx="7362825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bn-BD" sz="4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নতুন শব্দের অর্থ বলতে পারবে</a:t>
            </a:r>
            <a:r>
              <a:rPr lang="en-US" sz="4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cap="all" spc="0" dirty="0">
              <a:ln w="9000" cmpd="sng">
                <a:solidFill>
                  <a:schemeClr val="tx1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68805"/>
            <a:ext cx="714375" cy="7334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47775" y="3068805"/>
            <a:ext cx="7362825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bn-BD" sz="4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“ঝর্ণা” কবিতাটি শুদ্ধ উচ্চারণে আবৃত্তি করতে শিখবে</a:t>
            </a:r>
            <a:r>
              <a:rPr lang="en-US" sz="4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cap="all" spc="0" dirty="0">
              <a:ln w="9000" cmpd="sng">
                <a:solidFill>
                  <a:schemeClr val="tx1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301870"/>
            <a:ext cx="714375" cy="7334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47774" y="4301870"/>
            <a:ext cx="7362825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কৃত্রিম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ঝর্ণা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প্রাকৃতিক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ঝর্ণার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সাদৃশ্য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বৈসাদৃশ্য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all" spc="0" dirty="0">
              <a:ln w="9000" cmpd="sng">
                <a:solidFill>
                  <a:schemeClr val="tx1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5410200"/>
            <a:ext cx="714375" cy="7334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47773" y="5410200"/>
            <a:ext cx="7362825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ঝর্ণার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সৌন্দর্য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উপলব্ধি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all" spc="0" dirty="0">
              <a:ln w="9000" cmpd="sng">
                <a:solidFill>
                  <a:schemeClr val="tx1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2209800" cy="125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99482"/>
            <a:ext cx="2209800" cy="125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91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3" y="392160"/>
            <a:ext cx="8330041" cy="61610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15376" y="2438400"/>
            <a:ext cx="39132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উপস্থাপনা</a:t>
            </a:r>
            <a:endParaRPr lang="en-US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38" y="2715239"/>
            <a:ext cx="2710439" cy="1247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16" y="807465"/>
            <a:ext cx="3064884" cy="2011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38" y="3876849"/>
            <a:ext cx="2710439" cy="1533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39" y="5105400"/>
            <a:ext cx="2710438" cy="14703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42609" y="381000"/>
            <a:ext cx="2489784" cy="20621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ঝর্ণার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গান</a:t>
            </a:r>
            <a:endParaRPr lang="en-US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               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সত্যেন্দ্রনাথ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দত্ত</a:t>
            </a:r>
            <a:endParaRPr lang="en-US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089" y="1676400"/>
            <a:ext cx="5164711" cy="4876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চপল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পায়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কেবল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ধাই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কেবল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গাই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পরীর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           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পুলক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মোর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গায়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বিভোল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মোর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প্রাণ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শিথিল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শিলার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পর</a:t>
            </a:r>
            <a:endParaRPr lang="en-US" sz="24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চরণ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থুই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দোদুল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মন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       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দুপুর-ভোর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ঝিঁঝিঁর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ডাক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ঝিমায়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পথ,ঘুমায়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বন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বিজন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দেশ,কূজন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নাই</a:t>
            </a:r>
            <a:endParaRPr lang="en-US" sz="24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নিজের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পায়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বাজাই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তাল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           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একলা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গাই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একলা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ধাই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দিবস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রাত,সাঁঝ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সকাল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0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8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4329"/>
            <a:ext cx="9144000" cy="32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55" y="6575713"/>
            <a:ext cx="9144000" cy="32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364" y="3273387"/>
            <a:ext cx="6413588" cy="3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535" y="3273387"/>
            <a:ext cx="6413588" cy="36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59" y="2777808"/>
            <a:ext cx="1075242" cy="1143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39" y="381000"/>
            <a:ext cx="2430462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39" y="1586345"/>
            <a:ext cx="2430463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21" y="2777809"/>
            <a:ext cx="1334438" cy="11291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21" y="3962400"/>
            <a:ext cx="2409681" cy="13759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21" y="5387687"/>
            <a:ext cx="2409681" cy="1165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5" y="682807"/>
            <a:ext cx="5181595" cy="587039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ঝুঁকিয়ে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ঘাড়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ঝুম-পাহাড়</a:t>
            </a:r>
            <a:endParaRPr lang="en-US" sz="24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ভয়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দ্যাখায়,চোখ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পাকায়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;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                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শঙ্কা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নাই,সমান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যাই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টগর-ফুল-নূপুর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পায়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গিরির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হিম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ললাট</a:t>
            </a:r>
            <a:endParaRPr lang="en-US" sz="24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ঘামল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মোর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উদ্ভবে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                 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পরীর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টুটুল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হার</a:t>
            </a:r>
            <a:endParaRPr lang="en-US" sz="24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 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নাচের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উৎসবে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খেয়াল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নাই-নাই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ভাই</a:t>
            </a:r>
            <a:endParaRPr lang="en-US" sz="24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পাই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নি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সংবাদই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              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ধাই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লীলায়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,-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খিলখিলাই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-</a:t>
            </a:r>
          </a:p>
          <a:p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         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বুলবুলির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বোল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সাধি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0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3487</TotalTime>
  <Words>565</Words>
  <Application>Microsoft Office PowerPoint</Application>
  <PresentationFormat>On-screen Show (4:3)</PresentationFormat>
  <Paragraphs>126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 rahat</dc:creator>
  <cp:lastModifiedBy>Rahat</cp:lastModifiedBy>
  <cp:revision>367</cp:revision>
  <dcterms:created xsi:type="dcterms:W3CDTF">2006-08-16T00:00:00Z</dcterms:created>
  <dcterms:modified xsi:type="dcterms:W3CDTF">2014-11-19T11:14:10Z</dcterms:modified>
</cp:coreProperties>
</file>