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3" r:id="rId16"/>
    <p:sldId id="271" r:id="rId17"/>
    <p:sldId id="269" r:id="rId18"/>
    <p:sldId id="26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FF"/>
    <a:srgbClr val="1ED274"/>
    <a:srgbClr val="585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99846" autoAdjust="0"/>
  </p:normalViewPr>
  <p:slideViewPr>
    <p:cSldViewPr>
      <p:cViewPr>
        <p:scale>
          <a:sx n="60" d="100"/>
          <a:sy n="60" d="100"/>
        </p:scale>
        <p:origin x="-38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EF22F-5906-4928-8342-38EE7756A07F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B637E8-DA06-4C70-856D-83E0632F8F95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2000" endA="300" endPos="350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0"/>
          <a:r>
            <a:rPr lang="bn-BD" sz="3700" dirty="0" smtClean="0"/>
            <a:t>    </a:t>
          </a:r>
          <a:r>
            <a:rPr lang="bn-BD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মূল্যায়ন</a:t>
          </a:r>
          <a:endParaRPr lang="en-US" sz="44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206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EAD3DF4-1BE6-4684-AED6-EFEB95294689}" type="parTrans" cxnId="{4C3718E4-3E53-4B66-8193-78AD209FFE51}">
      <dgm:prSet/>
      <dgm:spPr/>
      <dgm:t>
        <a:bodyPr/>
        <a:lstStyle/>
        <a:p>
          <a:endParaRPr lang="en-US"/>
        </a:p>
      </dgm:t>
    </dgm:pt>
    <dgm:pt modelId="{73706154-187C-46CA-98F5-E78D732686B6}" type="sibTrans" cxnId="{4C3718E4-3E53-4B66-8193-78AD209FFE51}">
      <dgm:prSet/>
      <dgm:spPr/>
      <dgm:t>
        <a:bodyPr/>
        <a:lstStyle/>
        <a:p>
          <a:endParaRPr lang="en-US"/>
        </a:p>
      </dgm:t>
    </dgm:pt>
    <dgm:pt modelId="{F303A296-DA43-4B1B-A1A1-4E71B6B8DA77}" type="pres">
      <dgm:prSet presAssocID="{2EFEF22F-5906-4928-8342-38EE7756A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A3361-B97D-415C-9486-241FA6DCB928}" type="pres">
      <dgm:prSet presAssocID="{43B637E8-DA06-4C70-856D-83E0632F8F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98469-C5C3-4709-BD95-22BA94C2C213}" type="presOf" srcId="{2EFEF22F-5906-4928-8342-38EE7756A07F}" destId="{F303A296-DA43-4B1B-A1A1-4E71B6B8DA77}" srcOrd="0" destOrd="0" presId="urn:microsoft.com/office/officeart/2005/8/layout/vList2"/>
    <dgm:cxn modelId="{4C3718E4-3E53-4B66-8193-78AD209FFE51}" srcId="{2EFEF22F-5906-4928-8342-38EE7756A07F}" destId="{43B637E8-DA06-4C70-856D-83E0632F8F95}" srcOrd="0" destOrd="0" parTransId="{EEAD3DF4-1BE6-4684-AED6-EFEB95294689}" sibTransId="{73706154-187C-46CA-98F5-E78D732686B6}"/>
    <dgm:cxn modelId="{0B261431-6A29-4B62-9ECB-262466A97BD5}" type="presOf" srcId="{43B637E8-DA06-4C70-856D-83E0632F8F95}" destId="{E61A3361-B97D-415C-9486-241FA6DCB928}" srcOrd="0" destOrd="0" presId="urn:microsoft.com/office/officeart/2005/8/layout/vList2"/>
    <dgm:cxn modelId="{C76C5BD5-3092-4DA0-9546-EEB772FFA2A5}" type="presParOf" srcId="{F303A296-DA43-4B1B-A1A1-4E71B6B8DA77}" destId="{E61A3361-B97D-415C-9486-241FA6DCB928}" srcOrd="0" destOrd="0" presId="urn:microsoft.com/office/officeart/2005/8/layout/vList2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A3361-B97D-415C-9486-241FA6DCB928}">
      <dsp:nvSpPr>
        <dsp:cNvPr id="0" name=""/>
        <dsp:cNvSpPr/>
      </dsp:nvSpPr>
      <dsp:spPr>
        <a:xfrm>
          <a:off x="0" y="286"/>
          <a:ext cx="4038600" cy="68522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1430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  <a:reflection blurRad="6350" stA="52000" endA="300" endPos="350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/>
            <a:t>    </a:t>
          </a:r>
          <a:r>
            <a:rPr lang="bn-BD" sz="44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মূল্যায়ন</a:t>
          </a:r>
          <a:endParaRPr lang="en-US" sz="44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206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3450" y="33736"/>
        <a:ext cx="3971700" cy="618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5689-33B5-4F59-8715-F910925AA137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E2BD-469C-4E80-BDC0-42B5FE20D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8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9.gif"/><Relationship Id="rId7" Type="http://schemas.openxmlformats.org/officeDocument/2006/relationships/image" Target="../media/image6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ff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tterflybluex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5262" y="3980656"/>
            <a:ext cx="142875" cy="104775"/>
          </a:xfrm>
        </p:spPr>
      </p:pic>
      <p:pic>
        <p:nvPicPr>
          <p:cNvPr id="12" name="Picture 11" descr="fhjg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492477" cy="2286000"/>
          </a:xfrm>
          <a:prstGeom prst="rect">
            <a:avLst/>
          </a:prstGeom>
        </p:spPr>
      </p:pic>
      <p:pic>
        <p:nvPicPr>
          <p:cNvPr id="8" name="Picture 7" descr="DSC00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11" name="Picture 10" descr="DSC004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10" name="Flowchart: Multidocument 9"/>
          <p:cNvSpPr/>
          <p:nvPr/>
        </p:nvSpPr>
        <p:spPr>
          <a:xfrm>
            <a:off x="1295400" y="0"/>
            <a:ext cx="5867400" cy="1828800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8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সরব পাঠ</a:t>
            </a:r>
            <a:endParaRPr lang="en-US" sz="8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s-flowers-8010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980656"/>
            <a:ext cx="76200" cy="104775"/>
          </a:xfrm>
        </p:spPr>
      </p:pic>
      <p:sp>
        <p:nvSpPr>
          <p:cNvPr id="6" name="Flowchart: Punched Tape 5"/>
          <p:cNvSpPr/>
          <p:nvPr/>
        </p:nvSpPr>
        <p:spPr>
          <a:xfrm>
            <a:off x="2362200" y="152400"/>
            <a:ext cx="3352800" cy="9144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44679">
            <a:off x="2743200" y="381000"/>
            <a:ext cx="2786340" cy="5786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নতুন শব্দ</a:t>
            </a:r>
            <a:endParaRPr lang="en-US" sz="40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676400"/>
            <a:ext cx="20574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</a:rPr>
              <a:t>বর্ষীয়সী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7" name="Picture 16" descr="OldWoman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219200"/>
            <a:ext cx="2667000" cy="1295400"/>
          </a:xfrm>
          <a:prstGeom prst="snip2DiagRect">
            <a:avLst/>
          </a:prstGeom>
          <a:ln>
            <a:solidFill>
              <a:srgbClr val="002060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5257800" y="1447800"/>
            <a:ext cx="289560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অতি বৃদ্ধ, স্ত্রীবাচক শব্দ হিসেবে ব্যবহৃত।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3048000"/>
            <a:ext cx="2057400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অন্তরীক্ষ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19" descr="beautiful_sky-w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590800"/>
            <a:ext cx="2667000" cy="1295400"/>
          </a:xfrm>
          <a:prstGeom prst="snip2Diag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ounded Rectangle 20"/>
          <p:cNvSpPr/>
          <p:nvPr/>
        </p:nvSpPr>
        <p:spPr>
          <a:xfrm>
            <a:off x="5257800" y="2819400"/>
            <a:ext cx="2895600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</a:rPr>
              <a:t>আকাশ,গগন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4419600"/>
            <a:ext cx="20574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</a:rPr>
              <a:t>অশন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7800" y="4191000"/>
            <a:ext cx="28956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</a:rPr>
              <a:t>খাদ্যদ্রব্য,আহারের বস্তু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0" name="Picture 29" descr="2139254693_147e181f6d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3962400"/>
            <a:ext cx="2667000" cy="1295400"/>
          </a:xfrm>
          <a:prstGeom prst="snip2DiagRect">
            <a:avLst/>
          </a:prstGeom>
          <a:ln>
            <a:solidFill>
              <a:srgbClr val="002060"/>
            </a:solidFill>
          </a:ln>
        </p:spPr>
      </p:pic>
      <p:sp>
        <p:nvSpPr>
          <p:cNvPr id="31" name="Rounded Rectangle 30"/>
          <p:cNvSpPr/>
          <p:nvPr/>
        </p:nvSpPr>
        <p:spPr>
          <a:xfrm>
            <a:off x="0" y="5791200"/>
            <a:ext cx="20574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প্রসন্ন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57800" y="5486400"/>
            <a:ext cx="2895600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</a:rPr>
              <a:t>সন্তুষ্ট,খুশি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3" name="Picture 32" descr="bur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5334000"/>
            <a:ext cx="2667000" cy="1295400"/>
          </a:xfrm>
          <a:prstGeom prst="snip2Diag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 descr="phh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-5715000"/>
            <a:ext cx="683846" cy="533400"/>
          </a:xfrm>
          <a:prstGeom prst="rect">
            <a:avLst/>
          </a:prstGeom>
        </p:spPr>
      </p:pic>
      <p:pic>
        <p:nvPicPr>
          <p:cNvPr id="25" name="Picture 24" descr="graphics-flowers-44585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0"/>
            <a:ext cx="2209800" cy="1143000"/>
          </a:xfrm>
          <a:prstGeom prst="rect">
            <a:avLst/>
          </a:prstGeom>
        </p:spPr>
      </p:pic>
      <p:pic>
        <p:nvPicPr>
          <p:cNvPr id="26" name="Picture 25" descr="graphics-flowers-44585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133600" cy="1143000"/>
          </a:xfrm>
          <a:prstGeom prst="rect">
            <a:avLst/>
          </a:prstGeom>
        </p:spPr>
      </p:pic>
    </p:spTree>
  </p:cSld>
  <p:clrMapOvr>
    <a:masterClrMapping/>
  </p:clrMapOvr>
  <p:transition>
    <p:comb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5719"/>
          </a:xfrm>
        </p:spPr>
        <p:txBody>
          <a:bodyPr>
            <a:normAutofit fontScale="90000"/>
          </a:bodyPr>
          <a:lstStyle/>
          <a:p>
            <a:pPr algn="ctr"/>
            <a:endParaRPr lang="en-US" sz="6600" b="0" dirty="0">
              <a:solidFill>
                <a:srgbClr val="C00000"/>
              </a:solidFill>
            </a:endParaRPr>
          </a:p>
        </p:txBody>
      </p:sp>
      <p:pic>
        <p:nvPicPr>
          <p:cNvPr id="8" name="Picture 7" descr="DSC0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pic>
        <p:nvPicPr>
          <p:cNvPr id="9" name="Picture 8" descr="DSC00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  <p:pic>
        <p:nvPicPr>
          <p:cNvPr id="10" name="Picture 9" descr="graphics-flowers-64975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6200"/>
            <a:ext cx="2438400" cy="1543507"/>
          </a:xfrm>
          <a:prstGeom prst="rect">
            <a:avLst/>
          </a:prstGeom>
        </p:spPr>
      </p:pic>
      <p:pic>
        <p:nvPicPr>
          <p:cNvPr id="14" name="Picture 13" descr="graphics-flowers-64975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0"/>
            <a:ext cx="2438400" cy="1772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-620970"/>
            <a:ext cx="1066800" cy="74789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নি</a:t>
            </a:r>
          </a:p>
          <a:p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র</a:t>
            </a:r>
          </a:p>
          <a:p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</a:t>
            </a:r>
          </a:p>
          <a:p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</a:t>
            </a:r>
          </a:p>
          <a:p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ঠ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amond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0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-73291"/>
            <a:ext cx="9448800" cy="6931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1524000" cy="68634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8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দ</a:t>
            </a:r>
          </a:p>
          <a:p>
            <a:r>
              <a:rPr lang="bn-BD" sz="8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লী</a:t>
            </a:r>
          </a:p>
          <a:p>
            <a:r>
              <a:rPr lang="bn-BD" sz="8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য়</a:t>
            </a:r>
          </a:p>
          <a:p>
            <a:r>
              <a:rPr lang="bn-BD" sz="8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কা</a:t>
            </a:r>
          </a:p>
          <a:p>
            <a:r>
              <a:rPr lang="bn-BD" sz="8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জ</a:t>
            </a:r>
            <a:endParaRPr lang="en-US" sz="880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0"/>
            <a:ext cx="8763000" cy="609600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00700" y="2781300"/>
            <a:ext cx="6324600" cy="762000"/>
          </a:xfrm>
          <a:prstGeom prst="rect">
            <a:avLst/>
          </a:prstGeom>
        </p:spPr>
      </p:pic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48400"/>
            <a:ext cx="9372600" cy="609600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162301" y="2857501"/>
            <a:ext cx="6477002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s-flowers-63094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52887" y="3980656"/>
            <a:ext cx="47625" cy="104775"/>
          </a:xfrm>
        </p:spPr>
      </p:pic>
      <p:sp>
        <p:nvSpPr>
          <p:cNvPr id="5" name="Oval 4"/>
          <p:cNvSpPr/>
          <p:nvPr/>
        </p:nvSpPr>
        <p:spPr>
          <a:xfrm>
            <a:off x="1905000" y="0"/>
            <a:ext cx="4419600" cy="144780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5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দলীয় কাজ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 descr="graphics-flowers-63094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-381000"/>
            <a:ext cx="1773219" cy="3276600"/>
          </a:xfrm>
          <a:prstGeom prst="rect">
            <a:avLst/>
          </a:prstGeom>
        </p:spPr>
      </p:pic>
      <p:pic>
        <p:nvPicPr>
          <p:cNvPr id="9" name="Picture 8" descr="graphics-flowers-63094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-381000"/>
            <a:ext cx="1773219" cy="3276600"/>
          </a:xfrm>
          <a:prstGeom prst="rect">
            <a:avLst/>
          </a:prstGeom>
        </p:spPr>
      </p:pic>
      <p:pic>
        <p:nvPicPr>
          <p:cNvPr id="12" name="Picture 11" descr="131116160637-01-haiyan-children-1116-horizontal-galler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371600"/>
            <a:ext cx="4114800" cy="3352800"/>
          </a:xfrm>
          <a:prstGeom prst="rect">
            <a:avLst/>
          </a:prstGeom>
        </p:spPr>
      </p:pic>
      <p:pic>
        <p:nvPicPr>
          <p:cNvPr id="13" name="Picture 12" descr="dinn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71600"/>
            <a:ext cx="4191000" cy="335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46730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</a:rPr>
              <a:t>“ক” চিত্র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4673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</a:rPr>
              <a:t>“খ” চিত্র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03674"/>
            <a:ext cx="8153400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উদ্দীপকের “ক” এবং “খ” চিত্রের মধ্যে “অভাগীর স্বর্গ” গল্পের কাঙ্গালীর সাথে কোন চিত্রের সাদৃশ্য রয়েছে ? স্বপক্ষে যুক্তি দাও।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342516-cartoon-of-dad-scolding-his-son-and-sending-him-out-of-the-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3276600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581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</a:rPr>
              <a:t>উপরের চিত্রদু’টি মায়ের মৃত্যুর পর সৎকারের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  <a:r>
              <a:rPr lang="bn-BD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</a:rPr>
              <a:t>সহযোগিতার জন্য দ্বারে দ্বারে যেয়ে বিতাড়িত বুঝাছে।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ea typeface="Verdana" pitchFamily="34" charset="0"/>
              </a:rPr>
              <a:t>উদ্দীপকের চিত্র্দু’টি“অভাগীর স্বর্গ” গল্পের কাঙ্গালীর মাতৃভক্তির বিরল দৃষ্টান্ত অবলোকন করছে ব্যাখ্যা কর।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accent2">
                  <a:lumMod val="50000"/>
                </a:schemeClr>
              </a:solidFill>
              <a:latin typeface="Andalus" pitchFamily="18" charset="-78"/>
              <a:ea typeface="Verdana" pitchFamily="34" charset="0"/>
              <a:cs typeface="Andalus" pitchFamily="18" charset="-78"/>
            </a:endParaRPr>
          </a:p>
        </p:txBody>
      </p:sp>
      <p:pic>
        <p:nvPicPr>
          <p:cNvPr id="11" name="Picture 10" descr="beat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0"/>
            <a:ext cx="3886200" cy="3352800"/>
          </a:xfrm>
          <a:prstGeom prst="round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62400"/>
            <a:ext cx="2743200" cy="2606040"/>
          </a:xfrm>
          <a:prstGeom prst="flowChartOffpageConnector">
            <a:avLst/>
          </a:prstGeom>
        </p:spPr>
      </p:pic>
      <p:pic>
        <p:nvPicPr>
          <p:cNvPr id="7" name="Picture 6" descr="nbm,.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5579390" cy="3657600"/>
          </a:xfrm>
          <a:prstGeom prst="rect">
            <a:avLst/>
          </a:prstGeom>
        </p:spPr>
      </p:pic>
      <p:pic>
        <p:nvPicPr>
          <p:cNvPr id="8" name="Picture 7" descr="AG_1984_1_1%20mad%20o%20sorrow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"/>
            <a:ext cx="2379306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562600" y="6324600"/>
            <a:ext cx="1905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দুঃখিনী মায়ের পুত্র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57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এক দুখিনী মা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048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মৃতদেহ সৎকার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434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‘</a:t>
            </a:r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এক </a:t>
            </a:r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দুখিনী মায়ের মৃত্যুকালীন</a:t>
            </a:r>
          </a:p>
          <a:p>
            <a:pPr algn="just"/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 মনোবাসনা পুত্রের হাতে </a:t>
            </a:r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মুখাগ্নি</a:t>
            </a:r>
            <a:r>
              <a:rPr lang="bn-IN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’</a:t>
            </a:r>
            <a:endParaRPr lang="bn-BD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Vrinda" pitchFamily="34" charset="0"/>
              <a:cs typeface="Vrinda" pitchFamily="34" charset="0"/>
            </a:endParaRPr>
          </a:p>
          <a:p>
            <a:pPr algn="just"/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 দুখিনী মায়ের এই চাওয়াটি </a:t>
            </a:r>
          </a:p>
          <a:p>
            <a:pPr algn="just"/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 “অভাগীর স্বর্গ” গল্প অবলম্বনে</a:t>
            </a:r>
          </a:p>
          <a:p>
            <a:pPr algn="just"/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বিশ্লেষ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ণ</a:t>
            </a:r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কর।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/>
        </p:nvGraphicFramePr>
        <p:xfrm>
          <a:off x="1752600" y="5334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j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14500" cy="1371600"/>
          </a:xfrm>
          <a:prstGeom prst="rect">
            <a:avLst/>
          </a:prstGeom>
        </p:spPr>
      </p:pic>
      <p:pic>
        <p:nvPicPr>
          <p:cNvPr id="9" name="Picture 8" descr="j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553200" y="0"/>
            <a:ext cx="1600200" cy="1219200"/>
          </a:xfrm>
          <a:prstGeom prst="rect">
            <a:avLst/>
          </a:prstGeom>
        </p:spPr>
      </p:pic>
      <p:sp>
        <p:nvSpPr>
          <p:cNvPr id="11" name="Heart 10"/>
          <p:cNvSpPr/>
          <p:nvPr/>
        </p:nvSpPr>
        <p:spPr>
          <a:xfrm>
            <a:off x="0" y="1600200"/>
            <a:ext cx="838200" cy="838200"/>
          </a:xfrm>
          <a:prstGeom prst="hear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69850" h="69850" prst="divot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১।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066800" y="1676400"/>
            <a:ext cx="7620000" cy="6858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Vrinda" pitchFamily="34" charset="0"/>
                <a:cs typeface="Vrinda" pitchFamily="34" charset="0"/>
              </a:rPr>
              <a:t>“অভযগীর স্বর্গ” গল্পটি কোন গ্রন্থ থেকে সংকলিত হয়েছে?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0" y="2590800"/>
            <a:ext cx="838200" cy="838200"/>
          </a:xfrm>
          <a:prstGeom prst="hear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69850" h="69850" prst="divot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২।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990600" y="2590800"/>
            <a:ext cx="7696200" cy="6858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শরৎচন্দ্র চট্টোপাধ্যায় কোথায় জন্ম গ্রহণ করেন?</a:t>
            </a:r>
            <a:endParaRPr lang="en-US" sz="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0" y="3581400"/>
            <a:ext cx="838200" cy="838200"/>
          </a:xfrm>
          <a:prstGeom prst="heart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69850" h="69850" prst="divot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৩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066800" y="3657600"/>
            <a:ext cx="7620000" cy="685800"/>
          </a:xfrm>
          <a:prstGeom prst="homePlate">
            <a:avLst/>
          </a:prstGeom>
          <a:solidFill>
            <a:srgbClr val="FF99FF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দূর থেকে শব যাত্রার সঙ্গী হয়েছিল কে?</a:t>
            </a:r>
            <a:endParaRPr lang="en-US" sz="1200" dirty="0">
              <a:ln>
                <a:solidFill>
                  <a:srgbClr val="002060"/>
                </a:solidFill>
              </a:ln>
              <a:solidFill>
                <a:srgbClr val="CC00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0" y="4495800"/>
            <a:ext cx="838200" cy="838200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69850" h="69850" prst="divot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৪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066800" y="4572000"/>
            <a:ext cx="7620000" cy="6858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কাঙ্গালী কিসের কাজ শিখতে আরম্ভ করেছিল?</a:t>
            </a:r>
            <a:endParaRPr lang="en-US" sz="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20" name="Heart 19"/>
          <p:cNvSpPr/>
          <p:nvPr/>
        </p:nvSpPr>
        <p:spPr>
          <a:xfrm>
            <a:off x="-76200" y="5486400"/>
            <a:ext cx="838200" cy="838200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69850" h="69850" prst="divot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৫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1066800" y="5562600"/>
            <a:ext cx="7620000" cy="685800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কাঙ্গালীর মাকে না পুড়িয়ে কি করা হয়েছিল?</a:t>
            </a:r>
            <a:endParaRPr lang="en-US" sz="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gjk.gif" hidden="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48125" y="3980656"/>
            <a:ext cx="57150" cy="104775"/>
          </a:xfrm>
        </p:spPr>
      </p:pic>
      <p:pic>
        <p:nvPicPr>
          <p:cNvPr id="6" name="Picture 5" descr="hgj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245" flipH="1">
            <a:off x="6113572" y="4263914"/>
            <a:ext cx="1814712" cy="2286000"/>
          </a:xfrm>
          <a:prstGeom prst="rect">
            <a:avLst/>
          </a:prstGeom>
        </p:spPr>
      </p:pic>
      <p:pic>
        <p:nvPicPr>
          <p:cNvPr id="7" name="Picture 6" descr="hgj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14800"/>
            <a:ext cx="1721943" cy="2324624"/>
          </a:xfrm>
          <a:prstGeom prst="rect">
            <a:avLst/>
          </a:prstGeom>
        </p:spPr>
      </p:pic>
      <p:pic>
        <p:nvPicPr>
          <p:cNvPr id="8" name="Picture 7" descr="2_cat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724400"/>
            <a:ext cx="3048000" cy="1712828"/>
          </a:xfrm>
          <a:prstGeom prst="roundRect">
            <a:avLst/>
          </a:prstGeom>
        </p:spPr>
      </p:pic>
      <p:pic>
        <p:nvPicPr>
          <p:cNvPr id="9" name="Picture 8" descr="graphics-flowers-52489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239000" y="138113"/>
            <a:ext cx="1371600" cy="1000124"/>
          </a:xfrm>
          <a:prstGeom prst="rect">
            <a:avLst/>
          </a:prstGeom>
        </p:spPr>
      </p:pic>
      <p:pic>
        <p:nvPicPr>
          <p:cNvPr id="10" name="Picture 9" descr="graphics-flowers-52489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81000" y="152400"/>
            <a:ext cx="1371600" cy="10001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00200" y="0"/>
            <a:ext cx="2133600" cy="1828800"/>
            <a:chOff x="3352800" y="762000"/>
            <a:chExt cx="3581400" cy="3017520"/>
          </a:xfrm>
        </p:grpSpPr>
        <p:pic>
          <p:nvPicPr>
            <p:cNvPr id="13" name="Picture 12" descr="home-icon.jpg"/>
            <p:cNvPicPr>
              <a:picLocks noChangeAspect="1"/>
            </p:cNvPicPr>
            <p:nvPr/>
          </p:nvPicPr>
          <p:blipFill>
            <a:blip r:embed="rId7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9144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0" y="5334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304800" y="1752600"/>
            <a:ext cx="8458200" cy="2895600"/>
          </a:xfrm>
          <a:prstGeom prst="irregularSeal1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dirty="0" smtClean="0">
                <a:ln>
                  <a:solidFill>
                    <a:srgbClr val="7030A0"/>
                  </a:solidFill>
                </a:ln>
                <a:solidFill>
                  <a:srgbClr val="CC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Vrinda" pitchFamily="34" charset="0"/>
                <a:cs typeface="Vrinda" pitchFamily="34" charset="0"/>
              </a:rPr>
              <a:t>“কাঙালী তার মায়ের প্রতি যে মাতৃভক্তি দেখিয়েছে”-</a:t>
            </a:r>
          </a:p>
          <a:p>
            <a:pPr algn="ctr"/>
            <a:r>
              <a:rPr lang="bn-BD" dirty="0" smtClean="0">
                <a:ln>
                  <a:solidFill>
                    <a:srgbClr val="7030A0"/>
                  </a:solidFill>
                </a:ln>
                <a:solidFill>
                  <a:srgbClr val="CC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এরকম তোমার দেখা কোন একটি ঘটনা </a:t>
            </a:r>
          </a:p>
          <a:p>
            <a:pPr algn="ctr"/>
            <a:r>
              <a:rPr lang="bn-BD" dirty="0" smtClean="0">
                <a:ln>
                  <a:solidFill>
                    <a:srgbClr val="7030A0"/>
                  </a:solidFill>
                </a:ln>
                <a:solidFill>
                  <a:srgbClr val="CC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লিপিবদ্ধ কর।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CC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gh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371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</a:rPr>
              <a:t>   শিক্ষক পরিচিতি</a:t>
            </a:r>
            <a:endParaRPr lang="en-US" sz="4400" b="1" dirty="0">
              <a:solidFill>
                <a:srgbClr val="00B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17" name="Content Placeholder 16" descr="IMG_20130906_135445-0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55918" y="4010184"/>
            <a:ext cx="41564" cy="45720"/>
          </a:xfrm>
        </p:spPr>
      </p:pic>
      <p:pic>
        <p:nvPicPr>
          <p:cNvPr id="21" name="Picture 20" descr="jhf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41055">
            <a:off x="6222150" y="155227"/>
            <a:ext cx="1221122" cy="164454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133600" y="228600"/>
            <a:ext cx="3657600" cy="1219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5400" dirty="0" smtClean="0">
                <a:ln cmpd="thickThin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st="88900" dir="1200000" sx="95000" sy="95000" algn="tl" rotWithShape="0">
                    <a:prstClr val="black"/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5400" dirty="0">
              <a:ln cmpd="thickThin">
                <a:solidFill>
                  <a:srgbClr val="002060"/>
                </a:solidFill>
              </a:ln>
              <a:solidFill>
                <a:schemeClr val="accent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st="88900" dir="1200000" sx="95000" sy="95000" algn="tl" rotWithShape="0">
                  <a:prstClr val="black"/>
                </a:outerShdw>
              </a:effectLst>
              <a:latin typeface="Vrinda" pitchFamily="34" charset="0"/>
              <a:cs typeface="Vrinda" pitchFamily="34" charset="0"/>
            </a:endParaRPr>
          </a:p>
        </p:txBody>
      </p:sp>
      <p:pic>
        <p:nvPicPr>
          <p:cNvPr id="35" name="Picture 34" descr="jhf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2493">
            <a:off x="754838" y="184020"/>
            <a:ext cx="1221122" cy="1644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352800" y="2111829"/>
            <a:ext cx="1828800" cy="2002971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1648A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graphics-flowers-48766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1028702" y="2628902"/>
            <a:ext cx="3581405" cy="1524001"/>
          </a:xfrm>
          <a:prstGeom prst="rect">
            <a:avLst/>
          </a:prstGeom>
        </p:spPr>
      </p:pic>
      <p:pic>
        <p:nvPicPr>
          <p:cNvPr id="25" name="Picture 24" descr="graphics-flowers-48766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092561" y="1384439"/>
            <a:ext cx="2845076" cy="1904999"/>
          </a:xfrm>
          <a:prstGeom prst="rect">
            <a:avLst/>
          </a:prstGeom>
        </p:spPr>
      </p:pic>
      <p:sp>
        <p:nvSpPr>
          <p:cNvPr id="19" name="Flowchart: Stored Data 18"/>
          <p:cNvSpPr/>
          <p:nvPr/>
        </p:nvSpPr>
        <p:spPr>
          <a:xfrm>
            <a:off x="2438400" y="4267200"/>
            <a:ext cx="3810000" cy="762000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আনোয়ারা খাতুন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20" name="Flowchart: Display 19"/>
          <p:cNvSpPr/>
          <p:nvPr/>
        </p:nvSpPr>
        <p:spPr>
          <a:xfrm>
            <a:off x="4724400" y="4876800"/>
            <a:ext cx="2362200" cy="533400"/>
          </a:xfrm>
          <a:prstGeom prst="flowChartDisplay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সহকারি শিক্ষক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457200" y="5486400"/>
            <a:ext cx="7391400" cy="838200"/>
          </a:xfrm>
          <a:prstGeom prst="plaque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90000" dist="508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</a:rPr>
              <a:t>মুসলিম বালিকা উচ্চ বিদ্যালয় ও কলেজ,ময়মনসিংহ।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3" grpId="0" animBg="1"/>
      <p:bldP spid="19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uuu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667000"/>
            <a:ext cx="4953000" cy="4191000"/>
          </a:xfrm>
          <a:prstGeom prst="rect">
            <a:avLst/>
          </a:prstGeom>
        </p:spPr>
      </p:pic>
      <p:pic>
        <p:nvPicPr>
          <p:cNvPr id="8" name="Picture 7" descr="nbv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8788">
            <a:off x="325379" y="415057"/>
            <a:ext cx="1335761" cy="2047875"/>
          </a:xfrm>
          <a:prstGeom prst="rect">
            <a:avLst/>
          </a:prstGeom>
        </p:spPr>
      </p:pic>
      <p:pic>
        <p:nvPicPr>
          <p:cNvPr id="12" name="Picture 11" descr="nbv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86051">
            <a:off x="6770139" y="178285"/>
            <a:ext cx="1335761" cy="2047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676400" y="457200"/>
            <a:ext cx="47244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BD" sz="4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পাঠ পরিচিতি</a:t>
            </a:r>
            <a:endParaRPr lang="en-US" sz="48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828800"/>
            <a:ext cx="4648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Vrinda" pitchFamily="34" charset="0"/>
                <a:cs typeface="Vrinda" pitchFamily="34" charset="0"/>
              </a:rPr>
              <a:t>গদ্যঃ অভাগীর স্বর্গ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3581400"/>
            <a:ext cx="3733800" cy="1752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sz="2000" dirty="0" smtClean="0">
                <a:ln>
                  <a:solidFill>
                    <a:srgbClr val="CC00CC"/>
                  </a:solidFill>
                </a:ln>
                <a:solidFill>
                  <a:srgbClr val="5858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শ্রেণিঃ নবম</a:t>
            </a:r>
            <a:r>
              <a:rPr lang="en-US" sz="2000" dirty="0" smtClean="0">
                <a:ln>
                  <a:solidFill>
                    <a:srgbClr val="CC00CC"/>
                  </a:solidFill>
                </a:ln>
                <a:solidFill>
                  <a:srgbClr val="5858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-</a:t>
            </a:r>
            <a:r>
              <a:rPr lang="bn-BD" sz="2000" dirty="0" smtClean="0">
                <a:ln>
                  <a:solidFill>
                    <a:srgbClr val="CC00CC"/>
                  </a:solidFill>
                </a:ln>
                <a:solidFill>
                  <a:srgbClr val="5858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দশম </a:t>
            </a:r>
          </a:p>
          <a:p>
            <a:pPr algn="ctr"/>
            <a:r>
              <a:rPr lang="bn-BD" sz="2400" dirty="0" smtClean="0">
                <a:ln>
                  <a:solidFill>
                    <a:srgbClr val="CC00CC"/>
                  </a:solidFill>
                </a:ln>
                <a:solidFill>
                  <a:srgbClr val="5858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বিষয়ঃ বাংলা</a:t>
            </a:r>
            <a:r>
              <a:rPr lang="bn-BD" sz="2000" dirty="0" smtClean="0">
                <a:ln>
                  <a:solidFill>
                    <a:srgbClr val="CC00CC"/>
                  </a:solidFill>
                </a:ln>
                <a:solidFill>
                  <a:srgbClr val="5858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rinda" pitchFamily="34" charset="0"/>
                <a:cs typeface="Vrinda" pitchFamily="34" charset="0"/>
              </a:rPr>
              <a:t> ১ম পত্র</a:t>
            </a:r>
            <a:endParaRPr lang="en-US" sz="2000" dirty="0">
              <a:ln>
                <a:solidFill>
                  <a:srgbClr val="CC00CC"/>
                </a:solidFill>
              </a:ln>
              <a:solidFill>
                <a:srgbClr val="5858C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0600"/>
            <a:ext cx="7239000" cy="228600"/>
          </a:xfrm>
        </p:spPr>
        <p:txBody>
          <a:bodyPr>
            <a:normAutofit fontScale="90000"/>
          </a:bodyPr>
          <a:lstStyle/>
          <a:p>
            <a:pPr algn="ctr"/>
            <a:endParaRPr lang="en-US" sz="6600" dirty="0">
              <a:solidFill>
                <a:srgbClr val="FF0000"/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graphics-flowers-38388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3086100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6" imgW="2743920" imgH="685800" progId="Package">
                  <p:embed/>
                </p:oleObj>
              </mc:Choice>
              <mc:Fallback>
                <p:oleObj name="Packager Shell Object" showAsIcon="1" r:id="rId6" imgW="2743920" imgH="68580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86100"/>
                        <a:ext cx="3429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914400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7200" dirty="0" smtClean="0">
                <a:ln w="50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পাঠ শিরোনাম</a:t>
            </a:r>
            <a:endParaRPr lang="en-US" sz="7200" dirty="0">
              <a:ln w="50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Content Placeholder 4" descr="opiu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57996" y="4010184"/>
            <a:ext cx="37407" cy="45720"/>
          </a:xfrm>
        </p:spPr>
      </p:pic>
      <p:sp>
        <p:nvSpPr>
          <p:cNvPr id="4" name="TextBox 3"/>
          <p:cNvSpPr txBox="1"/>
          <p:nvPr/>
        </p:nvSpPr>
        <p:spPr>
          <a:xfrm>
            <a:off x="609600" y="83820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4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অভাগীর স্বর্গ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opi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87788"/>
            <a:ext cx="4800600" cy="5170212"/>
          </a:xfrm>
          <a:prstGeom prst="rect">
            <a:avLst/>
          </a:prstGeom>
        </p:spPr>
      </p:pic>
      <p:pic>
        <p:nvPicPr>
          <p:cNvPr id="8" name="Picture 7" descr="flow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81400"/>
            <a:ext cx="1066800" cy="1447800"/>
          </a:xfrm>
          <a:prstGeom prst="rect">
            <a:avLst/>
          </a:prstGeom>
        </p:spPr>
      </p:pic>
      <p:pic>
        <p:nvPicPr>
          <p:cNvPr id="9" name="Picture 8" descr="flow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657600"/>
            <a:ext cx="1066800" cy="1447800"/>
          </a:xfrm>
          <a:prstGeom prst="rect">
            <a:avLst/>
          </a:prstGeom>
        </p:spPr>
      </p:pic>
      <p:pic>
        <p:nvPicPr>
          <p:cNvPr id="10" name="Picture 9" descr="butterflybluex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-152400"/>
            <a:ext cx="2057400" cy="1972383"/>
          </a:xfrm>
          <a:prstGeom prst="rect">
            <a:avLst/>
          </a:prstGeom>
        </p:spPr>
      </p:pic>
      <p:pic>
        <p:nvPicPr>
          <p:cNvPr id="11" name="Picture 10" descr="butterflybluex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57400" cy="1972383"/>
          </a:xfrm>
          <a:prstGeom prst="rect">
            <a:avLst/>
          </a:prstGeom>
        </p:spPr>
      </p:pic>
    </p:spTree>
  </p:cSld>
  <p:clrMapOvr>
    <a:masterClrMapping/>
  </p:clrMapOvr>
  <p:transition>
    <p:wheel spokes="3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295400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sz="6600" dirty="0" smtClean="0">
                <a:ln w="5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শিখন</a:t>
            </a:r>
            <a:r>
              <a:rPr lang="bn-BD" sz="6600" dirty="0" smtClean="0">
                <a:ln w="5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ফল</a:t>
            </a:r>
            <a:endParaRPr lang="en-US" sz="6600" dirty="0">
              <a:ln w="500">
                <a:solidFill>
                  <a:schemeClr val="accent6">
                    <a:lumMod val="50000"/>
                  </a:schemeClr>
                </a:solidFill>
              </a:ln>
              <a:solidFill>
                <a:srgbClr val="CC00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9" name="Content Placeholder 8" descr="yyyu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3974396" y="6858000"/>
            <a:ext cx="52208" cy="46038"/>
          </a:xfrm>
        </p:spPr>
      </p:pic>
      <p:sp>
        <p:nvSpPr>
          <p:cNvPr id="4" name="TextBox 3"/>
          <p:cNvSpPr txBox="1"/>
          <p:nvPr/>
        </p:nvSpPr>
        <p:spPr>
          <a:xfrm>
            <a:off x="228600" y="1752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লেখক ‘শরৎচন্দ্র চট্টোপাধ্যায়’-এর জীবনী সম্পর্কে </a:t>
            </a:r>
          </a:p>
          <a:p>
            <a:r>
              <a:rPr lang="bn-BD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জানতে পারবে।</a:t>
            </a:r>
            <a:endParaRPr lang="en-US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মাতৃভক্তির বিরল দৃষ্টান্ত অবলোকন করতে পারবে।           </a:t>
            </a:r>
            <a:endParaRPr lang="en-US" sz="28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সামন্তবাদের নির্মমরূপ ও নীচু শ্রেণির হত </a:t>
            </a:r>
          </a:p>
          <a:p>
            <a:r>
              <a:rPr lang="bn-BD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দারিদ্র মানুষের দুঃখ- কষ্ট ও যন্ত্রনার স্বরূপ</a:t>
            </a:r>
          </a:p>
          <a:p>
            <a:r>
              <a:rPr lang="bn-BD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ব্যাখ্যা করতে পারবে।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chemeClr val="accent5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   এক দুখিনী মায়ের মৃত্যুকালীন মনোবাসনা পুত্রের</a:t>
            </a:r>
          </a:p>
          <a:p>
            <a:r>
              <a:rPr lang="bn-BD" sz="2800" dirty="0" smtClean="0">
                <a:ln>
                  <a:solidFill>
                    <a:schemeClr val="accent5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   হাতে মুখাগ্নি করা থেকে বঞ্চিত করার দিকটি </a:t>
            </a:r>
          </a:p>
          <a:p>
            <a:r>
              <a:rPr lang="bn-BD" sz="2800" dirty="0" smtClean="0">
                <a:ln>
                  <a:solidFill>
                    <a:schemeClr val="accent5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   সম্পর্কে অবগত হবে।</a:t>
            </a:r>
            <a:endParaRPr lang="en-US" sz="2800" dirty="0">
              <a:ln>
                <a:solidFill>
                  <a:schemeClr val="accent5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" name="Picture 9" descr="e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715000"/>
            <a:ext cx="1701998" cy="1143000"/>
          </a:xfrm>
          <a:prstGeom prst="rect">
            <a:avLst/>
          </a:prstGeom>
        </p:spPr>
      </p:pic>
      <p:pic>
        <p:nvPicPr>
          <p:cNvPr id="13" name="Picture 12" descr="eeeee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0"/>
            <a:ext cx="1524000" cy="1371600"/>
          </a:xfrm>
          <a:prstGeom prst="rect">
            <a:avLst/>
          </a:prstGeom>
        </p:spPr>
      </p:pic>
      <p:pic>
        <p:nvPicPr>
          <p:cNvPr id="14" name="Picture 13" descr="eeeee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0"/>
            <a:ext cx="1524000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63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   সমাজে প্রচলিত কুসংস্কার এবং বর্ণ-প্রথা ও জাতি</a:t>
            </a:r>
          </a:p>
          <a:p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   বিভেদ সম্পর্কে বর্ণনা করতে পারবে।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Heart 15"/>
          <p:cNvSpPr/>
          <p:nvPr/>
        </p:nvSpPr>
        <p:spPr>
          <a:xfrm>
            <a:off x="152400" y="1524000"/>
            <a:ext cx="685800" cy="685800"/>
          </a:xfrm>
          <a:prstGeom prst="hear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১।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Heart 17"/>
          <p:cNvSpPr/>
          <p:nvPr/>
        </p:nvSpPr>
        <p:spPr>
          <a:xfrm>
            <a:off x="152400" y="2438400"/>
            <a:ext cx="685800" cy="685800"/>
          </a:xfrm>
          <a:prstGeom prst="hear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২।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Heart 19"/>
          <p:cNvSpPr/>
          <p:nvPr/>
        </p:nvSpPr>
        <p:spPr>
          <a:xfrm>
            <a:off x="152400" y="3200400"/>
            <a:ext cx="762000" cy="685800"/>
          </a:xfrm>
          <a:prstGeom prst="hear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৩।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Heart 20"/>
          <p:cNvSpPr/>
          <p:nvPr/>
        </p:nvSpPr>
        <p:spPr>
          <a:xfrm>
            <a:off x="152400" y="4419600"/>
            <a:ext cx="762000" cy="685800"/>
          </a:xfrm>
          <a:prstGeom prst="hear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৪।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Heart 21"/>
          <p:cNvSpPr/>
          <p:nvPr/>
        </p:nvSpPr>
        <p:spPr>
          <a:xfrm>
            <a:off x="152400" y="5715000"/>
            <a:ext cx="762000" cy="685800"/>
          </a:xfrm>
          <a:prstGeom prst="hear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৫।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781800" cy="1219200"/>
          </a:xfrm>
        </p:spPr>
        <p:txBody>
          <a:bodyPr>
            <a:normAutofit fontScale="90000"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sz="6000" dirty="0" smtClean="0">
                <a:ln w="500"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পাঠ উপস্থাপনা</a:t>
            </a:r>
            <a:endParaRPr lang="en-US" sz="6000" dirty="0">
              <a:ln w="500">
                <a:solidFill>
                  <a:srgbClr val="0070C0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4" name="Content Placeholder 3" descr="bfgjh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10025" y="3980656"/>
            <a:ext cx="133350" cy="104775"/>
          </a:xfrm>
        </p:spPr>
      </p:pic>
      <p:pic>
        <p:nvPicPr>
          <p:cNvPr id="7" name="Picture 6" descr="fg jhh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19200"/>
            <a:ext cx="4038600" cy="521346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jkl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505200"/>
            <a:ext cx="2743200" cy="3352800"/>
          </a:xfrm>
          <a:prstGeom prst="rect">
            <a:avLst/>
          </a:prstGeom>
        </p:spPr>
      </p:pic>
      <p:pic>
        <p:nvPicPr>
          <p:cNvPr id="15" name="Picture 14" descr="3flow1_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0"/>
            <a:ext cx="1219200" cy="1905000"/>
          </a:xfrm>
          <a:prstGeom prst="rect">
            <a:avLst/>
          </a:prstGeom>
        </p:spPr>
      </p:pic>
      <p:pic>
        <p:nvPicPr>
          <p:cNvPr id="16" name="Picture 15" descr="3flow1_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0"/>
            <a:ext cx="1219200" cy="19050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390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5400" b="0" dirty="0" smtClean="0">
                <a:ln w="5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লেখক পরিচিতি</a:t>
            </a:r>
            <a:endParaRPr lang="en-US" sz="5400" b="0" dirty="0">
              <a:ln w="50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rty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0074" y="4010184"/>
            <a:ext cx="33251" cy="45720"/>
          </a:xfrm>
        </p:spPr>
      </p:pic>
      <p:pic>
        <p:nvPicPr>
          <p:cNvPr id="7" name="Picture 6" descr="rt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86000"/>
            <a:ext cx="2209800" cy="2743200"/>
          </a:xfrm>
          <a:prstGeom prst="smileyFace">
            <a:avLst/>
          </a:prstGeom>
        </p:spPr>
      </p:pic>
      <p:pic>
        <p:nvPicPr>
          <p:cNvPr id="15" name="Picture 14" descr="ety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956" y="152400"/>
            <a:ext cx="1768929" cy="1905000"/>
          </a:xfrm>
          <a:prstGeom prst="rect">
            <a:avLst/>
          </a:prstGeom>
        </p:spPr>
      </p:pic>
      <p:pic>
        <p:nvPicPr>
          <p:cNvPr id="17" name="Picture 16" descr="ety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1768929" cy="19050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2819400" y="914400"/>
            <a:ext cx="2438400" cy="1295400"/>
          </a:xfrm>
          <a:prstGeom prst="cloud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জন্ম কত সালে?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2819400" y="914400"/>
            <a:ext cx="2438400" cy="1295400"/>
          </a:xfrm>
          <a:prstGeom prst="cloud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১৮৭৬ সালে।</a:t>
            </a:r>
            <a:endParaRPr lang="en-US" sz="2800" dirty="0">
              <a:solidFill>
                <a:schemeClr val="bg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2895600" y="5105400"/>
            <a:ext cx="2438400" cy="129540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তিনি কোথায় জন্মগ্রহণ করেন?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cs typeface="+mj-cs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2895600" y="5105400"/>
            <a:ext cx="2438400" cy="1295400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00B050"/>
                </a:solidFill>
                <a:cs typeface="+mj-cs"/>
              </a:rPr>
              <a:t>ভারতের পশ্চিমবঙ্গ রাজ্যের হুগলি জেলায়।</a:t>
            </a:r>
            <a:endParaRPr lang="en-US" sz="16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5257800" y="2971800"/>
            <a:ext cx="2438400" cy="12954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cs typeface="+mj-cs"/>
              </a:rPr>
              <a:t>তাঁর পিতার নাম কি?</a:t>
            </a:r>
            <a:endParaRPr lang="en-US" sz="24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5257800" y="2971800"/>
            <a:ext cx="2438400" cy="1295400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j-cs"/>
              </a:rPr>
              <a:t>মতিলাল চট্টোপাধ্যায়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cs typeface="+mj-cs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762000" y="1905000"/>
            <a:ext cx="2438400" cy="1295400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FF00"/>
                </a:solidFill>
                <a:latin typeface="Vrinda" pitchFamily="34" charset="0"/>
                <a:cs typeface="Vrinda" pitchFamily="34" charset="0"/>
              </a:rPr>
              <a:t>তাঁর উল্লেখযোগ্য কয়েকটি গ্রন্থের নাম</a:t>
            </a:r>
            <a:endParaRPr lang="en-US" b="1" dirty="0">
              <a:solidFill>
                <a:srgbClr val="FFFF00"/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38" name="Cloud 37"/>
          <p:cNvSpPr/>
          <p:nvPr/>
        </p:nvSpPr>
        <p:spPr>
          <a:xfrm rot="930840">
            <a:off x="4929421" y="4341105"/>
            <a:ext cx="2438400" cy="1295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rgbClr val="FF0000"/>
                </a:solidFill>
                <a:cs typeface="+mj-cs"/>
              </a:rPr>
              <a:t>তিনি ডি,লিট উপাধি লাভ করেন কোন বিশ্ববিদ্যালয় থেকে?</a:t>
            </a:r>
            <a:endParaRPr lang="en-US" sz="1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9" name="Cloud 38"/>
          <p:cNvSpPr/>
          <p:nvPr/>
        </p:nvSpPr>
        <p:spPr>
          <a:xfrm rot="930840">
            <a:off x="4929422" y="4341106"/>
            <a:ext cx="2438400" cy="1295400"/>
          </a:xfrm>
          <a:prstGeom prst="cloud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cs typeface="+mj-cs"/>
              </a:rPr>
              <a:t>ঢাকা বিশ্ববিদ্যালয়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0" name="Cloud 39"/>
          <p:cNvSpPr/>
          <p:nvPr/>
        </p:nvSpPr>
        <p:spPr>
          <a:xfrm rot="21097974">
            <a:off x="843273" y="4513918"/>
            <a:ext cx="2438400" cy="1295400"/>
          </a:xfrm>
          <a:prstGeom prst="cloud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  <a:cs typeface="+mj-cs"/>
              </a:rPr>
              <a:t>তিনি জগত্তারিণী পদক পান কোন বিশ্ববিদ্যালয় থেকে?</a:t>
            </a:r>
            <a:endParaRPr lang="en-US" sz="1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762000" y="1905000"/>
            <a:ext cx="2438400" cy="1295400"/>
          </a:xfrm>
          <a:prstGeom prst="cloud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FFFF00"/>
                </a:solidFill>
                <a:cs typeface="+mj-cs"/>
              </a:rPr>
              <a:t>বড়দিদি,শ্রীকান্ত,</a:t>
            </a:r>
          </a:p>
          <a:p>
            <a:pPr algn="ctr"/>
            <a:r>
              <a:rPr lang="bn-BD" sz="1600" dirty="0" smtClean="0">
                <a:solidFill>
                  <a:srgbClr val="FFFF00"/>
                </a:solidFill>
                <a:cs typeface="+mj-cs"/>
              </a:rPr>
              <a:t>দেনাপাওনা,পথের দাবী,শেষ প্রশ্ন</a:t>
            </a:r>
            <a:endParaRPr lang="en-US" sz="16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42" name="Cloud 41"/>
          <p:cNvSpPr/>
          <p:nvPr/>
        </p:nvSpPr>
        <p:spPr>
          <a:xfrm rot="21060684">
            <a:off x="848223" y="4525931"/>
            <a:ext cx="2438400" cy="1295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cs typeface="+mj-cs"/>
              </a:rPr>
              <a:t>কলকাতা বিশ্ববিদ্যালয় থেকে।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3" name="Cloud 42"/>
          <p:cNvSpPr/>
          <p:nvPr/>
        </p:nvSpPr>
        <p:spPr>
          <a:xfrm>
            <a:off x="4724400" y="1676400"/>
            <a:ext cx="2438400" cy="12954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  <a:cs typeface="+mj-cs"/>
              </a:rPr>
              <a:t>তিনি রেঙ্গুনে কোন অফিসে চাকুরি করেন?</a:t>
            </a:r>
            <a:endParaRPr lang="en-US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4724400" y="1676400"/>
            <a:ext cx="2438400" cy="1295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2060"/>
                </a:solidFill>
                <a:cs typeface="+mj-cs"/>
              </a:rPr>
              <a:t>একাউন্ট্যান্ট জেনারেল অফিসে।</a:t>
            </a:r>
            <a:endParaRPr lang="en-US" sz="20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5" name="Cloud 44"/>
          <p:cNvSpPr/>
          <p:nvPr/>
        </p:nvSpPr>
        <p:spPr>
          <a:xfrm>
            <a:off x="381000" y="3276600"/>
            <a:ext cx="2438400" cy="1295400"/>
          </a:xfrm>
          <a:prstGeom prst="cloud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7030A0"/>
                </a:solidFill>
                <a:cs typeface="+mj-cs"/>
              </a:rPr>
              <a:t>তিনি কত সালে মারা যান?</a:t>
            </a:r>
            <a:endParaRPr lang="en-US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381000" y="3276600"/>
            <a:ext cx="2438400" cy="1295400"/>
          </a:xfrm>
          <a:prstGeom prst="cloud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cs typeface="+mj-cs"/>
              </a:rPr>
              <a:t>১৯৩৮ সালে।</a:t>
            </a:r>
            <a:endParaRPr lang="en-US" sz="28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52" name="Picture 51" descr="graphics-flowers-78635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1529">
            <a:off x="7305949" y="5569680"/>
            <a:ext cx="904875" cy="1388422"/>
          </a:xfrm>
          <a:prstGeom prst="rect">
            <a:avLst/>
          </a:prstGeom>
        </p:spPr>
      </p:pic>
      <p:pic>
        <p:nvPicPr>
          <p:cNvPr id="53" name="Picture 52" descr="graphics-flowers-78635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1529">
            <a:off x="6696350" y="5569680"/>
            <a:ext cx="904875" cy="1388422"/>
          </a:xfrm>
          <a:prstGeom prst="rect">
            <a:avLst/>
          </a:prstGeom>
        </p:spPr>
      </p:pic>
      <p:pic>
        <p:nvPicPr>
          <p:cNvPr id="54" name="Picture 53" descr="graphics-flowers-78635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1529">
            <a:off x="6086750" y="5569679"/>
            <a:ext cx="904875" cy="1388422"/>
          </a:xfrm>
          <a:prstGeom prst="rect">
            <a:avLst/>
          </a:prstGeom>
        </p:spPr>
      </p:pic>
      <p:pic>
        <p:nvPicPr>
          <p:cNvPr id="55" name="Picture 54" descr="graphics-flowers-78635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1529">
            <a:off x="5477150" y="5569679"/>
            <a:ext cx="904875" cy="1388422"/>
          </a:xfrm>
          <a:prstGeom prst="rect">
            <a:avLst/>
          </a:prstGeom>
        </p:spPr>
      </p:pic>
    </p:spTree>
  </p:cSld>
  <p:clrMapOvr>
    <a:masterClrMapping/>
  </p:clrMapOvr>
  <p:transition>
    <p:comb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raphics-flowers-383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14787" y="3971131"/>
            <a:ext cx="123825" cy="123825"/>
          </a:xfrm>
        </p:spPr>
      </p:pic>
      <p:pic>
        <p:nvPicPr>
          <p:cNvPr id="6" name="Picture 5" descr="graphics-flowers-9547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0"/>
            <a:ext cx="1828801" cy="189530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81200" y="304800"/>
            <a:ext cx="510540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Vrinda" pitchFamily="34" charset="0"/>
                <a:cs typeface="Vrinda" pitchFamily="34" charset="0"/>
              </a:rPr>
              <a:t>আদর্শ পাঠ</a:t>
            </a:r>
            <a:endParaRPr lang="en-US" sz="6600" dirty="0">
              <a:solidFill>
                <a:srgbClr val="002060"/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14" name="Picture 13" descr="graphics-flowers-9547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8922"/>
            <a:ext cx="2086643" cy="2162522"/>
          </a:xfrm>
          <a:prstGeom prst="rect">
            <a:avLst/>
          </a:prstGeom>
        </p:spPr>
      </p:pic>
      <p:pic>
        <p:nvPicPr>
          <p:cNvPr id="16" name="Picture 15" descr="graphics-flowers-9547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357" y="0"/>
            <a:ext cx="2086643" cy="2162522"/>
          </a:xfrm>
          <a:prstGeom prst="rect">
            <a:avLst/>
          </a:prstGeom>
        </p:spPr>
      </p:pic>
      <p:pic>
        <p:nvPicPr>
          <p:cNvPr id="8" name="Picture 7" descr="DSC00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400" y="-19050"/>
            <a:ext cx="9169400" cy="687705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Wave 17"/>
          <p:cNvSpPr/>
          <p:nvPr/>
        </p:nvSpPr>
        <p:spPr>
          <a:xfrm>
            <a:off x="2362200" y="152400"/>
            <a:ext cx="4191000" cy="1066800"/>
          </a:xfrm>
          <a:prstGeom prst="wave">
            <a:avLst>
              <a:gd name="adj1" fmla="val 13425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just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bn-BD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আদর্শ পাঠ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rinda" pitchFamily="34" charset="0"/>
              <a:cs typeface="Vrinda" pitchFamily="34" charset="0"/>
            </a:endParaRPr>
          </a:p>
        </p:txBody>
      </p:sp>
      <p:pic>
        <p:nvPicPr>
          <p:cNvPr id="19" name="Picture 18" descr="graphics-flowers-9547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533400"/>
            <a:ext cx="2426369" cy="2438400"/>
          </a:xfrm>
          <a:prstGeom prst="rect">
            <a:avLst/>
          </a:prstGeom>
        </p:spPr>
      </p:pic>
      <p:pic>
        <p:nvPicPr>
          <p:cNvPr id="20" name="Picture 19" descr="graphics-flowers-9547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-533400"/>
            <a:ext cx="2426369" cy="24384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4068</TotalTime>
  <Words>415</Words>
  <Application>Microsoft Office PowerPoint</Application>
  <PresentationFormat>On-screen Show (4:3)</PresentationFormat>
  <Paragraphs>103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Opulent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শিখন ফল</vt:lpstr>
      <vt:lpstr>পাঠ উপস্থাপনা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SCE</dc:creator>
  <cp:lastModifiedBy>anwora alam</cp:lastModifiedBy>
  <cp:revision>450</cp:revision>
  <dcterms:created xsi:type="dcterms:W3CDTF">2006-08-16T00:00:00Z</dcterms:created>
  <dcterms:modified xsi:type="dcterms:W3CDTF">2015-05-09T04:26:54Z</dcterms:modified>
</cp:coreProperties>
</file>