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0" r:id="rId2"/>
    <p:sldId id="259" r:id="rId3"/>
    <p:sldId id="260" r:id="rId4"/>
    <p:sldId id="299" r:id="rId5"/>
    <p:sldId id="296" r:id="rId6"/>
    <p:sldId id="261" r:id="rId7"/>
    <p:sldId id="319" r:id="rId8"/>
    <p:sldId id="325" r:id="rId9"/>
    <p:sldId id="326" r:id="rId10"/>
    <p:sldId id="327" r:id="rId11"/>
    <p:sldId id="320" r:id="rId12"/>
    <p:sldId id="321" r:id="rId13"/>
    <p:sldId id="331" r:id="rId14"/>
    <p:sldId id="324" r:id="rId15"/>
    <p:sldId id="290" r:id="rId16"/>
    <p:sldId id="329" r:id="rId17"/>
    <p:sldId id="268" r:id="rId18"/>
    <p:sldId id="287" r:id="rId19"/>
    <p:sldId id="278" r:id="rId20"/>
    <p:sldId id="279" r:id="rId21"/>
    <p:sldId id="33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84740" autoAdjust="0"/>
  </p:normalViewPr>
  <p:slideViewPr>
    <p:cSldViewPr>
      <p:cViewPr varScale="1">
        <p:scale>
          <a:sx n="64" d="100"/>
          <a:sy n="64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0B02-83F2-4FEB-9431-AECAF63B136A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31647-CEC3-4B4E-9E1F-092345820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f5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open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1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r>
              <a:rPr lang="en-US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প্রক্রিয়া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কিনা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যাচাই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dirty="0" err="1" smtClean="0"/>
              <a:t>শিক্ষার্থীর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অংশগ্রহনের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মাইন্ড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ম্যাপিং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পদ্ধতিতে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পরে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মিলিয়ে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0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 err="1" smtClean="0"/>
              <a:t>নং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শিখনফল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অর্জনের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ভিলাই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অংশ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বিষয়টি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পদ্ধতিতে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ধারণা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স্পষ্ট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আশা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করি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4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অংশটুকু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পদ্ধতিতে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ব্যাখ্যা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আশা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করি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1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সুবিধামত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পাকস্থলির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নিঃসৃত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পদার্থ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পরিপাক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ক্রিয়ার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2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উত্ত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ক্লিক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পাঠকে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আনন্দঘন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তুলতে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শব্দগুলো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এসম্পর্কে</a:t>
            </a:r>
            <a:r>
              <a:rPr lang="en-US" baseline="0" dirty="0" smtClean="0"/>
              <a:t> </a:t>
            </a:r>
            <a:r>
              <a:rPr lang="en-US" dirty="0" err="1" smtClean="0"/>
              <a:t>শিক্ষার্থীকে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উৎসাহিত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চাওয়া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79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শিক্ষার্থীর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6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2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এগুলো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যুক্ত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এজাতীয়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পাঠশিরোনাম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লালাগ্রন্থি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নিঃসৃত পদার্থ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ধারাবাহিক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দেখানোর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রাখার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নিবে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0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dirty="0" err="1" smtClean="0"/>
              <a:t>পাকস্থলী</a:t>
            </a:r>
            <a:r>
              <a:rPr lang="en-US" baseline="0" dirty="0" err="1" smtClean="0"/>
              <a:t>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খাদ্য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আসার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হচ্ছে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ধারাবাহিক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8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এনজাইমের ক্রিয়ার ফলে খাদ্য মন্ড বা কাইমে পরিণত হচ্ছে।  পরে ক্ষুদ্রান্ত্রের ডিউডেনামে প্রবেশ করছে।</a:t>
            </a:r>
            <a:r>
              <a:rPr lang="en-US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পদ্ধতিতে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দেখানোর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কতে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2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 হতে ক্ষারীয় পাচকরস ডিউডেনামে আসে, খাদ্যের অম্লভাব প্রশমিত করে</a:t>
            </a:r>
            <a:r>
              <a:rPr lang="en-US" sz="1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1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কীঘটছে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কোথা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আসছে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এজাতীয়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কাছ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উওত্তর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চাওয়া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en-US" dirty="0" smtClean="0"/>
              <a:t> </a:t>
            </a:r>
            <a:r>
              <a:rPr lang="en-US" dirty="0" err="1" smtClean="0"/>
              <a:t>সবুজ</a:t>
            </a:r>
            <a:r>
              <a:rPr lang="en-US" dirty="0" smtClean="0"/>
              <a:t> ও </a:t>
            </a:r>
            <a:r>
              <a:rPr lang="en-US" dirty="0" err="1" smtClean="0"/>
              <a:t>লাল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বিন্দু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দ্বারা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নিঃসৃত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পদার্থ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কোথায়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বিক্রিয়া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হচ্ছে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ধারাবাহিক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914400"/>
            <a:ext cx="5341527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তাই স্লাইডটি হাইড করে রাখা হয়েছে।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86000"/>
            <a:ext cx="6782626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স্লাইডের নিচে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সংযোজন করা হয়েছে।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সম্মানিত শিক্ষকগণ পাঠটি উপস্থাপনের পূর্বে  উল্লেখিত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দেখে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ক্ষুদ্রান্ত্রে পরিপাক</a:t>
            </a:r>
            <a:endParaRPr lang="en-US" sz="28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1"/>
            <a:ext cx="5406813" cy="39243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029199" y="838201"/>
            <a:ext cx="4114801" cy="914399"/>
          </a:xfrm>
          <a:prstGeom prst="wedgeRectCallout">
            <a:avLst>
              <a:gd name="adj1" fmla="val -108913"/>
              <a:gd name="adj2" fmla="val 21747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 হতে ক্ষারীয় পাচকরস ডিউডেনামে আসে, খাদ্যের অম্লভাব প্রশমিত করে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889634" y="2819401"/>
            <a:ext cx="52543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এই রসের এনজাইম শর্করা ও আমিষ পরিপাক করে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841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4286" b="3653"/>
          <a:stretch/>
        </p:blipFill>
        <p:spPr>
          <a:xfrm>
            <a:off x="1761215" y="727174"/>
            <a:ext cx="5834669" cy="50292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331064" y="940427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67062" y="1600200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16801" y="1524000"/>
            <a:ext cx="195262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76837" y="451395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0637" y="49339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48577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108932" y="1275606"/>
            <a:ext cx="1610330" cy="649188"/>
          </a:xfrm>
          <a:prstGeom prst="wedgeEllipseCallout">
            <a:avLst>
              <a:gd name="adj1" fmla="val 76921"/>
              <a:gd name="adj2" fmla="val 11881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লিভারগ্রন্থি</a:t>
            </a:r>
            <a:endParaRPr lang="en-US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344967" y="4704606"/>
            <a:ext cx="1696944" cy="649188"/>
          </a:xfrm>
          <a:prstGeom prst="wedgeEllipseCallout">
            <a:avLst>
              <a:gd name="adj1" fmla="val 113918"/>
              <a:gd name="adj2" fmla="val -159783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ডিওডেনাম</a:t>
            </a:r>
            <a:endParaRPr lang="en-US" sz="2400" dirty="0"/>
          </a:p>
        </p:txBody>
      </p:sp>
      <p:sp>
        <p:nvSpPr>
          <p:cNvPr id="15" name="Oval Callout 14"/>
          <p:cNvSpPr/>
          <p:nvPr/>
        </p:nvSpPr>
        <p:spPr>
          <a:xfrm>
            <a:off x="240088" y="2917180"/>
            <a:ext cx="1932979" cy="649188"/>
          </a:xfrm>
          <a:prstGeom prst="wedgeEllipseCallout">
            <a:avLst>
              <a:gd name="adj1" fmla="val 64673"/>
              <a:gd name="adj2" fmla="val -95492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পিত্তথলি</a:t>
            </a:r>
            <a:endParaRPr lang="en-US" sz="2400" dirty="0"/>
          </a:p>
        </p:txBody>
      </p:sp>
      <p:sp>
        <p:nvSpPr>
          <p:cNvPr id="16" name="Rectangular Callout 15"/>
          <p:cNvSpPr/>
          <p:nvPr/>
        </p:nvSpPr>
        <p:spPr>
          <a:xfrm>
            <a:off x="7543800" y="2881689"/>
            <a:ext cx="1253849" cy="464484"/>
          </a:xfrm>
          <a:prstGeom prst="wedgeRectCallout">
            <a:avLst>
              <a:gd name="adj1" fmla="val -124527"/>
              <a:gd name="adj2" fmla="val -5172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পাকস্থলি</a:t>
            </a:r>
            <a:endParaRPr lang="en-US" sz="2400" dirty="0"/>
          </a:p>
        </p:txBody>
      </p:sp>
      <p:sp>
        <p:nvSpPr>
          <p:cNvPr id="17" name="Rectangular Callout 16"/>
          <p:cNvSpPr/>
          <p:nvPr/>
        </p:nvSpPr>
        <p:spPr>
          <a:xfrm>
            <a:off x="7543800" y="5041666"/>
            <a:ext cx="1253849" cy="464484"/>
          </a:xfrm>
          <a:prstGeom prst="wedgeRectCallout">
            <a:avLst>
              <a:gd name="adj1" fmla="val -111992"/>
              <a:gd name="adj2" fmla="val -60540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144127" y="228602"/>
            <a:ext cx="4964675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endParaRPr lang="en-US" sz="2800" dirty="0"/>
          </a:p>
        </p:txBody>
      </p:sp>
      <p:sp>
        <p:nvSpPr>
          <p:cNvPr id="22" name="Oval 21"/>
          <p:cNvSpPr/>
          <p:nvPr/>
        </p:nvSpPr>
        <p:spPr>
          <a:xfrm>
            <a:off x="3276600" y="894291"/>
            <a:ext cx="206864" cy="1725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213099" y="5420261"/>
            <a:ext cx="3498964" cy="1168539"/>
          </a:xfrm>
          <a:prstGeom prst="wedgeEllipseCallout">
            <a:avLst>
              <a:gd name="adj1" fmla="val 50049"/>
              <a:gd name="adj2" fmla="val -138094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ত্তনালি ও অগ্নাশয়নালি মিলিত হয়েছে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44967" y="3513564"/>
            <a:ext cx="831485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সৃষ্ট পিত্তলবণ পিত্তরসের উপাদান যা স্নেহ খাদ্যকে ক্ষুদ্র ক্ষুদ্র দানায় পরিণত হয়</a:t>
            </a:r>
            <a:endParaRPr lang="en-US" sz="2800" dirty="0"/>
          </a:p>
        </p:txBody>
      </p:sp>
      <p:sp>
        <p:nvSpPr>
          <p:cNvPr id="20" name="Rectangular Callout 19"/>
          <p:cNvSpPr/>
          <p:nvPr/>
        </p:nvSpPr>
        <p:spPr>
          <a:xfrm>
            <a:off x="5943599" y="5524132"/>
            <a:ext cx="2854049" cy="830997"/>
          </a:xfrm>
          <a:prstGeom prst="wedgeRectCallout">
            <a:avLst>
              <a:gd name="adj1" fmla="val -82025"/>
              <a:gd name="adj2" fmla="val -155601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পাচক রসের এনজাইম শর্করা ও আমিষ পরিপাক করে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392334" y="3654126"/>
            <a:ext cx="6182260" cy="758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স্নেহবিশ্লেষক লাইপেজ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দানা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গুলোকে ভেঙে ফ্যাটিএসিড ও গ্লিসারলে পরিণত করে।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83464" y="1924794"/>
            <a:ext cx="5529568" cy="871338"/>
            <a:chOff x="3614432" y="1676400"/>
            <a:chExt cx="5529568" cy="871338"/>
          </a:xfrm>
        </p:grpSpPr>
        <p:sp>
          <p:nvSpPr>
            <p:cNvPr id="27" name="Rectangle 26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স্নেহপদার্থ -----------&gt; </a:t>
              </a:r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ফ্যাটিএসিড ও </a:t>
              </a:r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গ্লিসারল </a:t>
              </a:r>
              <a:endParaRPr lang="en-US" sz="2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62537" y="1707569"/>
              <a:ext cx="11422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লাইপেজ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25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-4.44444E-6 L 0.01389 0.00024 C 0.01337 0.00764 0.01319 0.01528 0.01232 0.02292 C 0.01215 0.025 0.01094 0.02686 0.01076 0.02894 C 0.00989 0.04769 0.01007 0.06667 0.0092 0.08542 C 0.00868 0.10024 0.00781 0.10533 0.00607 0.11875 C 0.00382 0.15926 0.00677 0.13218 0.00139 0.16042 C 0.00087 0.16366 0.00139 0.16783 -0.00018 0.17061 C -0.00243 0.1757 -0.00955 0.18311 -0.00955 0.18334 C -0.01111 0.18264 -0.0125 0.18172 -0.01424 0.18125 C -0.01667 0.18033 -0.01962 0.18056 -0.02205 0.17894 C -0.02396 0.17778 -0.02483 0.17454 -0.02674 0.17292 C -0.02847 0.17107 -0.03091 0.17014 -0.03299 0.16875 C -0.03334 0.16575 -0.03455 0.15556 -0.03611 0.15209 C -0.03785 0.14769 -0.03959 0.14306 -0.04236 0.13959 C -0.04393 0.13727 -0.04566 0.13565 -0.04705 0.13311 C -0.04827 0.13079 -0.04913 0.12778 -0.05018 0.12477 C -0.0507 0.12292 -0.0507 0.12037 -0.05174 0.11875 C -0.05295 0.11621 -0.05469 0.11412 -0.05643 0.11227 C -0.06285 0.10556 -0.06406 0.1044 -0.07049 0.10209 C -0.07257 0.10116 -0.07466 0.1007 -0.07674 0.09977 C -0.08559 0.1007 -0.09462 0.09885 -0.1033 0.10209 C -0.10556 0.10278 -0.10625 0.10718 -0.10643 0.11042 C -0.10677 0.11598 -0.10643 0.12176 -0.10486 0.12709 C -0.10417 0.12894 -0.10174 0.12871 -0.10018 0.12894 C -0.09601 0.1301 -0.09184 0.13033 -0.08768 0.13125 C -0.08611 0.13264 -0.08455 0.13426 -0.08299 0.13542 C -0.08143 0.13635 -0.07969 0.13612 -0.0783 0.13727 C -0.07639 0.13912 -0.07518 0.14167 -0.07361 0.14375 C -0.07205 0.14514 -0.07031 0.1463 -0.06893 0.14792 C -0.06719 0.14977 -0.06597 0.15232 -0.06424 0.15394 C -0.06285 0.15533 -0.06094 0.1551 -0.05955 0.15625 C -0.05625 0.15857 -0.05018 0.16459 -0.05018 0.16482 C -0.04913 0.16644 -0.04844 0.16922 -0.04705 0.17061 C -0.04566 0.172 -0.04375 0.17176 -0.04236 0.17292 C -0.02813 0.18218 -0.04966 0.17176 -0.02986 0.17894 C -0.00955 0.18635 -0.03299 0.18172 -0.00174 0.18542 C 0.01198 0.20348 -0.00538 0.18125 0.00764 0.19561 C 0.01319 0.20162 0.01232 0.20278 0.01701 0.21042 C 0.01805 0.21181 0.01909 0.2132 0.02031 0.21459 L 0.01701 0.21042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1071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014 -0.01111 L -0.02014 -0.01088 C -0.02274 -0.0074 -0.0342 0.00926 -0.03576 0.01574 C -0.03802 0.02454 -0.03646 0.02037 -0.04045 0.02824 C -0.03889 0.0676 -0.03733 0.09723 -0.03733 0.13889 C -0.03733 0.15672 -0.0316 0.17801 -0.04358 0.18889 C -0.04497 0.19005 -0.0467 0.19028 -0.04826 0.19074 C -0.04983 0.19213 -0.05122 0.19422 -0.05295 0.19491 C -0.05712 0.19699 -0.06545 0.19931 -0.06545 0.19954 C -0.06754 0.19861 -0.06979 0.19815 -0.0717 0.19723 C -0.075 0.19537 -0.07899 0.19005 -0.08108 0.18658 C -0.08229 0.18473 -0.08316 0.18241 -0.0842 0.18056 C -0.09219 0.1676 -0.08542 0.17986 -0.09358 0.16991 C -0.10781 0.15301 -0.09896 0.15787 -0.1092 0.15324 C -0.11337 0.14792 -0.11771 0.14121 -0.12326 0.13889 L -0.13264 0.13473 L -0.13733 0.13241 L -0.14201 0.13056 C -0.14358 0.13102 -0.14705 0.13033 -0.1467 0.13241 C -0.14583 0.14144 -0.14045 0.14514 -0.13576 0.14908 C -0.13264 0.14861 -0.12951 0.14792 -0.12639 0.14723 C -0.12483 0.14653 -0.1217 0.14491 -0.1217 0.14514 L -0.12014 0.14306 " pathEditMode="relative" rAng="0" ptsTypes="AAAAAAAAA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10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05556E-6 1.48148E-6 L 3.05556E-6 1.48148E-6 C -0.00052 0.0074 -0.00052 0.01527 -0.00157 0.02268 C -0.00209 0.02708 -0.00469 0.03518 -0.00469 0.03518 C -0.00521 0.04027 -0.00539 0.04514 -0.00625 0.05 C -0.00643 0.05208 -0.00764 0.05393 -0.00782 0.05602 C -0.0092 0.10254 -0.0099 0.14907 -0.01094 0.19583 C -0.01285 0.29444 0.00746 0.27384 -0.01719 0.29583 C -0.03299 0.29143 -0.01841 0.29583 -0.02969 0.29166 C -0.03177 0.29074 -0.03386 0.29051 -0.03594 0.28935 C -0.03802 0.28842 -0.03993 0.28657 -0.04219 0.28518 C -0.04358 0.28449 -0.04532 0.28379 -0.04688 0.28333 C -0.04844 0.28194 -0.04983 0.28009 -0.05157 0.27916 C -0.05295 0.27801 -0.05486 0.27824 -0.05625 0.27685 C -0.07344 0.25856 -0.06059 0.26527 -0.07188 0.26018 C -0.08143 0.2412 -0.06841 0.26458 -0.07969 0.25185 C -0.08264 0.24861 -0.0849 0.24143 -0.0875 0.2375 C -0.08889 0.23518 -0.0908 0.23333 -0.09219 0.23102 C -0.09341 0.22916 -0.0941 0.22685 -0.09532 0.225 C -0.0967 0.22268 -0.09809 0.22014 -0.1 0.21852 C -0.10278 0.21643 -0.10938 0.21435 -0.10938 0.21435 C -0.11042 0.21666 -0.11233 0.21828 -0.1125 0.22083 C -0.11285 0.225 -0.11337 0.23032 -0.11094 0.23333 C -0.10816 0.23634 -0.10365 0.23472 -0.1 0.23518 C -0.09375 0.23611 -0.0875 0.23657 -0.08125 0.2375 C -0.07813 0.24166 -0.07552 0.24652 -0.07188 0.25 C -0.07032 0.25139 -0.06858 0.25231 -0.06719 0.25416 C -0.06389 0.25787 -0.06146 0.26319 -0.05782 0.26666 C -0.04098 0.28148 -0.0665 0.25833 -0.04844 0.27685 C -0.04549 0.28009 -0.04219 0.2824 -0.03907 0.28518 L -0.02969 0.29352 C -0.02813 0.2949 -0.02674 0.29722 -0.025 0.29768 C -0.02292 0.29861 -0.02084 0.2993 -0.01875 0.3 C -0.01025 0.30208 -0.01025 0.30115 -0.00313 0.30416 C 0.00017 0.30532 0.00364 0.30578 0.00625 0.30833 L 0.01562 0.31666 L 0.02031 0.32083 C 0.02309 0.33171 0.021 0.32523 0.02812 0.33935 C 0.02916 0.34166 0.03073 0.34328 0.03125 0.34583 C 0.03281 0.35208 0.03264 0.35277 0.03593 0.35833 C 0.0375 0.36041 0.03941 0.36203 0.04062 0.36435 C 0.04201 0.36689 0.0427 0.37014 0.04375 0.37268 C 0.04479 0.375 0.04618 0.37685 0.04687 0.37916 C 0.05 0.38796 0.04982 0.39143 0.05156 0.4 C 0.05208 0.40208 0.0526 0.40416 0.0533 0.40602 C 0.0526 0.42407 0.05347 0.44236 0.05156 0.46018 C 0.05139 0.46319 0.04826 0.46412 0.04687 0.46666 C 0.03715 0.48333 0.04514 0.47523 0.03593 0.48333 C 0.03489 0.48518 0.03455 0.48819 0.03281 0.48935 C 0.03003 0.49189 0.02673 0.49259 0.02343 0.49352 L 0.00468 0.5 L -0.00782 0.50416 C -0.01441 0.50694 -0.01077 0.50555 -0.01875 0.50833 C -0.0198 0.51018 -0.02118 0.51203 -0.02188 0.51435 C -0.02275 0.51782 -0.02344 0.525 -0.02344 0.525 L -0.02813 0.525 " pathEditMode="relative" ptsTypes="AAAAAAAAAAAAAAAAAAAAAAAAAAAAAAAAAAAAAAAAAAAAAAAAAAAAAA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1389 L -0.00052 -0.01389 C -0.00469 -0.02153 -0.01094 -0.02801 -0.01302 -0.03681 C -0.01372 -0.03936 -0.01702 -0.05463 -0.01927 -0.05764 C -0.02049 -0.05926 -0.0224 -0.05903 -0.02396 -0.05996 C -0.02605 -0.06181 -0.02796 -0.06459 -0.03021 -0.06598 C -0.03733 -0.07084 -0.04983 -0.06667 -0.05521 -0.06598 C -0.06667 -0.0669 -0.0783 -0.06713 -0.08959 -0.06829 C -0.09237 -0.06852 -0.09497 -0.06899 -0.0974 -0.07014 C -0.09931 -0.07107 -0.10035 -0.07362 -0.10209 -0.07431 C -0.10625 -0.07639 -0.11042 -0.07709 -0.11459 -0.07848 L -0.12084 -0.08079 L -0.12709 -0.08264 C -0.14063 -0.09468 -0.12362 -0.08033 -0.13646 -0.08912 C -0.1382 -0.09005 -0.13959 -0.09213 -0.14115 -0.09329 C -0.14323 -0.09422 -0.14549 -0.09445 -0.1474 -0.09514 C -0.1507 -0.09653 -0.15677 -0.09931 -0.15677 -0.09931 L -0.18802 -0.09746 C -0.19028 -0.09676 -0.18872 -0.09167 -0.18959 -0.08912 C -0.1908 -0.08588 -0.19271 -0.08334 -0.19427 -0.08079 C -0.19584 -0.07848 -0.19757 -0.07662 -0.19896 -0.07431 C -0.20018 -0.07246 -0.2007 -0.06968 -0.20209 -0.06829 C -0.20348 -0.0669 -0.20539 -0.06713 -0.20677 -0.06598 C -0.20851 -0.06505 -0.2099 -0.06297 -0.21146 -0.06181 C -0.21893 -0.05764 -0.21806 -0.05764 -0.2224 -0.05764 L -0.2224 -0.05764 " pathEditMode="relative" ptsTypes="AAAAAAAAAAAAAAAAAAAAAAAAAA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6.2963E-6 L -3.33333E-6 6.2963E-6 C -0.01041 -0.00138 -0.02135 0.00024 -0.03125 -0.00416 C -0.0401 -0.0081 -0.03715 -0.0074 -0.05156 -0.00833 C -0.06562 -0.00948 -0.07968 -0.00972 -0.09375 -0.01064 C -0.09826 -0.01203 -0.10555 -0.01435 -0.10937 -0.01666 C -0.11146 -0.01805 -0.11354 -0.01967 -0.11562 -0.02083 C -0.11944 -0.02314 -0.12257 -0.0236 -0.12656 -0.02499 C -0.12812 -0.02569 -0.12968 -0.02661 -0.13125 -0.02731 C -0.15295 -0.03495 -0.13524 -0.02754 -0.15312 -0.03564 L -0.15781 -0.03749 C -0.16718 -0.03703 -0.17656 -0.0368 -0.18593 -0.03564 C -0.18767 -0.03541 -0.18923 -0.03448 -0.19062 -0.03333 C -0.20486 -0.02291 -0.19566 -0.02893 -0.20468 -0.01897 C -0.20607 -0.01735 -0.20781 -0.0162 -0.20937 -0.01481 C -0.21041 -0.01249 -0.21163 -0.01064 -0.2125 -0.00833 C -0.21528 -0.00115 -0.21406 0.00371 -0.21406 0.01251 L -0.21406 0.01251 " pathEditMode="relative" ptsTypes="AAAAAAAAAAAAAAAA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781 -0.0118 L -0.00781 -0.0118 C -0.01163 -0.01736 -0.01476 -0.02361 -0.01892 -0.02847 C -0.02014 -0.03009 -0.02205 -0.02963 -0.02344 -0.03078 C -0.03594 -0.04004 -0.02361 -0.03495 -0.03594 -0.03912 C -0.03767 -0.04051 -0.03906 -0.04213 -0.0408 -0.04328 C -0.04271 -0.04421 -0.04497 -0.04444 -0.04705 -0.04514 C -0.04861 -0.04583 -0.05 -0.04676 -0.05156 -0.04745 C -0.05365 -0.04815 -0.0559 -0.04861 -0.05781 -0.0493 C -0.09497 -0.06435 -0.03403 -0.05278 -0.14219 -0.05578 C -0.14392 -0.05717 -0.14531 -0.05879 -0.14705 -0.05995 C -0.15 -0.06157 -0.15642 -0.06412 -0.15642 -0.06412 C -0.16042 -0.06944 -0.16476 -0.07616 -0.17031 -0.07847 C -0.17205 -0.0794 -0.17361 -0.07963 -0.17517 -0.08078 C -0.17674 -0.08171 -0.17812 -0.08379 -0.17969 -0.08495 C -0.18194 -0.08634 -0.18872 -0.08842 -0.1908 -0.08889 C -0.1974 -0.08819 -0.20434 -0.08866 -0.21094 -0.0868 C -0.21285 -0.08657 -0.21562 -0.08264 -0.21562 -0.08264 L -0.21562 -0.08264 " pathEditMode="relative" ptsTypes="AAAAAAAAAAAAAAAAAAA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4.07407E-6 L 1.94444E-6 0.00024 C -0.00052 0.00741 -0.00052 0.01528 -0.00156 0.02269 C -0.00209 0.02709 -0.00469 0.03519 -0.00469 0.03542 C -0.00521 0.04028 -0.00538 0.04514 -0.00625 0.05 C -0.00643 0.05209 -0.00764 0.05394 -0.00781 0.05602 C -0.0092 0.10255 -0.0099 0.14908 -0.01094 0.19584 C -0.01285 0.29445 0.00746 0.27385 -0.01719 0.29584 C -0.03299 0.29144 -0.0184 0.29584 -0.02969 0.29167 C -0.03177 0.29074 -0.03386 0.29051 -0.03594 0.28936 C -0.03802 0.28843 -0.03993 0.28658 -0.04219 0.28519 C -0.04358 0.28449 -0.04531 0.2838 -0.04688 0.28334 C -0.04844 0.28195 -0.04983 0.2801 -0.05156 0.27917 C -0.05295 0.27801 -0.05486 0.27824 -0.05625 0.27686 C -0.07344 0.25857 -0.06059 0.26528 -0.07188 0.26019 C -0.08143 0.24121 -0.0684 0.26459 -0.07969 0.25186 C -0.08264 0.24862 -0.0849 0.24144 -0.0875 0.2375 C -0.08889 0.23519 -0.0908 0.23334 -0.09219 0.23102 C -0.0934 0.22917 -0.0941 0.22686 -0.09531 0.225 C -0.0967 0.22269 -0.09809 0.22014 -0.1 0.21852 C -0.10278 0.21644 -0.10938 0.21436 -0.10938 0.21459 C -0.11042 0.21667 -0.11233 0.21829 -0.1125 0.22084 C -0.11285 0.225 -0.11337 0.23033 -0.11094 0.23334 C -0.10816 0.23635 -0.10365 0.23473 -0.1 0.23519 C -0.09375 0.23612 -0.0875 0.23658 -0.08125 0.2375 C -0.07813 0.24167 -0.07552 0.24653 -0.07188 0.25 C -0.07031 0.25139 -0.06858 0.25232 -0.06719 0.25417 C -0.06389 0.25787 -0.06146 0.2632 -0.05781 0.26667 C -0.04097 0.28149 -0.06649 0.25834 -0.04844 0.27686 C -0.04549 0.2801 -0.04219 0.28241 -0.03906 0.28519 L -0.02969 0.29352 C -0.02813 0.29491 -0.02674 0.29723 -0.025 0.29769 C -0.02292 0.29862 -0.02084 0.29931 -0.01875 0.3 C -0.01024 0.30209 -0.01024 0.30116 -0.00313 0.30417 C 0.00017 0.30533 0.00364 0.30579 0.00625 0.30834 L 0.01562 0.31667 L 0.02031 0.32084 C 0.02309 0.33172 0.02101 0.32524 0.02812 0.33936 C 0.02916 0.34167 0.03073 0.34329 0.03125 0.34584 C 0.03281 0.35209 0.03264 0.35278 0.03594 0.35834 C 0.0375 0.36042 0.03941 0.36204 0.04062 0.36436 C 0.04201 0.3669 0.04271 0.37014 0.04375 0.37269 C 0.04479 0.375 0.04618 0.37686 0.04687 0.37917 C 0.05 0.38797 0.04982 0.39144 0.05156 0.4 C 0.05208 0.40209 0.0526 0.40417 0.0533 0.40602 C 0.0526 0.42408 0.05347 0.44237 0.05156 0.46019 C 0.05139 0.4632 0.04826 0.46412 0.04687 0.46667 C 0.03715 0.48334 0.04514 0.47524 0.03594 0.48334 C 0.03489 0.48519 0.03455 0.4882 0.03281 0.48936 C 0.03003 0.4919 0.02673 0.4926 0.02344 0.49352 L 0.00469 0.5 L -0.00781 0.50417 C -0.01441 0.50695 -0.01077 0.50556 -0.01875 0.50834 C -0.01979 0.51019 -0.02118 0.51204 -0.02188 0.51436 C -0.02274 0.51783 -0.02344 0.525 -0.02344 0.52524 L -0.02813 0.525 " pathEditMode="relative" rAng="0" ptsTypes="AAAAAAAA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0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  <p:bldP spid="22" grpId="0" animBg="1"/>
      <p:bldP spid="24" grpId="0" animBg="1"/>
      <p:bldP spid="24" grpId="1" animBg="1"/>
      <p:bldP spid="23" grpId="0" animBg="1"/>
      <p:bldP spid="23" grpId="1" animBg="1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30592"/>
          <a:stretch/>
        </p:blipFill>
        <p:spPr>
          <a:xfrm>
            <a:off x="677704" y="454818"/>
            <a:ext cx="1981200" cy="6169968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2393916"/>
            <a:ext cx="7162800" cy="933904"/>
            <a:chOff x="3614432" y="1676400"/>
            <a:chExt cx="5529568" cy="871338"/>
          </a:xfrm>
        </p:grpSpPr>
        <p:sp>
          <p:nvSpPr>
            <p:cNvPr id="24" name="Rectangle 23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পলিপেপটাইড -----------&gt; অ্যামাইনো এসিড + সরল পেপটাইড </a:t>
              </a:r>
              <a:endParaRPr lang="en-US" sz="28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71017" y="1728758"/>
              <a:ext cx="8199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ট্রিপসিন</a:t>
              </a:r>
              <a:endParaRPr lang="en-US" sz="24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765577" y="173027"/>
            <a:ext cx="361284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274572" y="6109369"/>
            <a:ext cx="66198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পায়ু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endCxn id="28" idx="3"/>
          </p:cNvCxnSpPr>
          <p:nvPr/>
        </p:nvCxnSpPr>
        <p:spPr>
          <a:xfrm flipH="1">
            <a:off x="936560" y="6324600"/>
            <a:ext cx="646971" cy="15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97426" y="4648200"/>
            <a:ext cx="6193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79057" y="3657600"/>
            <a:ext cx="10253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104429" y="3446220"/>
            <a:ext cx="1012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3058711" y="4409256"/>
            <a:ext cx="1012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বৃহদান্ত্র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80445" y="6082009"/>
            <a:ext cx="1336352" cy="22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969526" y="5868716"/>
            <a:ext cx="1281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মলাশয়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211111" y="1311198"/>
            <a:ext cx="5529568" cy="871338"/>
            <a:chOff x="3614432" y="1676400"/>
            <a:chExt cx="5529568" cy="871338"/>
          </a:xfrm>
        </p:grpSpPr>
        <p:sp>
          <p:nvSpPr>
            <p:cNvPr id="38" name="Rectangle 37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স্নেহপদার্থ -----------&gt; </a:t>
              </a:r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ফ্যাটিএসিড ও </a:t>
              </a:r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গ্লিসারল </a:t>
              </a:r>
              <a:endParaRPr lang="en-US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062537" y="1707569"/>
              <a:ext cx="11422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লাইপেজ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65243" y="4912514"/>
            <a:ext cx="5529568" cy="871338"/>
            <a:chOff x="3614432" y="1676400"/>
            <a:chExt cx="5529568" cy="871338"/>
          </a:xfrm>
        </p:grpSpPr>
        <p:sp>
          <p:nvSpPr>
            <p:cNvPr id="41" name="Rectangle 40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শর্করা -----------------&gt; গ্লুকোজ</a:t>
              </a:r>
              <a:endParaRPr lang="en-US" sz="28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65225" y="1688301"/>
              <a:ext cx="13371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অ্যামাইলেজ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22324"/>
              </p:ext>
            </p:extLst>
          </p:nvPr>
        </p:nvGraphicFramePr>
        <p:xfrm>
          <a:off x="228595" y="533400"/>
          <a:ext cx="8839209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/>
                <a:gridCol w="3214697"/>
                <a:gridCol w="1509703"/>
                <a:gridCol w="2971809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অংগ</a:t>
                      </a:r>
                      <a:r>
                        <a:rPr lang="bn-IN" sz="2400" baseline="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 ও গ্রন্থি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0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নিঃসৃত পদার্থ</a:t>
                      </a:r>
                      <a:r>
                        <a:rPr lang="bn-IN" sz="2000" baseline="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 বা এনজাইম বা হরমোন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খাদ্য</a:t>
                      </a:r>
                      <a:endParaRPr lang="en-US" sz="2400" dirty="0" smtClean="0"/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কাজ</a:t>
                      </a:r>
                      <a:endParaRPr lang="en-US" sz="2400" dirty="0" smtClean="0"/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মুখ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dirty="0" smtClean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83820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পাকস্থলি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24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46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4724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baseline="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যকৃত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 smtClean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 smtClean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 smtClean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6096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1800" baseline="0" dirty="0" smtClean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53340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baseline="0" dirty="0" smtClean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অগ্নাশয় </a:t>
                      </a: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8382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76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438400" y="76200"/>
            <a:ext cx="3886200" cy="426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 নজরে খাদ্য পরিপাক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84020" y="144928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লালারস, টায়ালিন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1449288"/>
            <a:ext cx="102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শ্বেতসার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495" y="1449288"/>
            <a:ext cx="151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মলটোজ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3540" y="211130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রস (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HCl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5410" y="290067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নিষ্ক্রিয় পেপসিনোজেন (অম্লীয় পরিবেশে সক্রিয়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পেপসিনে পরিণত)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668168"/>
            <a:ext cx="146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2093" y="4054669"/>
            <a:ext cx="3317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পিত্তরসের অন্যতম উপাদান পিত্তলবণ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78856" y="4762339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লাইপেজ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25039" y="534947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ট্রিপসিন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0251" y="6044108"/>
            <a:ext cx="161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অ্যামাইলেজ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41559" y="2989147"/>
            <a:ext cx="102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আমিষ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4133134"/>
            <a:ext cx="159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 পদার্থ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697254" y="4786522"/>
            <a:ext cx="14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 পদার্থ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29651" y="5197431"/>
            <a:ext cx="1687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পলি-</a:t>
            </a:r>
          </a:p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পেপটাইড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533901" y="6212868"/>
            <a:ext cx="198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শ্বেতসার বা শর্করা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161959" y="2050215"/>
            <a:ext cx="2945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১। ব্যাকটেরিয়া মেরে ফেলা</a:t>
            </a:r>
          </a:p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অম্লীয় পরিবেশ সৃষ্টি করা।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9400" y="2973432"/>
            <a:ext cx="206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পলিপেপটাইড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395082" y="3652750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ক্ষারীয় পরিবেশ সৃষ্টি করা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1736" y="4116224"/>
            <a:ext cx="2976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 সংস্পর্শে স্নেহ পদার্থ ক্ষুদ্র ক্ষুদ্র দানায় পরিণত হয়।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56984" y="477066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ফ্যাটি এসিড ও গ্লিসারল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55304" y="5224004"/>
            <a:ext cx="285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অ্যামাইনো এসিড ও সরল পেপটাইড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73440" y="6196184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সরল শর্করা বা গ্লুকোজ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8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t="6666" r="31069" b="45556"/>
          <a:stretch/>
        </p:blipFill>
        <p:spPr>
          <a:xfrm rot="10800000" flipV="1">
            <a:off x="3747254" y="2583219"/>
            <a:ext cx="4634746" cy="2667227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2399" y="211900"/>
            <a:ext cx="51054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পরিপাককৃত খাদ্য কোন অংশে শোষণ হয়?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5386" y="1560240"/>
            <a:ext cx="4280814" cy="2938776"/>
            <a:chOff x="145386" y="1560240"/>
            <a:chExt cx="4280814" cy="2938776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114820" y="1902183"/>
              <a:ext cx="2311380" cy="22548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45386" y="1560240"/>
              <a:ext cx="2587013" cy="2581927"/>
              <a:chOff x="2633106" y="2502235"/>
              <a:chExt cx="2587013" cy="258192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33106" y="2590800"/>
                <a:ext cx="2410382" cy="2493362"/>
              </a:xfrm>
              <a:prstGeom prst="ellips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1415" y="2502235"/>
                <a:ext cx="2568704" cy="2577164"/>
              </a:xfrm>
              <a:prstGeom prst="rect">
                <a:avLst/>
              </a:prstGeom>
            </p:spPr>
          </p:pic>
        </p:grpSp>
        <p:cxnSp>
          <p:nvCxnSpPr>
            <p:cNvPr id="7" name="Straight Connector 6"/>
            <p:cNvCxnSpPr/>
            <p:nvPr/>
          </p:nvCxnSpPr>
          <p:spPr>
            <a:xfrm flipH="1" flipV="1">
              <a:off x="923334" y="4100356"/>
              <a:ext cx="3415305" cy="3986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320109" y="411039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652" y="5301783"/>
            <a:ext cx="8896348" cy="433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ক্ষুদ্রান্ত্রের অন্তঃপ্রাচীরে ভিলাই-এ আন্ত্রিকগ্রন্থি থাকে যা আন্ত্রিক রস নিঃসৃত করে।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1317" r="-590" b="7280"/>
          <a:stretch/>
        </p:blipFill>
        <p:spPr>
          <a:xfrm>
            <a:off x="3588542" y="815064"/>
            <a:ext cx="4346052" cy="49577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7652" y="5882027"/>
            <a:ext cx="8362948" cy="433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অন্তঃপ্রাচীরে রক্তজালক থাকে এবং পরিপাককার্য ব্যাপক ভাবে চলে। 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0"/>
            <a:ext cx="5867400" cy="44881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109" y="5739939"/>
            <a:ext cx="8362948" cy="8077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কৈশিক নালীর ভিতর দিয়ে রক্ত প্রবাহের সময় নালীর প্রাচীর ছুঁয়ে লসিকা নামক জলীয় পদার্থ বের হয়, এই লসিকা খাদ্য উপাদান কোষে পৌঁছে দেয়।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0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5" grpId="1" animBg="1"/>
      <p:bldP spid="14" grpId="0" animBg="1"/>
      <p:bldP spid="14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28198"/>
            <a:ext cx="7086600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130" y="159781"/>
            <a:ext cx="34671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এখানে কী দেখছ?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88620" y="5323283"/>
            <a:ext cx="8286748" cy="8820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কোলনে পাকমন্ডের কোন পরিপাক হয় না,তবে অসার অংশ হতে পানি শোষিত হয়ে রক্তে স্থানান্তরিত হয়।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57225" y="3403280"/>
            <a:ext cx="7280909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প্রোটোপ্লাজম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কোষের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ক্ষয়পূরন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গঠনে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52400" y="2145503"/>
            <a:ext cx="8820148" cy="8820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অ্যামাইনো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এসিড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গ্লুকোজ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ফ্যাটি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এসিড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গ্লিসারল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রক্তের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অংশে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পড়ে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1440" y="3390895"/>
            <a:ext cx="8881108" cy="6160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স্থানের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প্রোটোপ্লাজম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নিঃসৃত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এনজাইমের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প্রভাবে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আমিষ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ও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শর্করা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281581"/>
            <a:ext cx="34671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পদ্ধতিটি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আত্তীকরণ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82376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304800"/>
            <a:ext cx="518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দলগত কাজ         সময়ঃ ৮ মিঃ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4444" r="9315" b="14445"/>
          <a:stretch/>
        </p:blipFill>
        <p:spPr>
          <a:xfrm>
            <a:off x="990600" y="1051560"/>
            <a:ext cx="57912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5859780"/>
            <a:ext cx="6705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অংশের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পরিপাক প্রক্রিয়া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কর।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12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878" y="3107944"/>
            <a:ext cx="72775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আত্তীকরণ কী?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৫।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স্নেহ পদার্থ পরিপাক হয়ে নিচের কোনটিতে পরিণত হয়?</a:t>
            </a:r>
          </a:p>
          <a:p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।) গ্লিসারল </a:t>
            </a:r>
          </a:p>
          <a:p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।।) অ্যামাইনো এসিড</a:t>
            </a:r>
          </a:p>
          <a:p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।।।) ফ্যাটি এসিড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  <a:p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ক)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।)   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গ) 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।),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।।।)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ঘ)  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।।),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।।।)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2800" y="381000"/>
            <a:ext cx="1752600" cy="914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endParaRPr lang="en-US" sz="5400" dirty="0"/>
          </a:p>
        </p:txBody>
      </p:sp>
      <p:sp>
        <p:nvSpPr>
          <p:cNvPr id="12" name="Donut 11"/>
          <p:cNvSpPr/>
          <p:nvPr/>
        </p:nvSpPr>
        <p:spPr>
          <a:xfrm>
            <a:off x="3429000" y="5572729"/>
            <a:ext cx="685800" cy="685800"/>
          </a:xfrm>
          <a:prstGeom prst="donut">
            <a:avLst>
              <a:gd name="adj" fmla="val 129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592" y="1454199"/>
            <a:ext cx="63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 কি</a:t>
            </a:r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592" y="2019462"/>
            <a:ext cx="3167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লালাগ্রন্থির কাজ কী কী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IN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592" y="2542682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গ্যাস্ট্রিকগ্রন্থির প্রধান উপাদানের কাজ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228600"/>
            <a:ext cx="54864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গুরুত্বপূর্ণ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2700" y="1219200"/>
            <a:ext cx="3009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পৌষ্টিকগ্রন্থি </a:t>
            </a:r>
            <a:endParaRPr lang="en-US" sz="24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আত্তীকরণ </a:t>
            </a:r>
            <a:endParaRPr lang="bn-IN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গ্লিসারল </a:t>
            </a:r>
            <a:endParaRPr lang="bn-IN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অ্যামাইনো </a:t>
            </a:r>
            <a:r>
              <a:rPr lang="bn-IN" sz="2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এসিড</a:t>
            </a:r>
          </a:p>
          <a:p>
            <a:r>
              <a:rPr lang="bn-IN" sz="2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ফ্যাটি এসিড</a:t>
            </a:r>
          </a:p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টায়ালিন</a:t>
            </a:r>
            <a:endParaRPr lang="bn-IN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    অগ্নাশয়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পিত্তনালি</a:t>
            </a: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ক্ষুদ্রান্ত্র</a:t>
            </a:r>
            <a:endParaRPr lang="bn-IN" sz="2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2514600" y="250917"/>
            <a:ext cx="3214707" cy="57856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kern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8194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নিঃসৃত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দ্বারা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পরিনত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তার একটি তালিকা তৈরি কর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304800"/>
            <a:ext cx="6705600" cy="5943600"/>
            <a:chOff x="1052499" y="674796"/>
            <a:chExt cx="6600258" cy="53103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" t="5280" r="2550" b="10249"/>
            <a:stretch/>
          </p:blipFill>
          <p:spPr>
            <a:xfrm>
              <a:off x="1052499" y="674796"/>
              <a:ext cx="6600258" cy="53103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67050" y="2819400"/>
              <a:ext cx="3009900" cy="1371600"/>
            </a:xfrm>
            <a:prstGeom prst="rect">
              <a:avLst/>
            </a:prstGeom>
          </p:spPr>
          <p:txBody>
            <a:bodyPr wrap="none">
              <a:prstTxWarp prst="textWave2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n-BD" sz="19900" b="1" spc="50" dirty="0" smtClean="0">
                  <a:ln w="11430"/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স্বাগতম</a:t>
              </a:r>
              <a:endParaRPr lang="bn-BD" sz="19900" b="1" spc="50" dirty="0">
                <a:ln w="11430"/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228600"/>
            <a:ext cx="5867400" cy="5528896"/>
            <a:chOff x="1066800" y="228600"/>
            <a:chExt cx="5867400" cy="55288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9"/>
            <a:stretch/>
          </p:blipFill>
          <p:spPr>
            <a:xfrm>
              <a:off x="1066800" y="228600"/>
              <a:ext cx="5867400" cy="552889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5200" y="3810000"/>
              <a:ext cx="3429000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dirty="0" err="1">
                  <a:solidFill>
                    <a:srgbClr val="C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ধন্যবাদ</a:t>
              </a:r>
              <a:endParaRPr lang="en-US" sz="4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8404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</a:t>
            </a:r>
            <a:r>
              <a:rPr lang="en-US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যাঁর</a:t>
            </a:r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তিনি</a:t>
            </a:r>
            <a:r>
              <a:rPr lang="bn-IN" sz="320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সামসুদ্দিন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আহমেদ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তালুকদার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প্রভাষক, টিটিসি,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কুমিল্লা।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85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5" descr="C:\Users\user\Desktop\tissue culture\treelin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0"/>
            <a:ext cx="8991600" cy="38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2427425"/>
            <a:ext cx="403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6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পল্লব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ভৌমিক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মাষ্টার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ট্রেইনার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, টিকিউআই-২</a:t>
            </a:r>
            <a:endParaRPr lang="en-US" sz="2000" dirty="0" smtClean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শান্তিপুর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,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খিলগাঁও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, ঢাকা-১২১৯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 smtClean="0">
                <a:latin typeface="Arial Narrow" pitchFamily="34" charset="0"/>
                <a:cs typeface="Times New Roman" pitchFamily="18" charset="0"/>
              </a:rPr>
              <a:t>E-mail: kumar.pallab01@gmail.com,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 smtClean="0">
                <a:latin typeface="Arial Narrow" pitchFamily="34" charset="0"/>
                <a:cs typeface="Times New Roman" pitchFamily="18" charset="0"/>
              </a:rPr>
              <a:t>	Mob: 01716154224.</a:t>
            </a:r>
          </a:p>
        </p:txBody>
      </p:sp>
      <p:sp>
        <p:nvSpPr>
          <p:cNvPr id="6" name="Oval 5"/>
          <p:cNvSpPr/>
          <p:nvPr/>
        </p:nvSpPr>
        <p:spPr>
          <a:xfrm>
            <a:off x="2869406" y="477340"/>
            <a:ext cx="3252788" cy="665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 rot="5400000">
            <a:off x="2552700" y="3848100"/>
            <a:ext cx="4114800" cy="228600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469353"/>
            <a:ext cx="1776413" cy="19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নবম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অধ্যায়-পঞ্চম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lvl="0"/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025" y="5009981"/>
            <a:ext cx="73659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পৌষ্টিক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নালীর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ভিতরে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খা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দ্যের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সাথে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309889"/>
            <a:ext cx="7620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NikoshBAN" pitchFamily="2" charset="0"/>
                <a:cs typeface="NikoshBAN" pitchFamily="2" charset="0"/>
              </a:rPr>
              <a:t>জটিল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অদ্রবনীয়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অশোষণযোগ্য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খাদ্য মুখে কীধরণের পরিবর্তন হচ্ছে?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8" y="1190626"/>
            <a:ext cx="3935312" cy="322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93098"/>
            <a:ext cx="4724400" cy="342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2200" y="5672380"/>
            <a:ext cx="4419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যুক্ত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প্রক্রিয়াকে কি বলে?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295400"/>
            <a:ext cx="5638800" cy="3774812"/>
            <a:chOff x="1752600" y="914400"/>
            <a:chExt cx="5638800" cy="3774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914400"/>
              <a:ext cx="5638800" cy="377481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895600" y="1600200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n-IN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খাদ্য পরিপাক ক্রিয়া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6"/>
          <p:cNvSpPr/>
          <p:nvPr/>
        </p:nvSpPr>
        <p:spPr>
          <a:xfrm>
            <a:off x="2328004" y="3583800"/>
            <a:ext cx="5444396" cy="62020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kern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8153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--- </a:t>
            </a:r>
          </a:p>
          <a:p>
            <a:endParaRPr lang="bn-IN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কী তা বলতে পারবে।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পৌষ্টিক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তন্ত্রের কোন অংশ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কোন কোন এনজাইম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ও হরমোন নিঃসৃত হয়ে তা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বলতে পারবে।</a:t>
            </a:r>
          </a:p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এসব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এনজাইম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ও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হরমোন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2800" smtClean="0">
                <a:latin typeface="NikoshBAN" pitchFamily="2" charset="0"/>
                <a:cs typeface="NikoshBAN" pitchFamily="2" charset="0"/>
              </a:rPr>
              <a:t>জাতীয়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খাদ্যকে পরিপাক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করে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তা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বলতে পারবে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4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পরিপাককৃত খাদ্য কীভাবে শোষণ হয় তা ব্যাখ্যা করতে পারবে।</a:t>
            </a:r>
            <a:endParaRPr lang="en-US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85800"/>
            <a:ext cx="212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4167"/>
          <a:stretch/>
        </p:blipFill>
        <p:spPr>
          <a:xfrm>
            <a:off x="228600" y="838200"/>
            <a:ext cx="6324600" cy="5143500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33513" y="4251212"/>
            <a:ext cx="985837" cy="692263"/>
          </a:xfrm>
          <a:custGeom>
            <a:avLst/>
            <a:gdLst>
              <a:gd name="connsiteX0" fmla="*/ 942975 w 985837"/>
              <a:gd name="connsiteY0" fmla="*/ 35038 h 692263"/>
              <a:gd name="connsiteX1" fmla="*/ 185737 w 985837"/>
              <a:gd name="connsiteY1" fmla="*/ 20751 h 692263"/>
              <a:gd name="connsiteX2" fmla="*/ 142875 w 985837"/>
              <a:gd name="connsiteY2" fmla="*/ 63613 h 692263"/>
              <a:gd name="connsiteX3" fmla="*/ 100012 w 985837"/>
              <a:gd name="connsiteY3" fmla="*/ 149338 h 692263"/>
              <a:gd name="connsiteX4" fmla="*/ 71437 w 985837"/>
              <a:gd name="connsiteY4" fmla="*/ 192201 h 692263"/>
              <a:gd name="connsiteX5" fmla="*/ 28575 w 985837"/>
              <a:gd name="connsiteY5" fmla="*/ 292213 h 692263"/>
              <a:gd name="connsiteX6" fmla="*/ 0 w 985837"/>
              <a:gd name="connsiteY6" fmla="*/ 377938 h 692263"/>
              <a:gd name="connsiteX7" fmla="*/ 14287 w 985837"/>
              <a:gd name="connsiteY7" fmla="*/ 620826 h 692263"/>
              <a:gd name="connsiteX8" fmla="*/ 57150 w 985837"/>
              <a:gd name="connsiteY8" fmla="*/ 649401 h 692263"/>
              <a:gd name="connsiteX9" fmla="*/ 185737 w 985837"/>
              <a:gd name="connsiteY9" fmla="*/ 692263 h 692263"/>
              <a:gd name="connsiteX10" fmla="*/ 371475 w 985837"/>
              <a:gd name="connsiteY10" fmla="*/ 677976 h 692263"/>
              <a:gd name="connsiteX11" fmla="*/ 414337 w 985837"/>
              <a:gd name="connsiteY11" fmla="*/ 663688 h 692263"/>
              <a:gd name="connsiteX12" fmla="*/ 471487 w 985837"/>
              <a:gd name="connsiteY12" fmla="*/ 577963 h 692263"/>
              <a:gd name="connsiteX13" fmla="*/ 514350 w 985837"/>
              <a:gd name="connsiteY13" fmla="*/ 535101 h 692263"/>
              <a:gd name="connsiteX14" fmla="*/ 585787 w 985837"/>
              <a:gd name="connsiteY14" fmla="*/ 449376 h 692263"/>
              <a:gd name="connsiteX15" fmla="*/ 671512 w 985837"/>
              <a:gd name="connsiteY15" fmla="*/ 392226 h 692263"/>
              <a:gd name="connsiteX16" fmla="*/ 885825 w 985837"/>
              <a:gd name="connsiteY16" fmla="*/ 377938 h 692263"/>
              <a:gd name="connsiteX17" fmla="*/ 914400 w 985837"/>
              <a:gd name="connsiteY17" fmla="*/ 335076 h 692263"/>
              <a:gd name="connsiteX18" fmla="*/ 957262 w 985837"/>
              <a:gd name="connsiteY18" fmla="*/ 306501 h 692263"/>
              <a:gd name="connsiteX19" fmla="*/ 971550 w 985837"/>
              <a:gd name="connsiteY19" fmla="*/ 249351 h 692263"/>
              <a:gd name="connsiteX20" fmla="*/ 985837 w 985837"/>
              <a:gd name="connsiteY20" fmla="*/ 206488 h 692263"/>
              <a:gd name="connsiteX21" fmla="*/ 971550 w 985837"/>
              <a:gd name="connsiteY21" fmla="*/ 63613 h 692263"/>
              <a:gd name="connsiteX22" fmla="*/ 928687 w 985837"/>
              <a:gd name="connsiteY22" fmla="*/ 35038 h 692263"/>
              <a:gd name="connsiteX23" fmla="*/ 885825 w 985837"/>
              <a:gd name="connsiteY23" fmla="*/ 49326 h 6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5837" h="692263">
                <a:moveTo>
                  <a:pt x="942975" y="35038"/>
                </a:moveTo>
                <a:cubicBezTo>
                  <a:pt x="632939" y="4034"/>
                  <a:pt x="535811" y="-18146"/>
                  <a:pt x="185737" y="20751"/>
                </a:cubicBezTo>
                <a:cubicBezTo>
                  <a:pt x="165655" y="22982"/>
                  <a:pt x="155810" y="48091"/>
                  <a:pt x="142875" y="63613"/>
                </a:cubicBezTo>
                <a:cubicBezTo>
                  <a:pt x="91694" y="125030"/>
                  <a:pt x="132230" y="84903"/>
                  <a:pt x="100012" y="149338"/>
                </a:cubicBezTo>
                <a:cubicBezTo>
                  <a:pt x="92333" y="164697"/>
                  <a:pt x="80962" y="177913"/>
                  <a:pt x="71437" y="192201"/>
                </a:cubicBezTo>
                <a:cubicBezTo>
                  <a:pt x="33644" y="343377"/>
                  <a:pt x="84956" y="165357"/>
                  <a:pt x="28575" y="292213"/>
                </a:cubicBezTo>
                <a:cubicBezTo>
                  <a:pt x="16342" y="319738"/>
                  <a:pt x="0" y="377938"/>
                  <a:pt x="0" y="377938"/>
                </a:cubicBezTo>
                <a:cubicBezTo>
                  <a:pt x="4762" y="458901"/>
                  <a:pt x="-2421" y="541463"/>
                  <a:pt x="14287" y="620826"/>
                </a:cubicBezTo>
                <a:cubicBezTo>
                  <a:pt x="17825" y="637629"/>
                  <a:pt x="41299" y="642797"/>
                  <a:pt x="57150" y="649401"/>
                </a:cubicBezTo>
                <a:cubicBezTo>
                  <a:pt x="98855" y="666778"/>
                  <a:pt x="185737" y="692263"/>
                  <a:pt x="185737" y="692263"/>
                </a:cubicBezTo>
                <a:cubicBezTo>
                  <a:pt x="247650" y="687501"/>
                  <a:pt x="309859" y="685678"/>
                  <a:pt x="371475" y="677976"/>
                </a:cubicBezTo>
                <a:cubicBezTo>
                  <a:pt x="386419" y="676108"/>
                  <a:pt x="403688" y="674337"/>
                  <a:pt x="414337" y="663688"/>
                </a:cubicBezTo>
                <a:cubicBezTo>
                  <a:pt x="438621" y="639404"/>
                  <a:pt x="447203" y="602247"/>
                  <a:pt x="471487" y="577963"/>
                </a:cubicBezTo>
                <a:cubicBezTo>
                  <a:pt x="485775" y="563676"/>
                  <a:pt x="501415" y="550623"/>
                  <a:pt x="514350" y="535101"/>
                </a:cubicBezTo>
                <a:cubicBezTo>
                  <a:pt x="557799" y="482962"/>
                  <a:pt x="526469" y="495512"/>
                  <a:pt x="585787" y="449376"/>
                </a:cubicBezTo>
                <a:cubicBezTo>
                  <a:pt x="612896" y="428292"/>
                  <a:pt x="637245" y="394511"/>
                  <a:pt x="671512" y="392226"/>
                </a:cubicBezTo>
                <a:lnTo>
                  <a:pt x="885825" y="377938"/>
                </a:lnTo>
                <a:cubicBezTo>
                  <a:pt x="895350" y="363651"/>
                  <a:pt x="902258" y="347218"/>
                  <a:pt x="914400" y="335076"/>
                </a:cubicBezTo>
                <a:cubicBezTo>
                  <a:pt x="926542" y="322934"/>
                  <a:pt x="947737" y="320788"/>
                  <a:pt x="957262" y="306501"/>
                </a:cubicBezTo>
                <a:cubicBezTo>
                  <a:pt x="968154" y="290163"/>
                  <a:pt x="966156" y="268232"/>
                  <a:pt x="971550" y="249351"/>
                </a:cubicBezTo>
                <a:cubicBezTo>
                  <a:pt x="975687" y="234870"/>
                  <a:pt x="981075" y="220776"/>
                  <a:pt x="985837" y="206488"/>
                </a:cubicBezTo>
                <a:cubicBezTo>
                  <a:pt x="981075" y="158863"/>
                  <a:pt x="986685" y="109019"/>
                  <a:pt x="971550" y="63613"/>
                </a:cubicBezTo>
                <a:cubicBezTo>
                  <a:pt x="966120" y="47323"/>
                  <a:pt x="945625" y="37861"/>
                  <a:pt x="928687" y="35038"/>
                </a:cubicBezTo>
                <a:cubicBezTo>
                  <a:pt x="913832" y="32562"/>
                  <a:pt x="885825" y="49326"/>
                  <a:pt x="885825" y="4932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05025" y="4500563"/>
            <a:ext cx="1207210" cy="771525"/>
          </a:xfrm>
          <a:custGeom>
            <a:avLst/>
            <a:gdLst>
              <a:gd name="connsiteX0" fmla="*/ 228600 w 1207210"/>
              <a:gd name="connsiteY0" fmla="*/ 214312 h 771525"/>
              <a:gd name="connsiteX1" fmla="*/ 200025 w 1207210"/>
              <a:gd name="connsiteY1" fmla="*/ 328612 h 771525"/>
              <a:gd name="connsiteX2" fmla="*/ 171450 w 1207210"/>
              <a:gd name="connsiteY2" fmla="*/ 371475 h 771525"/>
              <a:gd name="connsiteX3" fmla="*/ 157163 w 1207210"/>
              <a:gd name="connsiteY3" fmla="*/ 414337 h 771525"/>
              <a:gd name="connsiteX4" fmla="*/ 28575 w 1207210"/>
              <a:gd name="connsiteY4" fmla="*/ 557212 h 771525"/>
              <a:gd name="connsiteX5" fmla="*/ 0 w 1207210"/>
              <a:gd name="connsiteY5" fmla="*/ 600075 h 771525"/>
              <a:gd name="connsiteX6" fmla="*/ 14288 w 1207210"/>
              <a:gd name="connsiteY6" fmla="*/ 685800 h 771525"/>
              <a:gd name="connsiteX7" fmla="*/ 142875 w 1207210"/>
              <a:gd name="connsiteY7" fmla="*/ 757237 h 771525"/>
              <a:gd name="connsiteX8" fmla="*/ 214313 w 1207210"/>
              <a:gd name="connsiteY8" fmla="*/ 771525 h 771525"/>
              <a:gd name="connsiteX9" fmla="*/ 814388 w 1207210"/>
              <a:gd name="connsiteY9" fmla="*/ 757237 h 771525"/>
              <a:gd name="connsiteX10" fmla="*/ 914400 w 1207210"/>
              <a:gd name="connsiteY10" fmla="*/ 728662 h 771525"/>
              <a:gd name="connsiteX11" fmla="*/ 1042988 w 1207210"/>
              <a:gd name="connsiteY11" fmla="*/ 628650 h 771525"/>
              <a:gd name="connsiteX12" fmla="*/ 1071563 w 1207210"/>
              <a:gd name="connsiteY12" fmla="*/ 585787 h 771525"/>
              <a:gd name="connsiteX13" fmla="*/ 1100138 w 1207210"/>
              <a:gd name="connsiteY13" fmla="*/ 500062 h 771525"/>
              <a:gd name="connsiteX14" fmla="*/ 1128713 w 1207210"/>
              <a:gd name="connsiteY14" fmla="*/ 442912 h 771525"/>
              <a:gd name="connsiteX15" fmla="*/ 1185863 w 1207210"/>
              <a:gd name="connsiteY15" fmla="*/ 314325 h 771525"/>
              <a:gd name="connsiteX16" fmla="*/ 1185863 w 1207210"/>
              <a:gd name="connsiteY16" fmla="*/ 142875 h 771525"/>
              <a:gd name="connsiteX17" fmla="*/ 1143000 w 1207210"/>
              <a:gd name="connsiteY17" fmla="*/ 128587 h 771525"/>
              <a:gd name="connsiteX18" fmla="*/ 1085850 w 1207210"/>
              <a:gd name="connsiteY18" fmla="*/ 114300 h 771525"/>
              <a:gd name="connsiteX19" fmla="*/ 985838 w 1207210"/>
              <a:gd name="connsiteY19" fmla="*/ 57150 h 771525"/>
              <a:gd name="connsiteX20" fmla="*/ 900113 w 1207210"/>
              <a:gd name="connsiteY20" fmla="*/ 28575 h 771525"/>
              <a:gd name="connsiteX21" fmla="*/ 857250 w 1207210"/>
              <a:gd name="connsiteY21" fmla="*/ 14287 h 771525"/>
              <a:gd name="connsiteX22" fmla="*/ 814388 w 1207210"/>
              <a:gd name="connsiteY22" fmla="*/ 0 h 771525"/>
              <a:gd name="connsiteX23" fmla="*/ 485775 w 1207210"/>
              <a:gd name="connsiteY23" fmla="*/ 28575 h 771525"/>
              <a:gd name="connsiteX24" fmla="*/ 442913 w 1207210"/>
              <a:gd name="connsiteY24" fmla="*/ 42862 h 771525"/>
              <a:gd name="connsiteX25" fmla="*/ 371475 w 1207210"/>
              <a:gd name="connsiteY25" fmla="*/ 128587 h 771525"/>
              <a:gd name="connsiteX26" fmla="*/ 328613 w 1207210"/>
              <a:gd name="connsiteY26" fmla="*/ 142875 h 771525"/>
              <a:gd name="connsiteX27" fmla="*/ 242888 w 1207210"/>
              <a:gd name="connsiteY27" fmla="*/ 200025 h 771525"/>
              <a:gd name="connsiteX28" fmla="*/ 200025 w 1207210"/>
              <a:gd name="connsiteY28" fmla="*/ 228600 h 771525"/>
              <a:gd name="connsiteX29" fmla="*/ 171450 w 1207210"/>
              <a:gd name="connsiteY29" fmla="*/ 22860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7210" h="771525">
                <a:moveTo>
                  <a:pt x="228600" y="214312"/>
                </a:moveTo>
                <a:cubicBezTo>
                  <a:pt x="223165" y="241490"/>
                  <a:pt x="214672" y="299319"/>
                  <a:pt x="200025" y="328612"/>
                </a:cubicBezTo>
                <a:cubicBezTo>
                  <a:pt x="192346" y="343971"/>
                  <a:pt x="180975" y="357187"/>
                  <a:pt x="171450" y="371475"/>
                </a:cubicBezTo>
                <a:cubicBezTo>
                  <a:pt x="166688" y="385762"/>
                  <a:pt x="163898" y="400867"/>
                  <a:pt x="157163" y="414337"/>
                </a:cubicBezTo>
                <a:cubicBezTo>
                  <a:pt x="116312" y="496040"/>
                  <a:pt x="102632" y="446125"/>
                  <a:pt x="28575" y="557212"/>
                </a:cubicBezTo>
                <a:lnTo>
                  <a:pt x="0" y="600075"/>
                </a:lnTo>
                <a:cubicBezTo>
                  <a:pt x="4763" y="628650"/>
                  <a:pt x="-2325" y="662068"/>
                  <a:pt x="14288" y="685800"/>
                </a:cubicBezTo>
                <a:cubicBezTo>
                  <a:pt x="36862" y="718048"/>
                  <a:pt x="100621" y="746673"/>
                  <a:pt x="142875" y="757237"/>
                </a:cubicBezTo>
                <a:cubicBezTo>
                  <a:pt x="166434" y="763127"/>
                  <a:pt x="190500" y="766762"/>
                  <a:pt x="214313" y="771525"/>
                </a:cubicBezTo>
                <a:lnTo>
                  <a:pt x="814388" y="757237"/>
                </a:lnTo>
                <a:cubicBezTo>
                  <a:pt x="822418" y="756888"/>
                  <a:pt x="901788" y="735669"/>
                  <a:pt x="914400" y="728662"/>
                </a:cubicBezTo>
                <a:cubicBezTo>
                  <a:pt x="963836" y="701197"/>
                  <a:pt x="1007082" y="671736"/>
                  <a:pt x="1042988" y="628650"/>
                </a:cubicBezTo>
                <a:cubicBezTo>
                  <a:pt x="1053981" y="615458"/>
                  <a:pt x="1062038" y="600075"/>
                  <a:pt x="1071563" y="585787"/>
                </a:cubicBezTo>
                <a:cubicBezTo>
                  <a:pt x="1081088" y="557212"/>
                  <a:pt x="1086668" y="527003"/>
                  <a:pt x="1100138" y="500062"/>
                </a:cubicBezTo>
                <a:cubicBezTo>
                  <a:pt x="1109663" y="481012"/>
                  <a:pt x="1120803" y="462687"/>
                  <a:pt x="1128713" y="442912"/>
                </a:cubicBezTo>
                <a:cubicBezTo>
                  <a:pt x="1179720" y="315394"/>
                  <a:pt x="1130887" y="396788"/>
                  <a:pt x="1185863" y="314325"/>
                </a:cubicBezTo>
                <a:cubicBezTo>
                  <a:pt x="1207204" y="250299"/>
                  <a:pt x="1220664" y="229876"/>
                  <a:pt x="1185863" y="142875"/>
                </a:cubicBezTo>
                <a:cubicBezTo>
                  <a:pt x="1180270" y="128892"/>
                  <a:pt x="1157481" y="132724"/>
                  <a:pt x="1143000" y="128587"/>
                </a:cubicBezTo>
                <a:cubicBezTo>
                  <a:pt x="1124119" y="123193"/>
                  <a:pt x="1104900" y="119062"/>
                  <a:pt x="1085850" y="114300"/>
                </a:cubicBezTo>
                <a:cubicBezTo>
                  <a:pt x="1047188" y="88525"/>
                  <a:pt x="1031157" y="75277"/>
                  <a:pt x="985838" y="57150"/>
                </a:cubicBezTo>
                <a:cubicBezTo>
                  <a:pt x="957872" y="45963"/>
                  <a:pt x="928688" y="38100"/>
                  <a:pt x="900113" y="28575"/>
                </a:cubicBezTo>
                <a:lnTo>
                  <a:pt x="857250" y="14287"/>
                </a:lnTo>
                <a:lnTo>
                  <a:pt x="814388" y="0"/>
                </a:lnTo>
                <a:cubicBezTo>
                  <a:pt x="704850" y="9525"/>
                  <a:pt x="595001" y="15972"/>
                  <a:pt x="485775" y="28575"/>
                </a:cubicBezTo>
                <a:cubicBezTo>
                  <a:pt x="470814" y="30301"/>
                  <a:pt x="455444" y="34508"/>
                  <a:pt x="442913" y="42862"/>
                </a:cubicBezTo>
                <a:cubicBezTo>
                  <a:pt x="279661" y="151697"/>
                  <a:pt x="503249" y="23167"/>
                  <a:pt x="371475" y="128587"/>
                </a:cubicBezTo>
                <a:cubicBezTo>
                  <a:pt x="359715" y="137995"/>
                  <a:pt x="341778" y="135561"/>
                  <a:pt x="328613" y="142875"/>
                </a:cubicBezTo>
                <a:cubicBezTo>
                  <a:pt x="298592" y="159554"/>
                  <a:pt x="271463" y="180975"/>
                  <a:pt x="242888" y="200025"/>
                </a:cubicBezTo>
                <a:cubicBezTo>
                  <a:pt x="228600" y="209550"/>
                  <a:pt x="217197" y="228600"/>
                  <a:pt x="200025" y="228600"/>
                </a:cubicBezTo>
                <a:lnTo>
                  <a:pt x="171450" y="2286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90875" y="2586038"/>
            <a:ext cx="900273" cy="1985962"/>
          </a:xfrm>
          <a:custGeom>
            <a:avLst/>
            <a:gdLst>
              <a:gd name="connsiteX0" fmla="*/ 657225 w 900273"/>
              <a:gd name="connsiteY0" fmla="*/ 100012 h 1985962"/>
              <a:gd name="connsiteX1" fmla="*/ 642938 w 900273"/>
              <a:gd name="connsiteY1" fmla="*/ 14287 h 1985962"/>
              <a:gd name="connsiteX2" fmla="*/ 600075 w 900273"/>
              <a:gd name="connsiteY2" fmla="*/ 0 h 1985962"/>
              <a:gd name="connsiteX3" fmla="*/ 485775 w 900273"/>
              <a:gd name="connsiteY3" fmla="*/ 14287 h 1985962"/>
              <a:gd name="connsiteX4" fmla="*/ 457200 w 900273"/>
              <a:gd name="connsiteY4" fmla="*/ 114300 h 1985962"/>
              <a:gd name="connsiteX5" fmla="*/ 328613 w 900273"/>
              <a:gd name="connsiteY5" fmla="*/ 214312 h 1985962"/>
              <a:gd name="connsiteX6" fmla="*/ 285750 w 900273"/>
              <a:gd name="connsiteY6" fmla="*/ 242887 h 1985962"/>
              <a:gd name="connsiteX7" fmla="*/ 142875 w 900273"/>
              <a:gd name="connsiteY7" fmla="*/ 271462 h 1985962"/>
              <a:gd name="connsiteX8" fmla="*/ 114300 w 900273"/>
              <a:gd name="connsiteY8" fmla="*/ 328612 h 1985962"/>
              <a:gd name="connsiteX9" fmla="*/ 100013 w 900273"/>
              <a:gd name="connsiteY9" fmla="*/ 471487 h 1985962"/>
              <a:gd name="connsiteX10" fmla="*/ 0 w 900273"/>
              <a:gd name="connsiteY10" fmla="*/ 600075 h 1985962"/>
              <a:gd name="connsiteX11" fmla="*/ 28575 w 900273"/>
              <a:gd name="connsiteY11" fmla="*/ 700087 h 1985962"/>
              <a:gd name="connsiteX12" fmla="*/ 85725 w 900273"/>
              <a:gd name="connsiteY12" fmla="*/ 785812 h 1985962"/>
              <a:gd name="connsiteX13" fmla="*/ 114300 w 900273"/>
              <a:gd name="connsiteY13" fmla="*/ 971550 h 1985962"/>
              <a:gd name="connsiteX14" fmla="*/ 142875 w 900273"/>
              <a:gd name="connsiteY14" fmla="*/ 1057275 h 1985962"/>
              <a:gd name="connsiteX15" fmla="*/ 157163 w 900273"/>
              <a:gd name="connsiteY15" fmla="*/ 1143000 h 1985962"/>
              <a:gd name="connsiteX16" fmla="*/ 242888 w 900273"/>
              <a:gd name="connsiteY16" fmla="*/ 1228725 h 1985962"/>
              <a:gd name="connsiteX17" fmla="*/ 257175 w 900273"/>
              <a:gd name="connsiteY17" fmla="*/ 1300162 h 1985962"/>
              <a:gd name="connsiteX18" fmla="*/ 271463 w 900273"/>
              <a:gd name="connsiteY18" fmla="*/ 1343025 h 1985962"/>
              <a:gd name="connsiteX19" fmla="*/ 285750 w 900273"/>
              <a:gd name="connsiteY19" fmla="*/ 1471612 h 1985962"/>
              <a:gd name="connsiteX20" fmla="*/ 314325 w 900273"/>
              <a:gd name="connsiteY20" fmla="*/ 1600200 h 1985962"/>
              <a:gd name="connsiteX21" fmla="*/ 328613 w 900273"/>
              <a:gd name="connsiteY21" fmla="*/ 1643062 h 1985962"/>
              <a:gd name="connsiteX22" fmla="*/ 314325 w 900273"/>
              <a:gd name="connsiteY22" fmla="*/ 1914525 h 1985962"/>
              <a:gd name="connsiteX23" fmla="*/ 271463 w 900273"/>
              <a:gd name="connsiteY23" fmla="*/ 1957387 h 1985962"/>
              <a:gd name="connsiteX24" fmla="*/ 314325 w 900273"/>
              <a:gd name="connsiteY24" fmla="*/ 1985962 h 1985962"/>
              <a:gd name="connsiteX25" fmla="*/ 485775 w 900273"/>
              <a:gd name="connsiteY25" fmla="*/ 1971675 h 1985962"/>
              <a:gd name="connsiteX26" fmla="*/ 500063 w 900273"/>
              <a:gd name="connsiteY26" fmla="*/ 1914525 h 1985962"/>
              <a:gd name="connsiteX27" fmla="*/ 557213 w 900273"/>
              <a:gd name="connsiteY27" fmla="*/ 1828800 h 1985962"/>
              <a:gd name="connsiteX28" fmla="*/ 585788 w 900273"/>
              <a:gd name="connsiteY28" fmla="*/ 1785937 h 1985962"/>
              <a:gd name="connsiteX29" fmla="*/ 628650 w 900273"/>
              <a:gd name="connsiteY29" fmla="*/ 1757362 h 1985962"/>
              <a:gd name="connsiteX30" fmla="*/ 685800 w 900273"/>
              <a:gd name="connsiteY30" fmla="*/ 1685925 h 1985962"/>
              <a:gd name="connsiteX31" fmla="*/ 700088 w 900273"/>
              <a:gd name="connsiteY31" fmla="*/ 1643062 h 1985962"/>
              <a:gd name="connsiteX32" fmla="*/ 771525 w 900273"/>
              <a:gd name="connsiteY32" fmla="*/ 1557337 h 1985962"/>
              <a:gd name="connsiteX33" fmla="*/ 828675 w 900273"/>
              <a:gd name="connsiteY33" fmla="*/ 1471612 h 1985962"/>
              <a:gd name="connsiteX34" fmla="*/ 885825 w 900273"/>
              <a:gd name="connsiteY34" fmla="*/ 1385887 h 1985962"/>
              <a:gd name="connsiteX35" fmla="*/ 885825 w 900273"/>
              <a:gd name="connsiteY35" fmla="*/ 1000125 h 1985962"/>
              <a:gd name="connsiteX36" fmla="*/ 800100 w 900273"/>
              <a:gd name="connsiteY36" fmla="*/ 957262 h 1985962"/>
              <a:gd name="connsiteX37" fmla="*/ 771525 w 900273"/>
              <a:gd name="connsiteY37" fmla="*/ 914400 h 1985962"/>
              <a:gd name="connsiteX38" fmla="*/ 728663 w 900273"/>
              <a:gd name="connsiteY38" fmla="*/ 757237 h 1985962"/>
              <a:gd name="connsiteX39" fmla="*/ 742950 w 900273"/>
              <a:gd name="connsiteY39" fmla="*/ 428625 h 1985962"/>
              <a:gd name="connsiteX40" fmla="*/ 757238 w 900273"/>
              <a:gd name="connsiteY40" fmla="*/ 371475 h 1985962"/>
              <a:gd name="connsiteX41" fmla="*/ 742950 w 900273"/>
              <a:gd name="connsiteY41" fmla="*/ 85725 h 1985962"/>
              <a:gd name="connsiteX42" fmla="*/ 657225 w 900273"/>
              <a:gd name="connsiteY42" fmla="*/ 28575 h 1985962"/>
              <a:gd name="connsiteX43" fmla="*/ 471488 w 900273"/>
              <a:gd name="connsiteY43" fmla="*/ 57150 h 198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00273" h="1985962">
                <a:moveTo>
                  <a:pt x="657225" y="100012"/>
                </a:moveTo>
                <a:cubicBezTo>
                  <a:pt x="652463" y="71437"/>
                  <a:pt x="657311" y="39439"/>
                  <a:pt x="642938" y="14287"/>
                </a:cubicBezTo>
                <a:cubicBezTo>
                  <a:pt x="635466" y="1211"/>
                  <a:pt x="615135" y="0"/>
                  <a:pt x="600075" y="0"/>
                </a:cubicBezTo>
                <a:cubicBezTo>
                  <a:pt x="561679" y="0"/>
                  <a:pt x="523875" y="9525"/>
                  <a:pt x="485775" y="14287"/>
                </a:cubicBezTo>
                <a:cubicBezTo>
                  <a:pt x="483869" y="21912"/>
                  <a:pt x="465400" y="102000"/>
                  <a:pt x="457200" y="114300"/>
                </a:cubicBezTo>
                <a:cubicBezTo>
                  <a:pt x="430342" y="154588"/>
                  <a:pt x="362673" y="191605"/>
                  <a:pt x="328613" y="214312"/>
                </a:cubicBezTo>
                <a:cubicBezTo>
                  <a:pt x="314325" y="223837"/>
                  <a:pt x="302409" y="238722"/>
                  <a:pt x="285750" y="242887"/>
                </a:cubicBezTo>
                <a:cubicBezTo>
                  <a:pt x="200496" y="264201"/>
                  <a:pt x="247969" y="253947"/>
                  <a:pt x="142875" y="271462"/>
                </a:cubicBezTo>
                <a:cubicBezTo>
                  <a:pt x="133350" y="290512"/>
                  <a:pt x="118763" y="307786"/>
                  <a:pt x="114300" y="328612"/>
                </a:cubicBezTo>
                <a:cubicBezTo>
                  <a:pt x="104272" y="375412"/>
                  <a:pt x="114289" y="425803"/>
                  <a:pt x="100013" y="471487"/>
                </a:cubicBezTo>
                <a:cubicBezTo>
                  <a:pt x="84477" y="521202"/>
                  <a:pt x="36069" y="564006"/>
                  <a:pt x="0" y="600075"/>
                </a:cubicBezTo>
                <a:cubicBezTo>
                  <a:pt x="3362" y="613523"/>
                  <a:pt x="19260" y="683320"/>
                  <a:pt x="28575" y="700087"/>
                </a:cubicBezTo>
                <a:cubicBezTo>
                  <a:pt x="45253" y="730108"/>
                  <a:pt x="85725" y="785812"/>
                  <a:pt x="85725" y="785812"/>
                </a:cubicBezTo>
                <a:cubicBezTo>
                  <a:pt x="95250" y="847725"/>
                  <a:pt x="101395" y="910253"/>
                  <a:pt x="114300" y="971550"/>
                </a:cubicBezTo>
                <a:cubicBezTo>
                  <a:pt x="120505" y="1001025"/>
                  <a:pt x="137923" y="1027564"/>
                  <a:pt x="142875" y="1057275"/>
                </a:cubicBezTo>
                <a:cubicBezTo>
                  <a:pt x="147638" y="1085850"/>
                  <a:pt x="142566" y="1117977"/>
                  <a:pt x="157163" y="1143000"/>
                </a:cubicBezTo>
                <a:cubicBezTo>
                  <a:pt x="177525" y="1177906"/>
                  <a:pt x="242888" y="1228725"/>
                  <a:pt x="242888" y="1228725"/>
                </a:cubicBezTo>
                <a:cubicBezTo>
                  <a:pt x="247650" y="1252537"/>
                  <a:pt x="251285" y="1276603"/>
                  <a:pt x="257175" y="1300162"/>
                </a:cubicBezTo>
                <a:cubicBezTo>
                  <a:pt x="260828" y="1314773"/>
                  <a:pt x="268987" y="1328169"/>
                  <a:pt x="271463" y="1343025"/>
                </a:cubicBezTo>
                <a:cubicBezTo>
                  <a:pt x="278553" y="1385564"/>
                  <a:pt x="279651" y="1428919"/>
                  <a:pt x="285750" y="1471612"/>
                </a:cubicBezTo>
                <a:cubicBezTo>
                  <a:pt x="289957" y="1501064"/>
                  <a:pt x="305413" y="1569010"/>
                  <a:pt x="314325" y="1600200"/>
                </a:cubicBezTo>
                <a:cubicBezTo>
                  <a:pt x="318462" y="1614681"/>
                  <a:pt x="323850" y="1628775"/>
                  <a:pt x="328613" y="1643062"/>
                </a:cubicBezTo>
                <a:cubicBezTo>
                  <a:pt x="323850" y="1733550"/>
                  <a:pt x="330534" y="1825374"/>
                  <a:pt x="314325" y="1914525"/>
                </a:cubicBezTo>
                <a:cubicBezTo>
                  <a:pt x="310711" y="1934404"/>
                  <a:pt x="271463" y="1937182"/>
                  <a:pt x="271463" y="1957387"/>
                </a:cubicBezTo>
                <a:cubicBezTo>
                  <a:pt x="271463" y="1974558"/>
                  <a:pt x="300038" y="1976437"/>
                  <a:pt x="314325" y="1985962"/>
                </a:cubicBezTo>
                <a:cubicBezTo>
                  <a:pt x="371475" y="1981200"/>
                  <a:pt x="432249" y="1992262"/>
                  <a:pt x="485775" y="1971675"/>
                </a:cubicBezTo>
                <a:cubicBezTo>
                  <a:pt x="504103" y="1964626"/>
                  <a:pt x="491281" y="1932088"/>
                  <a:pt x="500063" y="1914525"/>
                </a:cubicBezTo>
                <a:cubicBezTo>
                  <a:pt x="515422" y="1883808"/>
                  <a:pt x="538163" y="1857375"/>
                  <a:pt x="557213" y="1828800"/>
                </a:cubicBezTo>
                <a:cubicBezTo>
                  <a:pt x="566738" y="1814512"/>
                  <a:pt x="571500" y="1795462"/>
                  <a:pt x="585788" y="1785937"/>
                </a:cubicBezTo>
                <a:lnTo>
                  <a:pt x="628650" y="1757362"/>
                </a:lnTo>
                <a:cubicBezTo>
                  <a:pt x="664564" y="1649625"/>
                  <a:pt x="611941" y="1778249"/>
                  <a:pt x="685800" y="1685925"/>
                </a:cubicBezTo>
                <a:cubicBezTo>
                  <a:pt x="695208" y="1674165"/>
                  <a:pt x="693353" y="1656533"/>
                  <a:pt x="700088" y="1643062"/>
                </a:cubicBezTo>
                <a:cubicBezTo>
                  <a:pt x="719979" y="1603281"/>
                  <a:pt x="739929" y="1588934"/>
                  <a:pt x="771525" y="1557337"/>
                </a:cubicBezTo>
                <a:cubicBezTo>
                  <a:pt x="798851" y="1475364"/>
                  <a:pt x="766245" y="1551880"/>
                  <a:pt x="828675" y="1471612"/>
                </a:cubicBezTo>
                <a:cubicBezTo>
                  <a:pt x="849759" y="1444503"/>
                  <a:pt x="885825" y="1385887"/>
                  <a:pt x="885825" y="1385887"/>
                </a:cubicBezTo>
                <a:cubicBezTo>
                  <a:pt x="886720" y="1368873"/>
                  <a:pt x="917883" y="1080269"/>
                  <a:pt x="885825" y="1000125"/>
                </a:cubicBezTo>
                <a:cubicBezTo>
                  <a:pt x="877303" y="978820"/>
                  <a:pt x="818144" y="963277"/>
                  <a:pt x="800100" y="957262"/>
                </a:cubicBezTo>
                <a:cubicBezTo>
                  <a:pt x="790575" y="942975"/>
                  <a:pt x="778499" y="930091"/>
                  <a:pt x="771525" y="914400"/>
                </a:cubicBezTo>
                <a:cubicBezTo>
                  <a:pt x="745158" y="855073"/>
                  <a:pt x="740886" y="818354"/>
                  <a:pt x="728663" y="757237"/>
                </a:cubicBezTo>
                <a:cubicBezTo>
                  <a:pt x="733425" y="647700"/>
                  <a:pt x="734851" y="537966"/>
                  <a:pt x="742950" y="428625"/>
                </a:cubicBezTo>
                <a:cubicBezTo>
                  <a:pt x="744401" y="409042"/>
                  <a:pt x="757238" y="391111"/>
                  <a:pt x="757238" y="371475"/>
                </a:cubicBezTo>
                <a:cubicBezTo>
                  <a:pt x="757238" y="276106"/>
                  <a:pt x="769653" y="177279"/>
                  <a:pt x="742950" y="85725"/>
                </a:cubicBezTo>
                <a:cubicBezTo>
                  <a:pt x="733334" y="52756"/>
                  <a:pt x="657225" y="28575"/>
                  <a:pt x="657225" y="28575"/>
                </a:cubicBezTo>
                <a:cubicBezTo>
                  <a:pt x="479063" y="43421"/>
                  <a:pt x="526325" y="2309"/>
                  <a:pt x="471488" y="5715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09879" y="195106"/>
            <a:ext cx="5638800" cy="368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লালাগ্রন্থি</a:t>
            </a:r>
            <a:r>
              <a:rPr lang="bn-I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র সংখ্যা ও অবস্থান লক্ষ্য কর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16002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প্যারোটিড </a:t>
            </a:r>
            <a:r>
              <a:rPr lang="bn-BD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, দুপাশে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5999" y="3063404"/>
            <a:ext cx="245617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নিঃসৃত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29260" y="203582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সাব-লিঙ্গুয়ালগ্রন্থি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0705" y="2464877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সাব-ম্যাক্সিলারিগ্রন্থি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16220" y="3852619"/>
            <a:ext cx="3163485" cy="678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লালারস, এতে</a:t>
            </a:r>
          </a:p>
          <a:p>
            <a:pPr algn="ctr"/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টায়ালিন এনজাইম ও পানি।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13778" y="4683674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4046" y="5411681"/>
            <a:ext cx="5534214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শ্বেতসার জাতীয় খাদ্যকে মলটোজে পরিণত করে।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2" y="827566"/>
            <a:ext cx="5655645" cy="41049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0520" y="6130840"/>
            <a:ext cx="5868679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আমিষ বা স্নেহ জাতীয় খাদ্যের কোন রুপ পরিবর্তন হয় না।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11" y="171778"/>
            <a:ext cx="386254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মুখে পরিপাক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4560" y="966612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লালাগ্রন্থি ৩জোড়া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/>
      <p:bldP spid="10" grpId="0" animBg="1"/>
      <p:bldP spid="14" grpId="0"/>
      <p:bldP spid="20" grpId="0"/>
      <p:bldP spid="11" grpId="0"/>
      <p:bldP spid="17" grpId="0" animBg="1"/>
      <p:bldP spid="21" grpId="0"/>
      <p:bldP spid="22" grpId="0"/>
      <p:bldP spid="2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 পাকস্থলিতে আসার পর কী ঘট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4991"/>
            <a:ext cx="5775523" cy="4191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4060" y="5030574"/>
            <a:ext cx="673994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হাইড্রোক্লোরিক এসিড খাদ্যে ব্যকটেরিয়া থাকলে তা মেরে ফেলে এবং অম্লীয় পরিবেশ সৃষ্ট করে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412806" y="2054761"/>
            <a:ext cx="245617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নিঃসৃত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0065" y="2692755"/>
            <a:ext cx="4033935" cy="14979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অন্তঃপ্রাচীরের গ্যাস্ট্রিকগ্রন্থি হতে গ্যাস্ট্রিক </a:t>
            </a:r>
            <a:r>
              <a:rPr lang="bn-IN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রস </a:t>
            </a:r>
            <a:r>
              <a:rPr lang="bn-IN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(হাইড্রোক্লোরিক </a:t>
            </a:r>
            <a:r>
              <a:rPr lang="bn-IN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এসিড ও </a:t>
            </a:r>
            <a:r>
              <a:rPr lang="bn-IN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পেপসিনোজেন)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0110" y="4440613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04059" y="5012398"/>
            <a:ext cx="6992353" cy="745183"/>
            <a:chOff x="1559480" y="5293886"/>
            <a:chExt cx="5534214" cy="745183"/>
          </a:xfrm>
        </p:grpSpPr>
        <p:sp>
          <p:nvSpPr>
            <p:cNvPr id="10" name="Rectangle 9"/>
            <p:cNvSpPr/>
            <p:nvPr/>
          </p:nvSpPr>
          <p:spPr>
            <a:xfrm>
              <a:off x="1559480" y="5524719"/>
              <a:ext cx="5534214" cy="514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নিষ্ক্রিয় পেপসিনোজেন                  সক্রিয়</a:t>
              </a:r>
              <a:r>
                <a:rPr lang="en-US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পেপসিন 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276299" y="5293886"/>
              <a:ext cx="776156" cy="488008"/>
              <a:chOff x="4276299" y="5293886"/>
              <a:chExt cx="776156" cy="48800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4276299" y="5781894"/>
                <a:ext cx="77476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277690" y="5293886"/>
                <a:ext cx="774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HCl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890059" y="5861571"/>
            <a:ext cx="5045494" cy="698762"/>
            <a:chOff x="4211152" y="5796234"/>
            <a:chExt cx="5045494" cy="69876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795721" y="6255588"/>
              <a:ext cx="9788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4211152" y="5796234"/>
              <a:ext cx="5045494" cy="698762"/>
              <a:chOff x="2240481" y="5781894"/>
              <a:chExt cx="5045494" cy="69876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784330" y="5781894"/>
                <a:ext cx="97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পেপসিন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40481" y="5966306"/>
                <a:ext cx="5045494" cy="514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28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আমিষ                       পলিপেপটাইড 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79815" y="1173212"/>
            <a:ext cx="8564185" cy="7775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শর্করা ও আমিষ পাকস্থলিতে </a:t>
            </a:r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পরিপাক হয় না,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কারণ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গ্যাস্ট্রিক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নির্দিষ্ট কোন এনজাইম থাকে না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পাকস্থলির কী পরিবর্তন ঘট</a:t>
            </a:r>
            <a:r>
              <a:rPr lang="en-US" sz="240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bn-IN" sz="240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38201"/>
            <a:ext cx="5715000" cy="4147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" y="5408887"/>
            <a:ext cx="8763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পাকস্থলির অনবরত সংকোচন প্রসারণ ঘটছে এনজাইমের ক্রিয়ার ফলে খাদ্য মন্ড বা কাইমে পরিণত হচ্ছে।  পরে ক্ষুদ্রান্ত্রের ডিউডেনামে প্রবেশ করছে।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6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8344</TotalTime>
  <Words>1159</Words>
  <Application>Microsoft Office PowerPoint</Application>
  <PresentationFormat>On-screen Show (4:3)</PresentationFormat>
  <Paragraphs>190</Paragraphs>
  <Slides>21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Nikosh</vt:lpstr>
      <vt:lpstr>NikoshBAN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PB</cp:lastModifiedBy>
  <cp:revision>1480</cp:revision>
  <dcterms:created xsi:type="dcterms:W3CDTF">2006-08-16T00:00:00Z</dcterms:created>
  <dcterms:modified xsi:type="dcterms:W3CDTF">2016-02-12T17:47:58Z</dcterms:modified>
</cp:coreProperties>
</file>