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60" r:id="rId3"/>
    <p:sldId id="299" r:id="rId4"/>
    <p:sldId id="296" r:id="rId5"/>
    <p:sldId id="261" r:id="rId6"/>
    <p:sldId id="319" r:id="rId7"/>
    <p:sldId id="286" r:id="rId8"/>
    <p:sldId id="320" r:id="rId9"/>
    <p:sldId id="321" r:id="rId10"/>
    <p:sldId id="327" r:id="rId11"/>
    <p:sldId id="324" r:id="rId12"/>
    <p:sldId id="323" r:id="rId13"/>
    <p:sldId id="268" r:id="rId14"/>
    <p:sldId id="287" r:id="rId15"/>
    <p:sldId id="325" r:id="rId16"/>
    <p:sldId id="279" r:id="rId17"/>
    <p:sldId id="32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6" autoAdjust="0"/>
    <p:restoredTop sz="87792" autoAdjust="0"/>
  </p:normalViewPr>
  <p:slideViewPr>
    <p:cSldViewPr>
      <p:cViewPr varScale="1">
        <p:scale>
          <a:sx n="62" d="100"/>
          <a:sy n="62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20B02-83F2-4FEB-9431-AECAF63B136A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31647-CEC3-4B4E-9E1F-092345820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4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</a:t>
            </a:r>
            <a:r>
              <a:rPr lang="en-US" dirty="0" smtClean="0"/>
              <a:t> </a:t>
            </a:r>
            <a:r>
              <a:rPr lang="en-US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চেষ্টা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আরো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কিছু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 smtClean="0"/>
              <a:t>প্রশ্নউত্তর পদ্ধতিতে এই স্লাইডটির ধারনা দেয়া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9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1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শব্দগুলো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এসম্পর্কে</a:t>
            </a:r>
            <a:r>
              <a:rPr lang="en-US" baseline="0" dirty="0" smtClean="0"/>
              <a:t> </a:t>
            </a:r>
            <a:r>
              <a:rPr lang="en-US" dirty="0" err="1" smtClean="0"/>
              <a:t>শিক্ষার্থীকে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উৎসাহিত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চাওয়া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79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এক্ষেত্রে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সহযোগীতা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sz="1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r>
              <a:rPr lang="en-US" sz="1800" baseline="0" dirty="0" err="1" smtClean="0"/>
              <a:t>শিক্ষার্থীরা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কারণ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গুলো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খাতায়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লিখে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নিবে</a:t>
            </a:r>
            <a:r>
              <a:rPr lang="en-US" sz="1800" baseline="0" dirty="0" smtClean="0"/>
              <a:t>।</a:t>
            </a:r>
            <a:endParaRPr lang="en-US" sz="1800" dirty="0" smtClean="0"/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64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এক্ষেত্রে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সহযোগীতা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4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এনিমেশনের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শেষের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তীর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চিহ্ন</a:t>
            </a:r>
            <a:r>
              <a:rPr lang="en-US" baseline="0" dirty="0" smtClean="0"/>
              <a:t> </a:t>
            </a:r>
            <a:r>
              <a:rPr lang="en-US" dirty="0" err="1" smtClean="0"/>
              <a:t>পানি</a:t>
            </a:r>
            <a:r>
              <a:rPr lang="en-US" dirty="0" smtClean="0"/>
              <a:t> </a:t>
            </a:r>
            <a:r>
              <a:rPr lang="en-US" dirty="0" err="1" smtClean="0"/>
              <a:t>শোষণ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হচ্ছে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কারণ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1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কারণ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n-I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কী হতে পারে? অবশ্যই</a:t>
            </a:r>
            <a:r>
              <a:rPr lang="bn-IN" baseline="0" dirty="0" smtClean="0"/>
              <a:t> কৃমি তাই না ...। এই বলে পাঠে অগ্রসর হওয়া যেতে পারে । প্রশ্নউত্তর পদ্ধতিতে এই স্লাইডটির ধারনা দেয়া যেতে পারে। পরে দলগত কাজ।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342900"/>
            <a:ext cx="6934200" cy="693420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7050" y="2819400"/>
            <a:ext cx="3009900" cy="137160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19900" b="1" spc="50" dirty="0" smtClean="0">
                <a:ln w="11430"/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bn-BD" sz="19900" b="1" spc="50" dirty="0">
              <a:ln w="11430"/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7004" y="207592"/>
            <a:ext cx="6437103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বৃহদান্ত্রের সিকামের সাথে আঙ্গুলের আকারের থলেটির নাম কি?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3"/>
          <a:stretch/>
        </p:blipFill>
        <p:spPr>
          <a:xfrm>
            <a:off x="282158" y="923924"/>
            <a:ext cx="4876800" cy="5634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53191" b="12069"/>
          <a:stretch/>
        </p:blipFill>
        <p:spPr>
          <a:xfrm rot="21183962">
            <a:off x="1272758" y="4648200"/>
            <a:ext cx="1260893" cy="1159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b="7866"/>
          <a:stretch/>
        </p:blipFill>
        <p:spPr>
          <a:xfrm>
            <a:off x="4695824" y="3687960"/>
            <a:ext cx="2466975" cy="203596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090651" y="2230886"/>
            <a:ext cx="1376950" cy="323004"/>
          </a:xfrm>
          <a:prstGeom prst="wedgeRoundRectCallout">
            <a:avLst>
              <a:gd name="adj1" fmla="val -95542"/>
              <a:gd name="adj2" fmla="val 15096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অ্যাপেন্ডিক্স</a:t>
            </a:r>
            <a:endParaRPr lang="en-US" sz="24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6575858" y="4350966"/>
            <a:ext cx="2409825" cy="709958"/>
          </a:xfrm>
          <a:prstGeom prst="wedgeRoundRectCallout">
            <a:avLst>
              <a:gd name="adj1" fmla="val -58783"/>
              <a:gd name="adj2" fmla="val 9461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অ্যাপেন্ডিক্স সংক্রমিত হওয়ার পর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3177757" y="923924"/>
            <a:ext cx="4518443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সংক্রমনের পর কী ঘটে এবং কী করা উচিত?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6453" r="8957" b="8579"/>
          <a:stretch/>
        </p:blipFill>
        <p:spPr>
          <a:xfrm>
            <a:off x="152400" y="3429000"/>
            <a:ext cx="2819401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373815" y="5905038"/>
            <a:ext cx="4518443" cy="4524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শল্যচিকিৎসার মাধ্যমে অপসারনের পর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62100" y="5071359"/>
            <a:ext cx="341104" cy="833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1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2.77778E-7 0.00023 C 0.00347 -0.0044 0.00729 -0.00833 0.01076 -0.01273 C 0.0125 -0.01458 0.01372 -0.01713 0.01562 -0.01875 C 0.01858 -0.02199 0.02222 -0.02361 0.025 -0.02708 C 0.03247 -0.03727 0.02865 -0.03333 0.03576 -0.03958 C 0.03681 -0.0419 0.0375 -0.04445 0.03889 -0.04607 C 0.0408 -0.04792 0.04323 -0.04861 0.04514 -0.05023 C 0.04687 -0.05139 0.04844 -0.05255 0.05 -0.0544 C 0.0526 -0.05741 0.05503 -0.06158 0.05764 -0.06458 C 0.06337 -0.0713 0.0691 -0.07732 0.075 -0.08357 C 0.075 -0.08333 0.09045 -0.1 0.09062 -0.10023 C 0.09201 -0.10162 0.09375 -0.10278 0.09514 -0.1044 C 0.12031 -0.1294 0.09236 -0.10046 0.10625 -0.11875 C 0.10747 -0.1206 0.10937 -0.12153 0.11076 -0.12292 C 0.12448 -0.13588 0.11076 -0.12361 0.12187 -0.13357 C 0.12674 -0.14329 0.12257 -0.13727 0.13125 -0.14375 C 0.14132 -0.15162 0.13021 -0.14398 0.14062 -0.1544 C 0.14288 -0.15671 0.14601 -0.15787 0.14826 -0.16042 L 0.1625 -0.1794 C 0.16493 -0.18264 0.16701 -0.1875 0.17014 -0.18958 L 0.17639 -0.19375 C 0.17743 -0.19607 0.1783 -0.19838 0.17951 -0.20023 C 0.1809 -0.20185 0.18281 -0.20278 0.18437 -0.2044 C 0.18594 -0.20625 0.18733 -0.20857 0.18889 -0.21042 C 0.19045 -0.21204 0.19219 -0.2132 0.19375 -0.21458 C 0.19531 -0.21667 0.19653 -0.21921 0.19826 -0.22107 C 0.20069 -0.22338 0.20382 -0.22477 0.20625 -0.22708 C 0.22604 -0.24838 0.2026 -0.22847 0.22187 -0.24375 C 0.22292 -0.24607 0.22361 -0.24838 0.225 -0.25023 C 0.24653 -0.27894 0.22292 -0.24537 0.2375 -0.26273 C 0.24132 -0.26713 0.2434 -0.275 0.24826 -0.27708 C 0.25955 -0.28218 0.25503 -0.27894 0.2625 -0.28542 C 0.26354 -0.28773 0.26424 -0.29005 0.26562 -0.2919 C 0.27066 -0.29861 0.27361 -0.29838 0.27951 -0.3044 C 0.28924 -0.31389 0.27847 -0.30903 0.29201 -0.31273 C 0.2941 -0.31458 0.29601 -0.31713 0.29826 -0.31875 C 0.31389 -0.33056 0.29132 -0.30949 0.30764 -0.32523 C 0.3099 -0.32708 0.31198 -0.32917 0.31389 -0.33125 C 0.31562 -0.33333 0.31684 -0.33588 0.31875 -0.33773 C 0.3217 -0.34074 0.32535 -0.34236 0.32812 -0.34607 C 0.32951 -0.34792 0.3309 -0.35046 0.33264 -0.35208 C 0.34358 -0.36181 0.33108 -0.34537 0.34201 -0.35857 C 0.35625 -0.37523 0.34583 -0.36713 0.35764 -0.37523 C 0.35868 -0.37708 0.35937 -0.37963 0.36076 -0.38125 C 0.36372 -0.38472 0.37014 -0.38958 0.37014 -0.38935 L 0.36389 -0.38958 " pathEditMode="relative" rAng="0" ptsTypes="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946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5474" y="6200018"/>
            <a:ext cx="50292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শিশুটির পেট দেখে কি স্বাভাবিক মনে হয়?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55" y="901743"/>
            <a:ext cx="3640415" cy="5193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5" y="4084918"/>
            <a:ext cx="2366100" cy="1815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91" y="2541964"/>
            <a:ext cx="2438879" cy="19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5" y="1461225"/>
            <a:ext cx="2291945" cy="1718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9524" y="3278236"/>
            <a:ext cx="1264444" cy="35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গোলকৃমি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50571" y="5987939"/>
            <a:ext cx="1264444" cy="35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ফিতাকৃমি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7110269" y="4484876"/>
            <a:ext cx="1264444" cy="35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সুতাকৃমি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08309" y="1224199"/>
            <a:ext cx="8163278" cy="5285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শিশুটির কী কী উপসর্গ দেখা দিতে পারে এবং এ রোগ প্রতিরোধের উপায় খুঁজে বের কর।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333373" y="161470"/>
            <a:ext cx="4097618" cy="3998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দলগত কাজ        ৮মিঃ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333373" y="3393249"/>
            <a:ext cx="4297391" cy="454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কীভাবে এরা মানুষের দেহে প্রবেশ করে?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7012134" y="5987939"/>
            <a:ext cx="1964276" cy="652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কৃমিজনিত রোগ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02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3981450" cy="2777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5652" y="4067209"/>
            <a:ext cx="2802146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 তৈরি করা হচ্ছে?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749007" y="4916634"/>
            <a:ext cx="4518443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 রোগের জন্য এটি প্রয়োজন?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486025" y="226778"/>
            <a:ext cx="3581400" cy="652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ডায়রিয়া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Diarrhoea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4907406"/>
            <a:ext cx="320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এরোগের লক্ষণ গুলো কী কী?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97055" y="4872456"/>
            <a:ext cx="482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রোগ হওয়ার কারণ গুলো কী কী হতে পারে?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7"/>
          <a:stretch/>
        </p:blipFill>
        <p:spPr>
          <a:xfrm>
            <a:off x="4891985" y="728662"/>
            <a:ext cx="4079667" cy="3962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61071" y="4740509"/>
            <a:ext cx="183927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রোটা ভাইরাস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12841" y="5565366"/>
            <a:ext cx="6618977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 রোগ হলে  কী কী সচেতনতা মূলক কর্মকান্ড  গ্রহণ করবে?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9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093 L 1.66667E-6 0.00023 C -0.17309 0.0088 -0.10781 0.00787 -0.19583 0.00787 L -0.19583 0.00718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34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build="allAtOnce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879" y="3107945"/>
            <a:ext cx="706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রাফেজ খাবার কেন খাওয়া উচিৎ?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592" y="1454199"/>
            <a:ext cx="63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en-US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আলসার কী </a:t>
            </a:r>
            <a:r>
              <a:rPr lang="en-US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592" y="2019462"/>
            <a:ext cx="332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ডায়রিয়ার উপসর্গ কী কী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bn-IN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592" y="2542682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অ্যাপেনডিসাইটিস কী?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33600" y="457200"/>
            <a:ext cx="43434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গুরুত্বপূর্ণ</a:t>
            </a:r>
            <a:r>
              <a:rPr lang="en-US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সমূহ</a:t>
            </a:r>
            <a:r>
              <a:rPr lang="en-US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2700" y="1219200"/>
            <a:ext cx="3009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অজীর্ণতা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থাইরয়েড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সিগেলা</a:t>
            </a:r>
            <a:endParaRPr lang="bn-IN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রাফেজ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গ্যাস্ট্রিক আলসার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এন্ডোসকপি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অ্যাপেডিসাইটিস</a:t>
            </a:r>
            <a:endParaRPr lang="bn-IN" sz="2800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শস্য স্যালাইন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রোটা ভাইরাস</a:t>
            </a:r>
            <a:endParaRPr lang="bn-IN" sz="24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19200"/>
            <a:ext cx="4114799" cy="39118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147079"/>
            <a:ext cx="8763000" cy="964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ডায়রিয়া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আমাশয়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আলসার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পরিবারের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পরিত্রানের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সচেতনতা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মূলক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অভ্যাস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গড়ে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তুলবে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,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449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"/>
          <a:stretch/>
        </p:blipFill>
        <p:spPr>
          <a:xfrm>
            <a:off x="1066800" y="228600"/>
            <a:ext cx="5867400" cy="55288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3810000"/>
            <a:ext cx="34290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40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68404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</a:t>
            </a:r>
            <a:r>
              <a:rPr lang="en-US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তিনি</a:t>
            </a:r>
            <a:r>
              <a:rPr lang="bn-IN" sz="320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07340"/>
            <a:ext cx="8763000" cy="5847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সামসুদ্দিন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আহমেদ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তালুকদার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প্রভাষক, টিটিসি,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কুমিল্লা।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85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user\Desktop\tissue culture\treelin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77000"/>
            <a:ext cx="8991600" cy="381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2427425"/>
            <a:ext cx="4038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6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পল্লব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ভৌমিক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মাষ্টার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ট্রেইনার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, টিকিউআই-২</a:t>
            </a:r>
            <a:endParaRPr lang="en-US" sz="2000" dirty="0" smtClean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শান্তিপুর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,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খিলগাঁও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, ঢাকা-১২১৯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 smtClean="0">
                <a:latin typeface="Arial Narrow" pitchFamily="34" charset="0"/>
                <a:cs typeface="Times New Roman" pitchFamily="18" charset="0"/>
              </a:rPr>
              <a:t>E-mail: kumar.pallab01@gmail.com,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 smtClean="0">
                <a:latin typeface="Arial Narrow" pitchFamily="34" charset="0"/>
                <a:cs typeface="Times New Roman" pitchFamily="18" charset="0"/>
              </a:rPr>
              <a:t>	Mob: 01716154224.</a:t>
            </a:r>
          </a:p>
        </p:txBody>
      </p:sp>
      <p:sp>
        <p:nvSpPr>
          <p:cNvPr id="6" name="Oval 5"/>
          <p:cNvSpPr/>
          <p:nvPr/>
        </p:nvSpPr>
        <p:spPr>
          <a:xfrm>
            <a:off x="2869406" y="477340"/>
            <a:ext cx="3252788" cy="665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Wave 7"/>
          <p:cNvSpPr/>
          <p:nvPr/>
        </p:nvSpPr>
        <p:spPr>
          <a:xfrm rot="5400000">
            <a:off x="2552700" y="3848100"/>
            <a:ext cx="4114800" cy="228600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469353"/>
            <a:ext cx="1776413" cy="1930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নবম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জীব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অধ্যায়-পঞ্চম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lvl="0"/>
            <a:endParaRPr lang="en-US" sz="54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28" y="1614487"/>
            <a:ext cx="3731946" cy="3043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685800"/>
            <a:ext cx="763487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গ্রহণের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কখনও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কখনও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অসুবিধার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2" y="1600200"/>
            <a:ext cx="4589768" cy="3057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29158" y="4973032"/>
            <a:ext cx="534288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কী কী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অসুবিধা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হ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0200" y="1295400"/>
            <a:ext cx="5638800" cy="3886200"/>
            <a:chOff x="1752600" y="914400"/>
            <a:chExt cx="5638800" cy="37748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914400"/>
              <a:ext cx="5638800" cy="377481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971800" y="1635881"/>
              <a:ext cx="3505200" cy="116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6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আন্ত্রিক</a:t>
              </a:r>
              <a:r>
                <a:rPr lang="en-US" sz="36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সমস্যা</a:t>
              </a:r>
              <a:endParaRPr lang="bn-IN" sz="3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  <a:p>
              <a:pPr lvl="0" algn="ctr"/>
              <a:r>
                <a:rPr lang="en-US" sz="36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(</a:t>
              </a:r>
              <a:r>
                <a:rPr lang="en-US" sz="24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আমাশয়</a:t>
              </a:r>
              <a:r>
                <a:rPr lang="en-US" sz="24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, </a:t>
              </a:r>
              <a:r>
                <a:rPr lang="en-US" sz="24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পেটে</a:t>
              </a:r>
              <a:r>
                <a:rPr lang="en-US" sz="24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ব্যাথ্যা</a:t>
              </a:r>
              <a:r>
                <a:rPr lang="bn-IN" sz="24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--</a:t>
              </a:r>
              <a:r>
                <a:rPr lang="en-US" sz="24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)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6"/>
          <p:cNvSpPr/>
          <p:nvPr/>
        </p:nvSpPr>
        <p:spPr>
          <a:xfrm>
            <a:off x="2328004" y="3583800"/>
            <a:ext cx="5444396" cy="62020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kern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828800"/>
            <a:ext cx="8153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 --- </a:t>
            </a:r>
          </a:p>
          <a:p>
            <a:endParaRPr lang="bn-IN" sz="28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আন্ত্রিক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সমস্যাজনিত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রোগগুলোর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বলতে পারবে।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রোগগুলোর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লক্ষণ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প্রতিকার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প্রতিরোধ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পরিপাকতন্ত্রের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সচেতন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পরিবারের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সকলের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সচেতনতা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বৃদ্ধিতে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স্বচেষ্ট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থাকবে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685800"/>
            <a:ext cx="212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32" y="3428999"/>
            <a:ext cx="1981200" cy="2128561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28600"/>
            <a:ext cx="3291079" cy="368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অজীর্ণতা বা বদহজম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838200"/>
            <a:ext cx="1538288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কারণ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" y="2514600"/>
            <a:ext cx="1538288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লক্ষণ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" y="5381508"/>
            <a:ext cx="1538288" cy="3742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প্রতিকার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47938" y="842883"/>
            <a:ext cx="5434012" cy="4430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অতি ভোজন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ভাল করে চিবিয়ে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খাওয়া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ফলেও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345" r="2128" b="689"/>
          <a:stretch/>
        </p:blipFill>
        <p:spPr>
          <a:xfrm>
            <a:off x="2071688" y="1521404"/>
            <a:ext cx="2500312" cy="3685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3899298" y="2958930"/>
            <a:ext cx="4847034" cy="6081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বুকে ব্যাথ্যা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জ্বালা করা, পেট ফাঁপা, টক ঢেঁকুর উঠা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47938" y="5381508"/>
            <a:ext cx="6367462" cy="4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অতি ভোজন না করা, ভাল করে চিবিয়ে খাওয়া, ধুমপান না করা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0" y="5978628"/>
            <a:ext cx="8153400" cy="6173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পাকস্থলীতে সংক্রমন, বিষণ্নতা, থাইরয়েড সমস্যা, এনজাইমের ঘাটতি, ডায়াবেটিস ইত্যাদির ফলে বদহজম হয়।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99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100" y="330509"/>
            <a:ext cx="4572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2800" dirty="0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1480" y="5112004"/>
            <a:ext cx="224552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লক্ষণ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 কী?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37500"/>
          <a:stretch/>
        </p:blipFill>
        <p:spPr>
          <a:xfrm>
            <a:off x="5715000" y="990600"/>
            <a:ext cx="3200400" cy="3146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6" y="1142519"/>
            <a:ext cx="4481154" cy="3146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0" y="1515783"/>
            <a:ext cx="3352800" cy="2131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1480" y="5687969"/>
            <a:ext cx="255031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প্রতিকার কী হতে পারে?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8730" y="4365539"/>
            <a:ext cx="336946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u="sng" dirty="0" err="1" smtClean="0">
                <a:latin typeface="NikoshBAN" pitchFamily="2" charset="0"/>
                <a:cs typeface="NikoshBAN" pitchFamily="2" charset="0"/>
              </a:rPr>
              <a:t>Entamoeba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u="sng" dirty="0" err="1" smtClean="0">
                <a:latin typeface="NikoshBAN" pitchFamily="2" charset="0"/>
                <a:cs typeface="NikoshBAN" pitchFamily="2" charset="0"/>
              </a:rPr>
              <a:t>histolytica</a:t>
            </a:r>
            <a:endParaRPr lang="en-US" sz="2000" u="sng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4365538"/>
            <a:ext cx="2819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Shigella</a:t>
            </a:r>
            <a:r>
              <a:rPr lang="bn-IN" sz="2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ব্যাক্টেরিয়া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15962" y="5461750"/>
            <a:ext cx="1660922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ভিডিওতে দেখি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606777"/>
              </p:ext>
            </p:extLst>
          </p:nvPr>
        </p:nvGraphicFramePr>
        <p:xfrm>
          <a:off x="6855177" y="4879050"/>
          <a:ext cx="2060223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Packager Shell Object" showAsIcon="1" r:id="rId7" imgW="914400" imgH="771480" progId="Package">
                  <p:embed/>
                </p:oleObj>
              </mc:Choice>
              <mc:Fallback>
                <p:oleObj name="Packager Shell Object" showAsIcon="1" r:id="rId7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55177" y="4879050"/>
                        <a:ext cx="2060223" cy="173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62199" y="348253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জীবানু আমাদের দেহে কীভাবে প্রবেশ করে?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870375" y="363379"/>
            <a:ext cx="3479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আমাশয় রোগসৃষ্টিকারী জীবানু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" b="97619" l="17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6" y="236757"/>
            <a:ext cx="1163822" cy="196999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8" grpId="0" animBg="1"/>
      <p:bldP spid="9" grpId="0" animBg="1"/>
      <p:bldP spid="10" grpId="0" animBg="1"/>
      <p:bldP spid="11" grpId="0" animBg="1"/>
      <p:bldP spid="7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12" y="1029638"/>
            <a:ext cx="3148365" cy="4908098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95191" y="2529983"/>
            <a:ext cx="1286409" cy="735747"/>
          </a:xfrm>
          <a:prstGeom prst="flowChartConnector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800" b="1" i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কারণ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5663" y="228600"/>
            <a:ext cx="2732673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কোষ্ঠকাঠিন্য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84482" y="2611470"/>
            <a:ext cx="2735997" cy="516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পায়খানার বেগ চেপে রাখলে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141979" y="1660637"/>
            <a:ext cx="2011421" cy="5424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আন্ত্রিক গোলযোগে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082026" y="1660637"/>
            <a:ext cx="1838454" cy="4305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পরিশ্রম না করলে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62000" y="6118081"/>
            <a:ext cx="7707576" cy="4145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পৌ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ষ্টি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কনালীর মধ্য দিয়ে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অপাচ্য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অংশ ধীরে গমন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ফলে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বেশি পানি শোষণ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3410303"/>
            <a:ext cx="2514600" cy="7981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কোলন অপাচ্য অংশ হতে  বেশি পানি শোষণ করলে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141980" y="2684587"/>
            <a:ext cx="2773420" cy="406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রাফেজযুক্ত খাবার না খেলে</a:t>
            </a:r>
            <a:endParaRPr lang="en-US" sz="2400" dirty="0"/>
          </a:p>
        </p:txBody>
      </p:sp>
      <p:cxnSp>
        <p:nvCxnSpPr>
          <p:cNvPr id="5" name="Straight Arrow Connector 4"/>
          <p:cNvCxnSpPr>
            <a:stCxn id="15" idx="1"/>
            <a:endCxn id="10" idx="3"/>
          </p:cNvCxnSpPr>
          <p:nvPr/>
        </p:nvCxnSpPr>
        <p:spPr>
          <a:xfrm flipH="1" flipV="1">
            <a:off x="2920480" y="1875928"/>
            <a:ext cx="1163101" cy="76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5" idx="2"/>
          </p:cNvCxnSpPr>
          <p:nvPr/>
        </p:nvCxnSpPr>
        <p:spPr>
          <a:xfrm flipH="1" flipV="1">
            <a:off x="2904662" y="2887793"/>
            <a:ext cx="990529" cy="1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3"/>
            <a:endCxn id="13" idx="3"/>
          </p:cNvCxnSpPr>
          <p:nvPr/>
        </p:nvCxnSpPr>
        <p:spPr>
          <a:xfrm flipH="1">
            <a:off x="2895600" y="3157982"/>
            <a:ext cx="1187981" cy="651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4"/>
            <a:endCxn id="11" idx="0"/>
          </p:cNvCxnSpPr>
          <p:nvPr/>
        </p:nvCxnSpPr>
        <p:spPr>
          <a:xfrm>
            <a:off x="4538396" y="3265730"/>
            <a:ext cx="77392" cy="285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5"/>
            <a:endCxn id="35" idx="1"/>
          </p:cNvCxnSpPr>
          <p:nvPr/>
        </p:nvCxnSpPr>
        <p:spPr>
          <a:xfrm>
            <a:off x="4993210" y="3157982"/>
            <a:ext cx="1148769" cy="679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6"/>
            <a:endCxn id="16" idx="1"/>
          </p:cNvCxnSpPr>
          <p:nvPr/>
        </p:nvCxnSpPr>
        <p:spPr>
          <a:xfrm flipV="1">
            <a:off x="5181600" y="2887793"/>
            <a:ext cx="960380" cy="1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7"/>
            <a:endCxn id="9" idx="1"/>
          </p:cNvCxnSpPr>
          <p:nvPr/>
        </p:nvCxnSpPr>
        <p:spPr>
          <a:xfrm flipV="1">
            <a:off x="4993210" y="1931865"/>
            <a:ext cx="1148769" cy="705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141979" y="3410303"/>
            <a:ext cx="2632397" cy="8548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কোলনের মাংসপেশি আস্তে আস্তে সংকুচিত হলে</a:t>
            </a:r>
            <a:endParaRPr lang="en-US" sz="2400" dirty="0"/>
          </a:p>
        </p:txBody>
      </p:sp>
      <p:sp>
        <p:nvSpPr>
          <p:cNvPr id="79" name="Rectangle 78"/>
          <p:cNvSpPr/>
          <p:nvPr/>
        </p:nvSpPr>
        <p:spPr>
          <a:xfrm>
            <a:off x="2084505" y="4509643"/>
            <a:ext cx="4868205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প্রতিকার কী হতে পারে?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25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  <p:bldP spid="16" grpId="0" animBg="1"/>
      <p:bldP spid="35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/>
          <a:stretch/>
        </p:blipFill>
        <p:spPr>
          <a:xfrm>
            <a:off x="2640918" y="995362"/>
            <a:ext cx="6374377" cy="43303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7792" y="5099470"/>
            <a:ext cx="2710087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 আলসার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2976" y="1230974"/>
            <a:ext cx="2819400" cy="4830868"/>
            <a:chOff x="88392" y="198332"/>
            <a:chExt cx="2819400" cy="48308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044" l="9989" r="986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4" r="2460"/>
            <a:stretch/>
          </p:blipFill>
          <p:spPr>
            <a:xfrm>
              <a:off x="88392" y="198332"/>
              <a:ext cx="2819400" cy="34777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1" r="52888" b="49605"/>
            <a:stretch/>
          </p:blipFill>
          <p:spPr>
            <a:xfrm>
              <a:off x="747421" y="3352800"/>
              <a:ext cx="1764792" cy="1676400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362200" y="2895600"/>
            <a:ext cx="0" cy="685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41427" y="171317"/>
            <a:ext cx="4242816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আলসার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1753623" y="1428004"/>
            <a:ext cx="1376950" cy="3230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এন্ডোসকপি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2955814" y="711255"/>
            <a:ext cx="3434923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এরোগ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উপায়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4262834" y="5978734"/>
            <a:ext cx="2214165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ভিডিওতে দেখি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580564"/>
              </p:ext>
            </p:extLst>
          </p:nvPr>
        </p:nvGraphicFramePr>
        <p:xfrm>
          <a:off x="6848078" y="5448591"/>
          <a:ext cx="137160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Packager Shell Object" showAsIcon="1" r:id="rId8" imgW="914400" imgH="771480" progId="Package">
                  <p:embed/>
                </p:oleObj>
              </mc:Choice>
              <mc:Fallback>
                <p:oleObj name="Packager Shell Object" showAsIcon="1" r:id="rId8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48078" y="5448591"/>
                        <a:ext cx="1371600" cy="11572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3089164" y="2008100"/>
            <a:ext cx="4594082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এরোগ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প্রতিকারের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উপায়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2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8196</TotalTime>
  <Words>647</Words>
  <Application>Microsoft Office PowerPoint</Application>
  <PresentationFormat>On-screen Show (4:3)</PresentationFormat>
  <Paragraphs>118</Paragraphs>
  <Slides>17</Slides>
  <Notes>13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Narrow</vt:lpstr>
      <vt:lpstr>Calibri</vt:lpstr>
      <vt:lpstr>Nikosh</vt:lpstr>
      <vt:lpstr>NikoshBAN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PALLAB</cp:lastModifiedBy>
  <cp:revision>1472</cp:revision>
  <dcterms:created xsi:type="dcterms:W3CDTF">2006-08-16T00:00:00Z</dcterms:created>
  <dcterms:modified xsi:type="dcterms:W3CDTF">2015-11-14T17:58:20Z</dcterms:modified>
</cp:coreProperties>
</file>