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9" autoAdjust="0"/>
    <p:restoredTop sz="94660"/>
  </p:normalViewPr>
  <p:slideViewPr>
    <p:cSldViewPr>
      <p:cViewPr varScale="1">
        <p:scale>
          <a:sx n="73" d="100"/>
          <a:sy n="73" d="100"/>
        </p:scale>
        <p:origin x="6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3AD0D-EAB7-4DEC-B202-9A340018007B}" type="datetimeFigureOut">
              <a:rPr lang="en-US" smtClean="0"/>
              <a:pPr/>
              <a:t>5/16/2018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4E5A5-BE72-4E82-9BF9-011A0719773B}" type="slidenum">
              <a:rPr lang="en-US" smtClean="0"/>
              <a:pPr/>
              <a:t>‹#›</a:t>
            </a:fld>
            <a:endParaRPr lang="en-US"/>
          </a:p>
        </p:txBody>
      </p:sp>
    </p:spTree>
    <p:extLst>
      <p:ext uri="{BB962C8B-B14F-4D97-AF65-F5344CB8AC3E}">
        <p14:creationId xmlns:p14="http://schemas.microsoft.com/office/powerpoint/2010/main" val="208104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F2879-B022-4FAF-8B9B-1C7C22CDF8F0}" type="datetime1">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7E8BD-8F9C-4410-84C7-586E7653485D}" type="datetime1">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E137E-EED2-4B20-A85F-155259075322}" type="datetime1">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1D1E2-98D6-43D8-A1B4-92AC3B430A3C}" type="datetime1">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C0A57-E655-4015-9E5C-540D92A31A4A}" type="datetime1">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083E2A-C0DE-46B6-8DAE-F03ED93294C2}" type="datetime1">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B966A-8CAF-4B93-9FD8-05073BD3B213}" type="datetime1">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F4B3FE-C553-4FE3-A291-6DE0053CD4DE}" type="datetime1">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67BA6-5D75-4B16-9769-12EDDD0D1730}" type="datetime1">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DE2CF-FDDD-4EF7-9A0B-FAC89B47A1C0}" type="datetime1">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CB29D-42D0-4CF9-8DF0-C71FD831C1FB}" type="datetime1">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24661-BDD8-4828-B5B2-9CD7A756EB6D}" type="datetime1">
              <a:rPr lang="en-US" smtClean="0"/>
              <a:pPr/>
              <a:t>5/16/2018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2057400"/>
            <a:ext cx="7239000" cy="1752600"/>
          </a:xfrm>
        </p:spPr>
        <p:txBody>
          <a:bodyPr>
            <a:noAutofit/>
          </a:bodyPr>
          <a:lstStyle/>
          <a:p>
            <a:r>
              <a:rPr lang="en-US" sz="4000" dirty="0">
                <a:solidFill>
                  <a:srgbClr val="FFFF00"/>
                </a:solidFill>
              </a:rPr>
              <a:t>LINGUA FRANCA</a:t>
            </a:r>
          </a:p>
          <a:p>
            <a:r>
              <a:rPr lang="en-US" sz="4000" dirty="0">
                <a:solidFill>
                  <a:srgbClr val="FFFF00"/>
                </a:solidFill>
              </a:rPr>
              <a:t>Presents YOU</a:t>
            </a:r>
          </a:p>
          <a:p>
            <a:r>
              <a:rPr lang="en-US" sz="4000" dirty="0">
                <a:solidFill>
                  <a:srgbClr val="FFFF00"/>
                </a:solidFill>
              </a:rPr>
              <a:t>The Core of Narration\ Speech </a:t>
            </a:r>
            <a:endParaRPr lang="en-US" sz="4000"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371600"/>
            <a:ext cx="11201400" cy="1752600"/>
          </a:xfrm>
        </p:spPr>
        <p:txBody>
          <a:bodyPr>
            <a:noAutofit/>
          </a:bodyPr>
          <a:lstStyle/>
          <a:p>
            <a:pPr algn="l"/>
            <a:r>
              <a:rPr lang="en-US" sz="4800" dirty="0" smtClean="0">
                <a:solidFill>
                  <a:schemeClr val="bg1"/>
                </a:solidFill>
              </a:rPr>
              <a:t>Normally, the tense in reported speech is one tense back in time from the tense in direct speech:</a:t>
            </a:r>
            <a:br>
              <a:rPr lang="en-US" sz="4800" dirty="0" smtClean="0">
                <a:solidFill>
                  <a:schemeClr val="bg1"/>
                </a:solidFill>
              </a:rPr>
            </a:br>
            <a:r>
              <a:rPr lang="en-US" sz="4800" i="1" dirty="0" smtClean="0">
                <a:solidFill>
                  <a:schemeClr val="bg1"/>
                </a:solidFill>
              </a:rPr>
              <a:t>She said, "I </a:t>
            </a:r>
            <a:r>
              <a:rPr lang="en-US" sz="4800" b="1" i="1" dirty="0" smtClean="0">
                <a:solidFill>
                  <a:schemeClr val="bg1"/>
                </a:solidFill>
              </a:rPr>
              <a:t>am</a:t>
            </a:r>
            <a:r>
              <a:rPr lang="en-US" sz="4800" i="1" dirty="0" smtClean="0">
                <a:solidFill>
                  <a:schemeClr val="bg1"/>
                </a:solidFill>
              </a:rPr>
              <a:t> tired." = She said that she </a:t>
            </a:r>
            <a:r>
              <a:rPr lang="en-US" sz="4800" b="1" i="1" dirty="0" smtClean="0">
                <a:solidFill>
                  <a:schemeClr val="bg1"/>
                </a:solidFill>
              </a:rPr>
              <a:t>was</a:t>
            </a:r>
            <a:r>
              <a:rPr lang="en-US" sz="4800" i="1" dirty="0" smtClean="0">
                <a:solidFill>
                  <a:schemeClr val="bg1"/>
                </a:solidFill>
              </a:rPr>
              <a:t> tired.</a:t>
            </a:r>
            <a:endParaRPr lang="en-US" sz="48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38200"/>
            <a:ext cx="12039600" cy="1752600"/>
          </a:xfrm>
        </p:spPr>
        <p:txBody>
          <a:bodyPr>
            <a:noAutofit/>
          </a:bodyPr>
          <a:lstStyle/>
          <a:p>
            <a:pPr algn="l"/>
            <a:r>
              <a:rPr lang="en-US" sz="4000" dirty="0" smtClean="0">
                <a:solidFill>
                  <a:schemeClr val="bg1"/>
                </a:solidFill>
              </a:rPr>
              <a:t>You do not need to change the tense if the reporting verb is in the present, or if the original statement was about something that is still true, e.g.</a:t>
            </a:r>
          </a:p>
          <a:p>
            <a:pPr algn="l"/>
            <a:r>
              <a:rPr lang="en-US" sz="4000" dirty="0" smtClean="0">
                <a:solidFill>
                  <a:schemeClr val="bg1"/>
                </a:solidFill>
              </a:rPr>
              <a:t>He says </a:t>
            </a:r>
            <a:r>
              <a:rPr lang="en-US" sz="4000" b="1" dirty="0" smtClean="0">
                <a:solidFill>
                  <a:schemeClr val="bg1"/>
                </a:solidFill>
              </a:rPr>
              <a:t>he has missed</a:t>
            </a:r>
            <a:r>
              <a:rPr lang="en-US" sz="4000" dirty="0" smtClean="0">
                <a:solidFill>
                  <a:schemeClr val="bg1"/>
                </a:solidFill>
              </a:rPr>
              <a:t> the train but </a:t>
            </a:r>
            <a:r>
              <a:rPr lang="en-US" sz="4000" b="1" dirty="0" smtClean="0">
                <a:solidFill>
                  <a:schemeClr val="bg1"/>
                </a:solidFill>
              </a:rPr>
              <a:t>he'll catch</a:t>
            </a:r>
            <a:r>
              <a:rPr lang="en-US" sz="4000" dirty="0" smtClean="0">
                <a:solidFill>
                  <a:schemeClr val="bg1"/>
                </a:solidFill>
              </a:rPr>
              <a:t> the next one.</a:t>
            </a:r>
          </a:p>
          <a:p>
            <a:pPr algn="l"/>
            <a:r>
              <a:rPr lang="en-US" sz="4000" dirty="0" smtClean="0">
                <a:solidFill>
                  <a:schemeClr val="bg1"/>
                </a:solidFill>
              </a:rPr>
              <a:t>We explained that </a:t>
            </a:r>
            <a:r>
              <a:rPr lang="en-US" sz="4000" b="1" dirty="0" smtClean="0">
                <a:solidFill>
                  <a:schemeClr val="bg1"/>
                </a:solidFill>
              </a:rPr>
              <a:t>it is</a:t>
            </a:r>
            <a:r>
              <a:rPr lang="en-US" sz="4000" dirty="0" smtClean="0">
                <a:solidFill>
                  <a:schemeClr val="bg1"/>
                </a:solidFill>
              </a:rPr>
              <a:t> very difficult to find our house.</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85800"/>
            <a:ext cx="11963400" cy="1752600"/>
          </a:xfrm>
        </p:spPr>
        <p:txBody>
          <a:bodyPr>
            <a:noAutofit/>
          </a:bodyPr>
          <a:lstStyle/>
          <a:p>
            <a:pPr algn="l"/>
            <a:r>
              <a:rPr lang="en-US" sz="4400" dirty="0" smtClean="0">
                <a:solidFill>
                  <a:schemeClr val="bg1"/>
                </a:solidFill>
              </a:rPr>
              <a:t>These modal verbs do not change in reported speech: </a:t>
            </a:r>
            <a:r>
              <a:rPr lang="en-US" sz="4400" i="1" dirty="0" smtClean="0">
                <a:solidFill>
                  <a:schemeClr val="bg1"/>
                </a:solidFill>
              </a:rPr>
              <a:t>might, could, would, should, ought to</a:t>
            </a:r>
            <a:r>
              <a:rPr lang="en-US" sz="4400" dirty="0" smtClean="0">
                <a:solidFill>
                  <a:schemeClr val="bg1"/>
                </a:solidFill>
              </a:rPr>
              <a:t>:</a:t>
            </a:r>
          </a:p>
          <a:p>
            <a:pPr algn="l"/>
            <a:r>
              <a:rPr lang="en-US" sz="4400" dirty="0" smtClean="0">
                <a:solidFill>
                  <a:schemeClr val="bg1"/>
                </a:solidFill>
              </a:rPr>
              <a:t>We explained, "It </a:t>
            </a:r>
            <a:r>
              <a:rPr lang="en-US" sz="4400" b="1" dirty="0" smtClean="0">
                <a:solidFill>
                  <a:schemeClr val="bg1"/>
                </a:solidFill>
              </a:rPr>
              <a:t>could</a:t>
            </a:r>
            <a:r>
              <a:rPr lang="en-US" sz="4400" dirty="0" smtClean="0">
                <a:solidFill>
                  <a:schemeClr val="bg1"/>
                </a:solidFill>
              </a:rPr>
              <a:t> be difficult to find our house." = We explained that it </a:t>
            </a:r>
            <a:r>
              <a:rPr lang="en-US" sz="4400" b="1" dirty="0" smtClean="0">
                <a:solidFill>
                  <a:schemeClr val="bg1"/>
                </a:solidFill>
              </a:rPr>
              <a:t>could</a:t>
            </a:r>
            <a:r>
              <a:rPr lang="en-US" sz="4400" dirty="0" smtClean="0">
                <a:solidFill>
                  <a:schemeClr val="bg1"/>
                </a:solidFill>
              </a:rPr>
              <a:t> be difficult to find our house.</a:t>
            </a:r>
          </a:p>
          <a:p>
            <a:pPr algn="l"/>
            <a:r>
              <a:rPr lang="en-US" sz="4400" dirty="0" smtClean="0">
                <a:solidFill>
                  <a:schemeClr val="bg1"/>
                </a:solidFill>
              </a:rPr>
              <a:t>She said, "I </a:t>
            </a:r>
            <a:r>
              <a:rPr lang="en-US" sz="4400" b="1" dirty="0" smtClean="0">
                <a:solidFill>
                  <a:schemeClr val="bg1"/>
                </a:solidFill>
              </a:rPr>
              <a:t>might</a:t>
            </a:r>
            <a:r>
              <a:rPr lang="en-US" sz="4400" dirty="0" smtClean="0">
                <a:solidFill>
                  <a:schemeClr val="bg1"/>
                </a:solidFill>
              </a:rPr>
              <a:t> bring a friend to the party." = She said that she </a:t>
            </a:r>
            <a:r>
              <a:rPr lang="en-US" sz="4400" b="1" dirty="0" err="1" smtClean="0">
                <a:solidFill>
                  <a:schemeClr val="bg1"/>
                </a:solidFill>
              </a:rPr>
              <a:t>might</a:t>
            </a:r>
            <a:r>
              <a:rPr lang="en-US" sz="4400" dirty="0" err="1" smtClean="0">
                <a:solidFill>
                  <a:schemeClr val="bg1"/>
                </a:solidFill>
              </a:rPr>
              <a:t>bring</a:t>
            </a:r>
            <a:r>
              <a:rPr lang="en-US" sz="4400" dirty="0" smtClean="0">
                <a:solidFill>
                  <a:schemeClr val="bg1"/>
                </a:solidFill>
              </a:rPr>
              <a:t> a friend to the party.</a:t>
            </a:r>
            <a:endParaRPr lang="en-US" sz="44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752600"/>
            <a:ext cx="8382000" cy="1752600"/>
          </a:xfrm>
        </p:spPr>
        <p:txBody>
          <a:bodyPr>
            <a:noAutofit/>
          </a:bodyPr>
          <a:lstStyle/>
          <a:p>
            <a:r>
              <a:rPr lang="en-US" sz="6000" cap="all" dirty="0" smtClean="0">
                <a:solidFill>
                  <a:schemeClr val="bg1"/>
                </a:solidFill>
              </a:rPr>
              <a:t>CHANGING TIME AND PLACE REFERENCES</a:t>
            </a:r>
            <a:endParaRPr lang="en-US" sz="6000" cap="all"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12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614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1752600"/>
            <a:ext cx="7848600" cy="1752600"/>
          </a:xfrm>
        </p:spPr>
        <p:txBody>
          <a:bodyPr>
            <a:normAutofit/>
          </a:bodyPr>
          <a:lstStyle/>
          <a:p>
            <a:r>
              <a:rPr lang="en-US" sz="4000" cap="all" dirty="0">
                <a:solidFill>
                  <a:srgbClr val="FFFF00"/>
                </a:solidFill>
              </a:rPr>
              <a:t>DIRECT AND INDIRECT SPEECH</a:t>
            </a:r>
            <a:endParaRPr lang="en-US" sz="4000" cap="all"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7170" name="Picture 2"/>
          <p:cNvPicPr>
            <a:picLocks noChangeAspect="1" noChangeArrowheads="1"/>
          </p:cNvPicPr>
          <p:nvPr/>
        </p:nvPicPr>
        <p:blipFill>
          <a:blip r:embed="rId2"/>
          <a:srcRect/>
          <a:stretch>
            <a:fillRect/>
          </a:stretch>
        </p:blipFill>
        <p:spPr bwMode="auto">
          <a:xfrm>
            <a:off x="-76200" y="0"/>
            <a:ext cx="122682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11887200" cy="1752600"/>
          </a:xfrm>
        </p:spPr>
        <p:txBody>
          <a:bodyPr>
            <a:noAutofit/>
          </a:bodyPr>
          <a:lstStyle/>
          <a:p>
            <a:pPr algn="l"/>
            <a:r>
              <a:rPr lang="en-US" sz="4000" dirty="0" smtClean="0">
                <a:solidFill>
                  <a:schemeClr val="bg1"/>
                </a:solidFill>
              </a:rPr>
              <a:t>In general, personal pronouns change to the third person singular or plural, except when the speaker reports his own words:</a:t>
            </a:r>
            <a:br>
              <a:rPr lang="en-US" sz="4000" dirty="0" smtClean="0">
                <a:solidFill>
                  <a:schemeClr val="bg1"/>
                </a:solidFill>
              </a:rPr>
            </a:br>
            <a:r>
              <a:rPr lang="en-US" sz="4000" b="1" dirty="0" smtClean="0">
                <a:solidFill>
                  <a:schemeClr val="bg1"/>
                </a:solidFill>
              </a:rPr>
              <a:t>I/me/my/mine, you/your/yours = him/his/her/hers</a:t>
            </a:r>
            <a:r>
              <a:rPr lang="en-US" sz="4000" dirty="0" smtClean="0">
                <a:solidFill>
                  <a:schemeClr val="bg1"/>
                </a:solidFill>
              </a:rPr>
              <a:t/>
            </a:r>
            <a:br>
              <a:rPr lang="en-US" sz="4000" dirty="0" smtClean="0">
                <a:solidFill>
                  <a:schemeClr val="bg1"/>
                </a:solidFill>
              </a:rPr>
            </a:br>
            <a:r>
              <a:rPr lang="en-US" sz="4000" b="1" dirty="0" smtClean="0">
                <a:solidFill>
                  <a:schemeClr val="bg1"/>
                </a:solidFill>
              </a:rPr>
              <a:t>we/us/our/ours, you/your/yours = they/their/theirs</a:t>
            </a:r>
            <a:endParaRPr lang="en-US" sz="4000" dirty="0" smtClean="0">
              <a:solidFill>
                <a:schemeClr val="bg1"/>
              </a:solidFill>
            </a:endParaRPr>
          </a:p>
          <a:p>
            <a:pPr algn="l"/>
            <a:r>
              <a:rPr lang="en-US" sz="4000" i="1" dirty="0" smtClean="0">
                <a:solidFill>
                  <a:schemeClr val="bg1"/>
                </a:solidFill>
              </a:rPr>
              <a:t>He said: "I like your new car." = He told her that he liked her new car.</a:t>
            </a:r>
            <a:r>
              <a:rPr lang="en-US" sz="4000" dirty="0" smtClean="0">
                <a:solidFill>
                  <a:schemeClr val="bg1"/>
                </a:solidFill>
              </a:rPr>
              <a:t/>
            </a:r>
            <a:br>
              <a:rPr lang="en-US" sz="4000" dirty="0" smtClean="0">
                <a:solidFill>
                  <a:schemeClr val="bg1"/>
                </a:solidFill>
              </a:rPr>
            </a:br>
            <a:r>
              <a:rPr lang="en-US" sz="4000" i="1" dirty="0" smtClean="0">
                <a:solidFill>
                  <a:schemeClr val="bg1"/>
                </a:solidFill>
              </a:rPr>
              <a:t>I said: "I'm going to my friend's house." = I said that I was going to my friend's house.</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normAutofit/>
          </a:bodyPr>
          <a:lstStyle/>
          <a:p>
            <a:r>
              <a:rPr lang="en-US" sz="4400" cap="all" dirty="0" smtClean="0">
                <a:solidFill>
                  <a:schemeClr val="bg1"/>
                </a:solidFill>
              </a:rPr>
              <a:t>QUESTION FORMS AND REPORTED SPEECH</a:t>
            </a:r>
            <a:endParaRPr lang="en-US" sz="4400" cap="all"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1600"/>
            <a:ext cx="10896600" cy="1752600"/>
          </a:xfrm>
        </p:spPr>
        <p:txBody>
          <a:bodyPr>
            <a:noAutofit/>
          </a:bodyPr>
          <a:lstStyle/>
          <a:p>
            <a:pPr algn="l"/>
            <a:r>
              <a:rPr lang="en-US" sz="4400" cap="all" dirty="0" smtClean="0">
                <a:solidFill>
                  <a:schemeClr val="bg1"/>
                </a:solidFill>
              </a:rPr>
              <a:t>WORD ORDER</a:t>
            </a:r>
          </a:p>
          <a:p>
            <a:pPr algn="l"/>
            <a:r>
              <a:rPr lang="en-US" sz="4400" dirty="0" smtClean="0">
                <a:solidFill>
                  <a:schemeClr val="bg1"/>
                </a:solidFill>
              </a:rPr>
              <a:t>Normal word order is used in reported questions, that is, the subject comes before the verb, and it is not necessary to use 'do' or 'did':</a:t>
            </a:r>
            <a:endParaRPr lang="en-US" sz="44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819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10439400" cy="1752600"/>
          </a:xfrm>
        </p:spPr>
        <p:txBody>
          <a:bodyPr>
            <a:noAutofit/>
          </a:bodyPr>
          <a:lstStyle/>
          <a:p>
            <a:r>
              <a:rPr lang="en-US" sz="4800" cap="all" dirty="0" smtClean="0">
                <a:solidFill>
                  <a:schemeClr val="bg1"/>
                </a:solidFill>
              </a:rPr>
              <a:t>YES / NO QUESTIONS</a:t>
            </a:r>
          </a:p>
          <a:p>
            <a:r>
              <a:rPr lang="en-US" sz="4800" dirty="0" smtClean="0">
                <a:solidFill>
                  <a:schemeClr val="bg1"/>
                </a:solidFill>
              </a:rPr>
              <a:t>This type of question is reported by using </a:t>
            </a:r>
            <a:r>
              <a:rPr lang="en-US" sz="4800" b="1" dirty="0" smtClean="0">
                <a:solidFill>
                  <a:schemeClr val="bg1"/>
                </a:solidFill>
              </a:rPr>
              <a:t>'ask' + 'if / whether' + clause</a:t>
            </a:r>
            <a:r>
              <a:rPr lang="en-US" sz="4800" dirty="0" smtClean="0">
                <a:solidFill>
                  <a:schemeClr val="bg1"/>
                </a:solidFill>
              </a:rPr>
              <a:t>:</a:t>
            </a:r>
            <a:endParaRPr lang="en-US" sz="48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9218"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1024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371600"/>
            <a:ext cx="11658600" cy="1752600"/>
          </a:xfrm>
        </p:spPr>
        <p:txBody>
          <a:bodyPr>
            <a:noAutofit/>
          </a:bodyPr>
          <a:lstStyle/>
          <a:p>
            <a:pPr algn="l"/>
            <a:r>
              <a:rPr lang="en-US" sz="4400" cap="all" dirty="0" smtClean="0">
                <a:solidFill>
                  <a:schemeClr val="bg1"/>
                </a:solidFill>
              </a:rPr>
              <a:t>QUESTION WORDS</a:t>
            </a:r>
          </a:p>
          <a:p>
            <a:pPr algn="l"/>
            <a:r>
              <a:rPr lang="en-US" sz="4400" dirty="0" smtClean="0">
                <a:solidFill>
                  <a:schemeClr val="bg1"/>
                </a:solidFill>
              </a:rPr>
              <a:t>This type of question is reported by using </a:t>
            </a:r>
            <a:r>
              <a:rPr lang="en-US" sz="4400" b="1" dirty="0" smtClean="0">
                <a:solidFill>
                  <a:schemeClr val="bg1"/>
                </a:solidFill>
              </a:rPr>
              <a:t>'ask' (or another verb like 'ask') + question word + clause</a:t>
            </a:r>
            <a:r>
              <a:rPr lang="en-US" sz="4400" dirty="0" smtClean="0">
                <a:solidFill>
                  <a:schemeClr val="bg1"/>
                </a:solidFill>
              </a:rPr>
              <a:t>. The clause contains the question, in normal word order and with the necessary tense change.</a:t>
            </a:r>
            <a:endParaRPr lang="en-US" sz="44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1126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28600"/>
            <a:ext cx="9144000" cy="6172200"/>
          </a:xfrm>
        </p:spPr>
        <p:txBody>
          <a:bodyPr>
            <a:noAutofit/>
          </a:bodyPr>
          <a:lstStyle/>
          <a:p>
            <a:pPr algn="l"/>
            <a:r>
              <a:rPr lang="en-US" sz="3600" dirty="0">
                <a:solidFill>
                  <a:schemeClr val="bg1"/>
                </a:solidFill>
              </a:rPr>
              <a:t>Direct and indirect speech can be a source of confusion for English learners. Let's first define the terms, then look at how to talk about what someone said, and how to convert speech from direct to indirect or vice-versa.</a:t>
            </a:r>
          </a:p>
          <a:p>
            <a:pPr algn="l"/>
            <a:r>
              <a:rPr lang="en-US" sz="3600" dirty="0">
                <a:solidFill>
                  <a:schemeClr val="bg1"/>
                </a:solidFill>
              </a:rPr>
              <a:t>You can answer the question </a:t>
            </a:r>
            <a:r>
              <a:rPr lang="en-US" sz="3600" i="1" dirty="0">
                <a:solidFill>
                  <a:schemeClr val="bg1"/>
                </a:solidFill>
              </a:rPr>
              <a:t>What did he say?</a:t>
            </a:r>
            <a:r>
              <a:rPr lang="en-US" sz="3600" dirty="0">
                <a:solidFill>
                  <a:schemeClr val="bg1"/>
                </a:solidFill>
              </a:rPr>
              <a:t> in two ways:</a:t>
            </a:r>
          </a:p>
          <a:p>
            <a:pPr algn="l"/>
            <a:r>
              <a:rPr lang="en-US" sz="3600" dirty="0">
                <a:solidFill>
                  <a:schemeClr val="bg1"/>
                </a:solidFill>
              </a:rPr>
              <a:t>by repeating the words spoken (direct speech)</a:t>
            </a:r>
          </a:p>
          <a:p>
            <a:pPr algn="l"/>
            <a:r>
              <a:rPr lang="en-US" sz="3600" dirty="0">
                <a:solidFill>
                  <a:schemeClr val="bg1"/>
                </a:solidFill>
              </a:rPr>
              <a:t>by reporting the words spoken (indirect or reported speech).</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12290"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1331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14338"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1536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1638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17410"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1843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
            <a:ext cx="11582400" cy="1600200"/>
          </a:xfrm>
        </p:spPr>
        <p:txBody>
          <a:bodyPr>
            <a:noAutofit/>
          </a:bodyPr>
          <a:lstStyle/>
          <a:p>
            <a:pPr algn="l"/>
            <a:r>
              <a:rPr lang="en-US" sz="4800" cap="all" dirty="0" smtClean="0">
                <a:solidFill>
                  <a:schemeClr val="bg1"/>
                </a:solidFill>
              </a:rPr>
              <a:t>REPORTING ORDERS AND REQUESTS</a:t>
            </a:r>
          </a:p>
          <a:p>
            <a:pPr algn="l"/>
            <a:r>
              <a:rPr lang="en-US" sz="4800" dirty="0" smtClean="0">
                <a:solidFill>
                  <a:schemeClr val="bg1"/>
                </a:solidFill>
              </a:rPr>
              <a:t>When we want to report an order or request, we can use a verb like 'tell' with a to-clause: </a:t>
            </a:r>
            <a:r>
              <a:rPr lang="en-US" sz="4800" i="1" dirty="0" smtClean="0">
                <a:solidFill>
                  <a:schemeClr val="bg1"/>
                </a:solidFill>
              </a:rPr>
              <a:t>He told me to go away.</a:t>
            </a:r>
            <a:r>
              <a:rPr lang="en-US" sz="4800" dirty="0" smtClean="0">
                <a:solidFill>
                  <a:schemeClr val="bg1"/>
                </a:solidFill>
              </a:rPr>
              <a:t> The pattern is </a:t>
            </a:r>
            <a:r>
              <a:rPr lang="en-US" sz="4800" b="1" dirty="0" smtClean="0">
                <a:solidFill>
                  <a:schemeClr val="bg1"/>
                </a:solidFill>
              </a:rPr>
              <a:t>verb + indirect object + to-clause</a:t>
            </a:r>
            <a:r>
              <a:rPr lang="en-US" sz="4800" dirty="0" smtClean="0">
                <a:solidFill>
                  <a:schemeClr val="bg1"/>
                </a:solidFill>
              </a:rPr>
              <a:t>. The indirect object is the person spoken to. Other verbs used to report orders and requests in this way are: </a:t>
            </a:r>
            <a:r>
              <a:rPr lang="en-US" sz="4800" b="1" dirty="0" smtClean="0">
                <a:solidFill>
                  <a:schemeClr val="bg1"/>
                </a:solidFill>
              </a:rPr>
              <a:t>command, order, warn, ask, advise, invite, beg, teach, &amp; forbid.</a:t>
            </a:r>
            <a:endParaRPr lang="en-US" sz="48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19458" name="Picture 2"/>
          <p:cNvPicPr>
            <a:picLocks noChangeAspect="1" noChangeArrowheads="1"/>
          </p:cNvPicPr>
          <p:nvPr/>
        </p:nvPicPr>
        <p:blipFill>
          <a:blip r:embed="rId2"/>
          <a:srcRect/>
          <a:stretch>
            <a:fillRect/>
          </a:stretch>
        </p:blipFill>
        <p:spPr bwMode="auto">
          <a:xfrm>
            <a:off x="-152400" y="0"/>
            <a:ext cx="123444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11125200" cy="1752600"/>
          </a:xfrm>
        </p:spPr>
        <p:txBody>
          <a:bodyPr>
            <a:noAutofit/>
          </a:bodyPr>
          <a:lstStyle/>
          <a:p>
            <a:r>
              <a:rPr lang="en-US" sz="4400" cap="all" dirty="0" smtClean="0">
                <a:solidFill>
                  <a:schemeClr val="bg1"/>
                </a:solidFill>
              </a:rPr>
              <a:t>REQUESTS FOR OBJECTS</a:t>
            </a:r>
          </a:p>
          <a:p>
            <a:r>
              <a:rPr lang="en-US" sz="4400" dirty="0" smtClean="0">
                <a:solidFill>
                  <a:schemeClr val="bg1"/>
                </a:solidFill>
              </a:rPr>
              <a:t>Requests for objects are reported using the pattern "asked for" + object.</a:t>
            </a:r>
            <a:endParaRPr lang="en-US" sz="44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838200"/>
            <a:ext cx="11582400" cy="1752600"/>
          </a:xfrm>
        </p:spPr>
        <p:txBody>
          <a:bodyPr>
            <a:noAutofit/>
          </a:bodyPr>
          <a:lstStyle/>
          <a:p>
            <a:pPr algn="l"/>
            <a:r>
              <a:rPr lang="en-US" sz="4000" cap="all" dirty="0" smtClean="0">
                <a:solidFill>
                  <a:schemeClr val="bg1"/>
                </a:solidFill>
              </a:rPr>
              <a:t>DIRECT SPEECH</a:t>
            </a:r>
          </a:p>
          <a:p>
            <a:pPr algn="l"/>
            <a:r>
              <a:rPr lang="en-US" sz="4000" dirty="0" smtClean="0">
                <a:solidFill>
                  <a:schemeClr val="bg1"/>
                </a:solidFill>
              </a:rPr>
              <a:t>Direct speech repeats, or quotes, the exact words spoken. When we use direct speech in writing, we place the words spoken between quotation marks (" ") and there is no change in these words. We may be reporting something that's being said NOW (for example a telephone conversation), or telling someone later about a previous conversation.</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2048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0"/>
            <a:ext cx="11658600" cy="1752600"/>
          </a:xfrm>
        </p:spPr>
        <p:txBody>
          <a:bodyPr>
            <a:noAutofit/>
          </a:bodyPr>
          <a:lstStyle/>
          <a:p>
            <a:r>
              <a:rPr lang="en-US" sz="4000" cap="all" dirty="0" smtClean="0">
                <a:solidFill>
                  <a:schemeClr val="bg1"/>
                </a:solidFill>
              </a:rPr>
              <a:t>SUGGESTIONS</a:t>
            </a:r>
          </a:p>
          <a:p>
            <a:r>
              <a:rPr lang="en-US" sz="4000" dirty="0" smtClean="0">
                <a:solidFill>
                  <a:schemeClr val="bg1"/>
                </a:solidFill>
              </a:rPr>
              <a:t>Suggestions are most often reported using the verbs suggest, insist, recommend, demand, request, and propose followed by a that clause. 'That' and 'should' are optional in these clauses, as shown in the first two examples below. Note that suggest, recommend, and propose may also be followed by a gerund in order to eliminate the indirect object (the receiver of the suggestion) and thus make the suggestion more polite. This usage of the gerund is illustrated in the fourth and fifth examples below.</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57200"/>
            <a:ext cx="11811000" cy="1752600"/>
          </a:xfrm>
        </p:spPr>
        <p:txBody>
          <a:bodyPr>
            <a:noAutofit/>
          </a:bodyPr>
          <a:lstStyle/>
          <a:p>
            <a:pPr algn="l"/>
            <a:r>
              <a:rPr lang="en-US" sz="4400" cap="all" dirty="0" smtClean="0">
                <a:solidFill>
                  <a:schemeClr val="bg1"/>
                </a:solidFill>
              </a:rPr>
              <a:t>REPORTING HOPES, INTENTIONS, AND PROMISES</a:t>
            </a:r>
          </a:p>
          <a:p>
            <a:pPr algn="l"/>
            <a:r>
              <a:rPr lang="en-US" sz="4400" dirty="0" smtClean="0">
                <a:solidFill>
                  <a:schemeClr val="bg1"/>
                </a:solidFill>
              </a:rPr>
              <a:t>When we report an intention, hope or promise, we use an appropriate reporting verb followed by a 'that' clause with 'would' in it, or a to-infinitive clause. Verbs used in this pattern include: </a:t>
            </a:r>
            <a:r>
              <a:rPr lang="en-US" sz="4400" b="1" dirty="0" smtClean="0">
                <a:solidFill>
                  <a:schemeClr val="bg1"/>
                </a:solidFill>
              </a:rPr>
              <a:t>hope, promise, threaten, guarantee, &amp; swear</a:t>
            </a:r>
            <a:r>
              <a:rPr lang="en-US" sz="4400" dirty="0" smtClean="0">
                <a:solidFill>
                  <a:schemeClr val="bg1"/>
                </a:solidFill>
              </a:rPr>
              <a:t>. Note that the word 'that' is optional when using a that clause, as in the first example below.</a:t>
            </a:r>
          </a:p>
          <a:p>
            <a:pPr algn="l"/>
            <a:endParaRPr lang="en-US" sz="44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lstStyle/>
          <a:p>
            <a:r>
              <a:rPr lang="en-US" dirty="0" smtClean="0"/>
              <a:t>VOCABULARY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512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noAutofit/>
          </a:bodyPr>
          <a:lstStyle/>
          <a:p>
            <a:r>
              <a:rPr lang="en-US" sz="11500" dirty="0" smtClean="0"/>
              <a:t>THANKS!! </a:t>
            </a:r>
            <a:endParaRPr lang="en-US" sz="11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11277600" cy="1752600"/>
          </a:xfrm>
        </p:spPr>
        <p:txBody>
          <a:bodyPr>
            <a:noAutofit/>
          </a:bodyPr>
          <a:lstStyle/>
          <a:p>
            <a:pPr algn="l"/>
            <a:r>
              <a:rPr lang="en-US" sz="4000" cap="all" dirty="0" smtClean="0">
                <a:solidFill>
                  <a:schemeClr val="bg1"/>
                </a:solidFill>
              </a:rPr>
              <a:t>EXAMPLES</a:t>
            </a:r>
          </a:p>
          <a:p>
            <a:pPr algn="l"/>
            <a:r>
              <a:rPr lang="en-US" sz="4000" dirty="0" smtClean="0">
                <a:solidFill>
                  <a:schemeClr val="bg1"/>
                </a:solidFill>
              </a:rPr>
              <a:t>She says, "What time will you be home?"</a:t>
            </a:r>
          </a:p>
          <a:p>
            <a:pPr algn="l"/>
            <a:r>
              <a:rPr lang="en-US" sz="4000" dirty="0" smtClean="0">
                <a:solidFill>
                  <a:schemeClr val="bg1"/>
                </a:solidFill>
              </a:rPr>
              <a:t>She said, "What time will you be home?" and I said, "I don't know! "</a:t>
            </a:r>
          </a:p>
          <a:p>
            <a:pPr algn="l"/>
            <a:r>
              <a:rPr lang="en-US" sz="4000" dirty="0" smtClean="0">
                <a:solidFill>
                  <a:schemeClr val="bg1"/>
                </a:solidFill>
              </a:rPr>
              <a:t>"There's a fly in my soup!" screamed Simone.</a:t>
            </a:r>
          </a:p>
          <a:p>
            <a:pPr algn="l"/>
            <a:r>
              <a:rPr lang="en-US" sz="4000" dirty="0" smtClean="0">
                <a:solidFill>
                  <a:schemeClr val="bg1"/>
                </a:solidFill>
              </a:rPr>
              <a:t>John said, "There's an elephant outside the window."</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11963400" cy="3505200"/>
          </a:xfrm>
        </p:spPr>
        <p:txBody>
          <a:bodyPr>
            <a:noAutofit/>
          </a:bodyPr>
          <a:lstStyle/>
          <a:p>
            <a:pPr algn="l"/>
            <a:r>
              <a:rPr lang="en-US" sz="4000" cap="all" dirty="0" smtClean="0">
                <a:solidFill>
                  <a:schemeClr val="bg1"/>
                </a:solidFill>
              </a:rPr>
              <a:t>INDIRECT SPEECH</a:t>
            </a:r>
          </a:p>
          <a:p>
            <a:pPr algn="l"/>
            <a:r>
              <a:rPr lang="en-US" sz="4000" dirty="0" smtClean="0">
                <a:solidFill>
                  <a:schemeClr val="bg1"/>
                </a:solidFill>
              </a:rPr>
              <a:t>Reported or indirect speech is usually used to talk about the past, so we normally change the tense of the words spoken. We use reporting verbs like 'say', 'tell', 'ask', and we may use the word 'that' to introduce the reported words. Inverted commas are not used.</a:t>
            </a:r>
          </a:p>
          <a:p>
            <a:pPr algn="l"/>
            <a:r>
              <a:rPr lang="en-US" sz="4000" i="1" dirty="0" smtClean="0">
                <a:solidFill>
                  <a:schemeClr val="bg1"/>
                </a:solidFill>
              </a:rPr>
              <a:t>She said, "I saw him." (direct speech) = She said </a:t>
            </a:r>
            <a:r>
              <a:rPr lang="en-US" sz="4000" b="1" i="1" dirty="0" smtClean="0">
                <a:solidFill>
                  <a:schemeClr val="bg1"/>
                </a:solidFill>
              </a:rPr>
              <a:t>that she had seen him</a:t>
            </a:r>
            <a:r>
              <a:rPr lang="en-US" sz="4000" i="1" dirty="0" smtClean="0">
                <a:solidFill>
                  <a:schemeClr val="bg1"/>
                </a:solidFill>
              </a:rPr>
              <a:t>. (indirect speech)</a:t>
            </a:r>
            <a:endParaRPr lang="en-US" sz="4000" dirty="0" smtClean="0">
              <a:solidFill>
                <a:schemeClr val="bg1"/>
              </a:solidFill>
            </a:endParaRPr>
          </a:p>
          <a:p>
            <a:pPr algn="l"/>
            <a:r>
              <a:rPr lang="en-US" sz="4000" dirty="0" smtClean="0">
                <a:solidFill>
                  <a:schemeClr val="bg1"/>
                </a:solidFill>
              </a:rPr>
              <a:t>'That' may be omitted:</a:t>
            </a:r>
            <a:br>
              <a:rPr lang="en-US" sz="4000" dirty="0" smtClean="0">
                <a:solidFill>
                  <a:schemeClr val="bg1"/>
                </a:solidFill>
              </a:rPr>
            </a:br>
            <a:r>
              <a:rPr lang="en-US" sz="4000" i="1" dirty="0" smtClean="0">
                <a:solidFill>
                  <a:schemeClr val="bg1"/>
                </a:solidFill>
              </a:rPr>
              <a:t>She told him that she was happy. = She told him she was happy.</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11734800" cy="1752600"/>
          </a:xfrm>
        </p:spPr>
        <p:txBody>
          <a:bodyPr>
            <a:noAutofit/>
          </a:bodyPr>
          <a:lstStyle/>
          <a:p>
            <a:pPr algn="l"/>
            <a:r>
              <a:rPr lang="en-US" sz="4400" cap="all" dirty="0" smtClean="0">
                <a:solidFill>
                  <a:schemeClr val="bg1"/>
                </a:solidFill>
              </a:rPr>
              <a:t>'SAY' AND 'TELL'</a:t>
            </a:r>
          </a:p>
          <a:p>
            <a:pPr algn="l"/>
            <a:r>
              <a:rPr lang="en-US" sz="4400" dirty="0" smtClean="0">
                <a:solidFill>
                  <a:schemeClr val="bg1"/>
                </a:solidFill>
              </a:rPr>
              <a:t>Use 'say' when there is no indirect object:</a:t>
            </a:r>
            <a:br>
              <a:rPr lang="en-US" sz="4400" dirty="0" smtClean="0">
                <a:solidFill>
                  <a:schemeClr val="bg1"/>
                </a:solidFill>
              </a:rPr>
            </a:br>
            <a:r>
              <a:rPr lang="en-US" sz="4400" i="1" dirty="0" smtClean="0">
                <a:solidFill>
                  <a:schemeClr val="bg1"/>
                </a:solidFill>
              </a:rPr>
              <a:t>He said that he was tired.</a:t>
            </a:r>
            <a:endParaRPr lang="en-US" sz="4400" dirty="0" smtClean="0">
              <a:solidFill>
                <a:schemeClr val="bg1"/>
              </a:solidFill>
            </a:endParaRPr>
          </a:p>
          <a:p>
            <a:pPr algn="l"/>
            <a:r>
              <a:rPr lang="en-US" sz="4400" dirty="0" smtClean="0">
                <a:solidFill>
                  <a:schemeClr val="bg1"/>
                </a:solidFill>
              </a:rPr>
              <a:t>Always use 'tell' when you say who was being spoken to (i.e. with an indirect object):</a:t>
            </a:r>
            <a:br>
              <a:rPr lang="en-US" sz="4400" dirty="0" smtClean="0">
                <a:solidFill>
                  <a:schemeClr val="bg1"/>
                </a:solidFill>
              </a:rPr>
            </a:br>
            <a:r>
              <a:rPr lang="en-US" sz="4400" i="1" dirty="0" smtClean="0">
                <a:solidFill>
                  <a:schemeClr val="bg1"/>
                </a:solidFill>
              </a:rPr>
              <a:t>He told me that he was tired.</a:t>
            </a:r>
            <a:endParaRPr lang="en-US" sz="44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447800"/>
            <a:ext cx="11430000" cy="1752600"/>
          </a:xfrm>
        </p:spPr>
        <p:txBody>
          <a:bodyPr>
            <a:normAutofit fontScale="25000" lnSpcReduction="20000"/>
          </a:bodyPr>
          <a:lstStyle/>
          <a:p>
            <a:pPr algn="l"/>
            <a:r>
              <a:rPr lang="en-US" sz="16000" cap="all" dirty="0" smtClean="0">
                <a:solidFill>
                  <a:schemeClr val="bg1"/>
                </a:solidFill>
              </a:rPr>
              <a:t>'TALK' AND 'SPEAK'</a:t>
            </a:r>
          </a:p>
          <a:p>
            <a:pPr algn="l"/>
            <a:r>
              <a:rPr lang="en-US" sz="16000" dirty="0" smtClean="0">
                <a:solidFill>
                  <a:schemeClr val="bg1"/>
                </a:solidFill>
              </a:rPr>
              <a:t>Use these verbs to describe the action of communicating:</a:t>
            </a:r>
            <a:br>
              <a:rPr lang="en-US" sz="16000" dirty="0" smtClean="0">
                <a:solidFill>
                  <a:schemeClr val="bg1"/>
                </a:solidFill>
              </a:rPr>
            </a:br>
            <a:r>
              <a:rPr lang="en-US" sz="16000" i="1" dirty="0" smtClean="0">
                <a:solidFill>
                  <a:schemeClr val="bg1"/>
                </a:solidFill>
              </a:rPr>
              <a:t>He talked to us.</a:t>
            </a:r>
            <a:br>
              <a:rPr lang="en-US" sz="16000" i="1" dirty="0" smtClean="0">
                <a:solidFill>
                  <a:schemeClr val="bg1"/>
                </a:solidFill>
              </a:rPr>
            </a:br>
            <a:r>
              <a:rPr lang="en-US" sz="16000" i="1" dirty="0" smtClean="0">
                <a:solidFill>
                  <a:schemeClr val="bg1"/>
                </a:solidFill>
              </a:rPr>
              <a:t>She was speaking on the telephone.</a:t>
            </a:r>
            <a:endParaRPr lang="en-US" sz="16000" dirty="0" smtClean="0">
              <a:solidFill>
                <a:schemeClr val="bg1"/>
              </a:solidFill>
            </a:endParaRPr>
          </a:p>
          <a:p>
            <a:pPr algn="l"/>
            <a:r>
              <a:rPr lang="en-US" sz="16000" dirty="0" smtClean="0">
                <a:solidFill>
                  <a:schemeClr val="bg1"/>
                </a:solidFill>
              </a:rPr>
              <a:t>Use these verbs with 'about' to refer to what was said:</a:t>
            </a:r>
            <a:br>
              <a:rPr lang="en-US" sz="16000" dirty="0" smtClean="0">
                <a:solidFill>
                  <a:schemeClr val="bg1"/>
                </a:solidFill>
              </a:rPr>
            </a:br>
            <a:r>
              <a:rPr lang="en-US" sz="16000" i="1" dirty="0" smtClean="0">
                <a:solidFill>
                  <a:schemeClr val="bg1"/>
                </a:solidFill>
              </a:rPr>
              <a:t>He talked (to us) about his parents.</a:t>
            </a:r>
            <a:endParaRPr lang="en-US" sz="16000" dirty="0" smtClean="0">
              <a:solidFill>
                <a:schemeClr val="bg1"/>
              </a:solidFill>
            </a:endParaRPr>
          </a:p>
          <a:p>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752600"/>
            <a:ext cx="6400800" cy="1752600"/>
          </a:xfrm>
        </p:spPr>
        <p:txBody>
          <a:bodyPr>
            <a:noAutofit/>
          </a:bodyPr>
          <a:lstStyle/>
          <a:p>
            <a:r>
              <a:rPr lang="en-US" sz="6000" cap="all" dirty="0" smtClean="0">
                <a:solidFill>
                  <a:schemeClr val="bg1"/>
                </a:solidFill>
              </a:rPr>
              <a:t>TENSE CHANGES WHEN USING REPORTED SPEECH</a:t>
            </a:r>
            <a:endParaRPr lang="en-US" sz="6000" cap="all"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707</Words>
  <Application>Microsoft Office PowerPoint</Application>
  <PresentationFormat>Widescreen</PresentationFormat>
  <Paragraphs>125</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IMPORTLC</dc:creator>
  <cp:lastModifiedBy>ASUS</cp:lastModifiedBy>
  <cp:revision>9</cp:revision>
  <dcterms:created xsi:type="dcterms:W3CDTF">2006-08-16T00:00:00Z</dcterms:created>
  <dcterms:modified xsi:type="dcterms:W3CDTF">2018-05-16T17:41:00Z</dcterms:modified>
</cp:coreProperties>
</file>