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88" r:id="rId5"/>
    <p:sldId id="263" r:id="rId6"/>
    <p:sldId id="265" r:id="rId7"/>
    <p:sldId id="267" r:id="rId8"/>
    <p:sldId id="291" r:id="rId9"/>
    <p:sldId id="290" r:id="rId10"/>
    <p:sldId id="274" r:id="rId11"/>
    <p:sldId id="279" r:id="rId12"/>
    <p:sldId id="275" r:id="rId13"/>
    <p:sldId id="276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  <a:srgbClr val="FF9933"/>
    <a:srgbClr val="DBEE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rose-flower-hd-wallpa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60198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600" dirty="0" smtClean="0">
                <a:solidFill>
                  <a:schemeClr val="bg2">
                    <a:lumMod val="90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প্রিয় ছাত্র-ছাত্রী তোমাদের সবাইকে শুভেচ্ছা।</a:t>
            </a:r>
            <a:endParaRPr lang="en-US" sz="3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95600"/>
            <a:ext cx="91440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IN" sz="2400" dirty="0" smtClean="0">
              <a:latin typeface="Shonar Bangla" pitchFamily="34" charset="0"/>
              <a:cs typeface="Shonar Bangla" pitchFamily="34" charset="0"/>
            </a:endParaRPr>
          </a:p>
          <a:p>
            <a:endParaRPr lang="bn-IN" sz="24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IN" sz="4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১। আলোর প্রতিসরন এর </a:t>
            </a:r>
            <a:r>
              <a:rPr lang="bn-BD" sz="4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সূত্রগুলি লিখ।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4361"/>
            <a:ext cx="91440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একক কাজঃ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Shonar Bangla" pitchFamily="34" charset="0"/>
                <a:cs typeface="Shonar Bangla" pitchFamily="34" charset="0"/>
              </a:rPr>
              <a:t/>
            </a:r>
            <a:br>
              <a:rPr lang="bn-IN" dirty="0" smtClean="0">
                <a:latin typeface="Shonar Bangla" pitchFamily="34" charset="0"/>
                <a:cs typeface="Shonar Bangla" pitchFamily="34" charset="0"/>
              </a:rPr>
            </a:b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19200" y="1676400"/>
            <a:ext cx="2209800" cy="1981994"/>
            <a:chOff x="3276600" y="1600200"/>
            <a:chExt cx="2209800" cy="198199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276600" y="2590800"/>
              <a:ext cx="2209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428206" y="2590800"/>
              <a:ext cx="1981994" cy="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10000" y="2057400"/>
              <a:ext cx="1447800" cy="1295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039394" y="2209006"/>
              <a:ext cx="304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00" y="2286000"/>
              <a:ext cx="3810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763294" y="2932906"/>
              <a:ext cx="228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72000" y="3048000"/>
              <a:ext cx="304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4648200" y="1752600"/>
            <a:ext cx="2819400" cy="2057400"/>
            <a:chOff x="4724400" y="762794"/>
            <a:chExt cx="2819400" cy="20574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724400" y="1677194"/>
              <a:ext cx="2819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991100" y="1790700"/>
              <a:ext cx="2057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019800" y="990600"/>
              <a:ext cx="838200" cy="685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5257800" y="914400"/>
              <a:ext cx="76200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5486400" y="11430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410200" y="1219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324600" y="1143000"/>
              <a:ext cx="2286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6400800" y="1295400"/>
              <a:ext cx="2286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762500" y="1714500"/>
              <a:ext cx="1524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5105400" y="1676400"/>
              <a:ext cx="1524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6438900" y="1714500"/>
              <a:ext cx="1524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6934200" y="1676400"/>
              <a:ext cx="1524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5524500" y="1714500"/>
              <a:ext cx="1524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277100" y="1714500"/>
              <a:ext cx="1524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143000" y="4719935"/>
            <a:ext cx="2514600" cy="1828800"/>
            <a:chOff x="533400" y="3582194"/>
            <a:chExt cx="2514600" cy="1828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33400" y="4343400"/>
              <a:ext cx="2514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838200" y="4495800"/>
              <a:ext cx="1828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838200" y="3657600"/>
              <a:ext cx="914400" cy="685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1676400" y="4419600"/>
              <a:ext cx="91440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1143000" y="3886200"/>
              <a:ext cx="304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990600" y="3962400"/>
              <a:ext cx="304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1828800" y="4724400"/>
              <a:ext cx="3810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V="1">
              <a:off x="2019300" y="4686300"/>
              <a:ext cx="3048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029200" y="4647406"/>
            <a:ext cx="2057400" cy="1600994"/>
            <a:chOff x="2743200" y="3809206"/>
            <a:chExt cx="2057400" cy="1600994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2743200" y="4647406"/>
              <a:ext cx="19812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2856706" y="4609306"/>
              <a:ext cx="1600994" cy="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743200" y="3885406"/>
              <a:ext cx="91440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657600" y="4647406"/>
              <a:ext cx="114300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 flipV="1">
              <a:off x="2971800" y="4037806"/>
              <a:ext cx="3048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>
              <a:off x="2895600" y="4266406"/>
              <a:ext cx="304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0800000">
              <a:off x="4038600" y="4876006"/>
              <a:ext cx="228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V="1">
              <a:off x="4076700" y="4761706"/>
              <a:ext cx="1524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6096000" y="3124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honar Bangla" pitchFamily="34" charset="0"/>
                <a:cs typeface="Shonar Bangla" pitchFamily="34" charset="0"/>
              </a:rPr>
              <a:t>চিত্র-খ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88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honar Bangla" pitchFamily="34" charset="0"/>
                <a:cs typeface="Shonar Bangla" pitchFamily="34" charset="0"/>
              </a:rPr>
              <a:t>চিত্র-ক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76400" y="6396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honar Bangla" pitchFamily="34" charset="0"/>
                <a:cs typeface="Shonar Bangla" pitchFamily="34" charset="0"/>
              </a:rPr>
              <a:t>চিত্র-গ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6019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honar Bangla" pitchFamily="34" charset="0"/>
                <a:cs typeface="Shonar Bangla" pitchFamily="34" charset="0"/>
              </a:rPr>
              <a:t>চিত্র-ঘ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114300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নিচের  কোন চিত্রটি দ্বারা প্রতিসরন বুঝানো হয়েছেঃ</a:t>
            </a:r>
          </a:p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honar Bangla" pitchFamily="34" charset="0"/>
                <a:ea typeface="+mj-ea"/>
                <a:cs typeface="Shonar Bangla" pitchFamily="34" charset="0"/>
              </a:rPr>
              <a:t>দলীয় কাজঃ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honar Bangla" pitchFamily="34" charset="0"/>
              <a:ea typeface="+mj-ea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54" grpId="0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মূল্যায়নঃ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97082"/>
            <a:ext cx="9144000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১।    </a:t>
            </a:r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প্রতিসরন </a:t>
            </a:r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কাকে বলে?</a:t>
            </a:r>
          </a:p>
          <a:p>
            <a:endParaRPr lang="bn-IN" sz="28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২।   এক গ্লাস পানিতে একটি কলম রাখলে তা বাঁকা দেখা যায় কেন?</a:t>
            </a:r>
          </a:p>
          <a:p>
            <a:endParaRPr lang="bn-BD" sz="28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৩।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বিভেদতল </a:t>
            </a:r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কাকে বলে?</a:t>
            </a:r>
          </a:p>
          <a:p>
            <a:endParaRPr lang="bn-IN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bn-IN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bn-IN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বাড়ীর কাজঃ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21852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IN" sz="4000" dirty="0" smtClean="0">
                <a:latin typeface="Shonar Bangla" pitchFamily="34" charset="0"/>
                <a:cs typeface="Shonar Bangla" pitchFamily="34" charset="0"/>
              </a:rPr>
              <a:t>১। একটি সাদা কাগজের উপর একটি কাল দাগ দিয়ে তার উপর একখন্ড কাঁচ রাখলে কি ঘটনা ঘঠবে ব্যাখ্যা কর।</a:t>
            </a:r>
          </a:p>
          <a:p>
            <a:endParaRPr lang="bn-IN" sz="2800" dirty="0" smtClean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7300" dirty="0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সবাইকে ধন্যবাদ</a:t>
            </a:r>
            <a:r>
              <a:rPr lang="en-US" sz="7300" dirty="0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:</a:t>
            </a:r>
            <a:endParaRPr lang="en-US" dirty="0"/>
          </a:p>
        </p:txBody>
      </p:sp>
      <p:pic>
        <p:nvPicPr>
          <p:cNvPr id="8" name="Content Placeholder 7" descr="images (36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1584960"/>
            <a:ext cx="9144000" cy="51206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136880"/>
            <a:ext cx="876300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		</a:t>
            </a:r>
            <a:r>
              <a:rPr lang="en-US" sz="3600" dirty="0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†</a:t>
            </a:r>
            <a:r>
              <a:rPr lang="en-US" sz="3600" dirty="0" err="1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gvtmvBdzj</a:t>
            </a:r>
            <a:r>
              <a:rPr lang="en-US" sz="3600" dirty="0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Bmjvg</a:t>
            </a:r>
            <a:r>
              <a:rPr lang="en-US" sz="3600" dirty="0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 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		প্রভাষক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,</a:t>
            </a:r>
            <a:r>
              <a:rPr lang="bn-IN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পদার্থ বিজ্ঞান</a:t>
            </a:r>
            <a:r>
              <a:rPr lang="bn-BD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IN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IN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   	</a:t>
            </a:r>
            <a:r>
              <a:rPr lang="en-US" sz="3600" dirty="0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‡</a:t>
            </a:r>
            <a:r>
              <a:rPr lang="en-US" sz="3600" dirty="0" err="1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evqvwjqv</a:t>
            </a:r>
            <a:r>
              <a:rPr lang="en-US" sz="3600" dirty="0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evRvi</a:t>
            </a:r>
            <a:r>
              <a:rPr lang="en-US" sz="3600" dirty="0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Avwjg</a:t>
            </a:r>
            <a:r>
              <a:rPr lang="en-US" sz="3600" dirty="0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gv`ivmv</a:t>
            </a:r>
            <a:r>
              <a:rPr lang="en-US" sz="3600" dirty="0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                   </a:t>
            </a:r>
            <a:r>
              <a:rPr lang="en-US" sz="3600" dirty="0" err="1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Djøvcvov</a:t>
            </a:r>
            <a:r>
              <a:rPr lang="en-US" sz="3600" dirty="0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wmivRMÄ</a:t>
            </a:r>
            <a:r>
              <a:rPr lang="en-US" sz="3600" dirty="0" smtClean="0">
                <a:solidFill>
                  <a:srgbClr val="7030A0"/>
                </a:solidFill>
                <a:latin typeface="SamakalMJ" pitchFamily="2" charset="0"/>
                <a:cs typeface="SamakalMJ" pitchFamily="2" charset="0"/>
              </a:rPr>
              <a:t>|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6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	 	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email:</a:t>
            </a:r>
            <a:r>
              <a:rPr lang="bn-IN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saifa9787@gmail.com</a:t>
            </a:r>
            <a:r>
              <a:rPr lang="bn-IN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IN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      </a:t>
            </a:r>
            <a:r>
              <a:rPr lang="bn-IN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		</a:t>
            </a:r>
            <a:r>
              <a:rPr lang="en-US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mobile:</a:t>
            </a:r>
            <a:r>
              <a:rPr lang="bn-IN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01722562843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381000"/>
            <a:ext cx="2133600" cy="2667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scene3d>
            <a:camera prst="orthographicFront">
              <a:rot lat="21299973" lon="21599991" rev="2159997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53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পাঠ </a:t>
            </a:r>
            <a:r>
              <a:rPr lang="bn-IN" sz="53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পরিচিতিঃ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514600"/>
            <a:ext cx="8839200" cy="280076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  <a:tileRect/>
          </a:gradFill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শ্রেণীঃ</a:t>
            </a:r>
            <a:r>
              <a:rPr lang="bn-IN" sz="4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	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800" dirty="0" smtClean="0">
                <a:latin typeface="Shonar Bangla" pitchFamily="34" charset="0"/>
                <a:cs typeface="Shonar Bangla" pitchFamily="34" charset="0"/>
              </a:rPr>
              <a:t>দ্বাদশ </a:t>
            </a:r>
            <a:r>
              <a:rPr lang="bn-IN" sz="4800" dirty="0" smtClean="0">
                <a:latin typeface="Shonar Bangla" pitchFamily="34" charset="0"/>
                <a:cs typeface="Shonar Bangla" pitchFamily="34" charset="0"/>
              </a:rPr>
              <a:t>বিজ্ঞান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bn-IN" sz="4800" dirty="0" smtClean="0">
                <a:latin typeface="Shonar Bangla" pitchFamily="34" charset="0"/>
                <a:cs typeface="Shonar Bangla" pitchFamily="34" charset="0"/>
              </a:rPr>
              <a:t>      </a:t>
            </a:r>
            <a:r>
              <a:rPr lang="bn-IN" sz="4800" dirty="0" smtClean="0">
                <a:latin typeface="Shonar Bangla" pitchFamily="34" charset="0"/>
                <a:cs typeface="Shonar Bangla" pitchFamily="34" charset="0"/>
              </a:rPr>
              <a:t>পদার্থ বিজ্ঞান                 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bn-IN" sz="40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000" dirty="0" smtClean="0">
                <a:latin typeface="Shonar Bangla" pitchFamily="34" charset="0"/>
                <a:cs typeface="Shonar Bangla" pitchFamily="34" charset="0"/>
              </a:rPr>
              <a:t>ভৌত </a:t>
            </a:r>
            <a:r>
              <a:rPr lang="bn-IN" sz="4000" dirty="0" smtClean="0">
                <a:latin typeface="Shonar Bangla" pitchFamily="34" charset="0"/>
                <a:cs typeface="Shonar Bangla" pitchFamily="34" charset="0"/>
              </a:rPr>
              <a:t>আলোক বিজ্ঞান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0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	</a:t>
            </a:r>
            <a:r>
              <a:rPr lang="bn-IN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000" dirty="0" smtClean="0">
                <a:latin typeface="Shonar Bangla" pitchFamily="34" charset="0"/>
                <a:cs typeface="Shonar Bangla" pitchFamily="34" charset="0"/>
              </a:rPr>
              <a:t>৪০ মিনিট</a:t>
            </a:r>
            <a:endParaRPr lang="bn-IN" sz="4000" dirty="0" smtClean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negative_refraction-640x3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3714"/>
            <a:ext cx="4724399" cy="2987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172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চিত্রে আলোর প্রতিসরন দেখানো হচ্ছে</a:t>
            </a:r>
            <a:endParaRPr lang="en-US" sz="3200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 descr="refrac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924" y="2819400"/>
            <a:ext cx="4410075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 কিছু ছবি দেখি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481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" y="1066800"/>
          <a:ext cx="8382000" cy="1219200"/>
        </p:xfrm>
        <a:graphic>
          <a:graphicData uri="http://schemas.openxmlformats.org/presentationml/2006/ole">
            <p:oleObj spid="_x0000_s20481" name="Packager Shell Object" showAsIcon="1" r:id="rId6" imgW="1668600" imgH="514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8839200" cy="1752600"/>
          </a:xfrm>
        </p:spPr>
        <p:txBody>
          <a:bodyPr>
            <a:norm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আলোর প্রতিসরন</a:t>
            </a:r>
          </a:p>
          <a:p>
            <a:endParaRPr lang="en-US" sz="4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01775"/>
            <a:ext cx="7772400" cy="1470025"/>
          </a:xfrm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আজকের পাঠের বিষয়ঃ</a:t>
            </a:r>
            <a:endParaRPr lang="en-US" sz="4800" dirty="0">
              <a:solidFill>
                <a:schemeClr val="accent5">
                  <a:lumMod val="20000"/>
                  <a:lumOff val="8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IN" sz="40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এই পাঠ শেষে শিক্ষার্থীরা</a:t>
            </a:r>
            <a:r>
              <a:rPr lang="en-US" sz="40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………</a:t>
            </a:r>
            <a:endParaRPr lang="bn-IN" sz="4000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IN" dirty="0" smtClean="0"/>
          </a:p>
          <a:p>
            <a:endParaRPr lang="bn-BD" sz="2800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১</a:t>
            </a:r>
            <a:r>
              <a:rPr lang="bn-IN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 আলোর প্রতিসরন কি তা বলতে পারবে ।</a:t>
            </a:r>
          </a:p>
          <a:p>
            <a:endParaRPr lang="bn-IN" sz="2800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২</a:t>
            </a:r>
            <a:r>
              <a:rPr lang="bn-IN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 প্রতিসরনের সুত্র দুটি বলতে পারবে। </a:t>
            </a:r>
            <a:endParaRPr lang="bn-BD" sz="2800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৩</a:t>
            </a:r>
            <a:r>
              <a:rPr lang="bn-IN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r>
              <a:rPr lang="bn-IN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প্রতিসরাঙ্ক কি তা লিখতে পারবে</a:t>
            </a:r>
            <a:r>
              <a:rPr lang="bn-IN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sz="2800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 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৪। সঙ্কট কোণ ও পূর্ণ অভ্যন্তরীণ প্রতিফলণ ব্যাখ্যা করতে পারবে। </a:t>
            </a:r>
            <a:endParaRPr lang="bn-IN" sz="2800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IN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3733800"/>
            <a:ext cx="9144000" cy="3200400"/>
          </a:xfrm>
          <a:prstGeom prst="rect">
            <a:avLst/>
          </a:prstGeom>
          <a:solidFill>
            <a:srgbClr val="DBEEF4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5943600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           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3810000" y="5486400"/>
            <a:ext cx="23622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867400" y="1219200"/>
            <a:ext cx="198120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124200" y="2133600"/>
            <a:ext cx="1568554" cy="1797152"/>
            <a:chOff x="3124200" y="1600200"/>
            <a:chExt cx="1568554" cy="1797152"/>
          </a:xfrm>
        </p:grpSpPr>
        <p:sp>
          <p:nvSpPr>
            <p:cNvPr id="21" name="Arc 20"/>
            <p:cNvSpPr/>
            <p:nvPr/>
          </p:nvSpPr>
          <p:spPr>
            <a:xfrm rot="16959797">
              <a:off x="4235554" y="2940152"/>
              <a:ext cx="457200" cy="457200"/>
            </a:xfrm>
            <a:prstGeom prst="arc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124200" y="1600200"/>
              <a:ext cx="11430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solidFill>
                    <a:schemeClr val="tx1"/>
                  </a:solidFill>
                </a:rPr>
                <a:t>আপতন কোণ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rot="16200000" flipH="1">
              <a:off x="3733800" y="2362200"/>
              <a:ext cx="7620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990600" y="3733800"/>
            <a:ext cx="1143000" cy="1295400"/>
            <a:chOff x="990600" y="3200400"/>
            <a:chExt cx="1143000" cy="1295400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1638300" y="3314700"/>
              <a:ext cx="609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990600" y="3733800"/>
              <a:ext cx="11430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বিভেদ তল</a:t>
              </a:r>
              <a:endParaRPr lang="en-US" sz="11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373380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638697" y="3923903"/>
            <a:ext cx="5715000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467600" y="1981200"/>
            <a:ext cx="914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হালকা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মাধ্যম</a:t>
            </a:r>
            <a:endParaRPr lang="en-US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001000" y="5486400"/>
            <a:ext cx="914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ঘন মাধ্যম</a:t>
            </a:r>
            <a:endParaRPr lang="en-US" sz="20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219200" y="1066800"/>
            <a:ext cx="3276600" cy="2667000"/>
            <a:chOff x="1219200" y="533400"/>
            <a:chExt cx="3276600" cy="2667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219200" y="1752600"/>
              <a:ext cx="3276600" cy="1447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3009900" y="2400300"/>
              <a:ext cx="3810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895600" y="2667000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1676400" y="533400"/>
              <a:ext cx="1295400" cy="68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আপতিত রশ্নি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rot="16200000" flipH="1">
              <a:off x="2019300" y="1714500"/>
              <a:ext cx="1295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6324600" y="5029200"/>
            <a:ext cx="22098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447103" y="3944647"/>
            <a:ext cx="1267897" cy="2608553"/>
            <a:chOff x="4447103" y="3335047"/>
            <a:chExt cx="1267897" cy="2608553"/>
          </a:xfrm>
        </p:grpSpPr>
        <p:sp>
          <p:nvSpPr>
            <p:cNvPr id="20" name="Arc 19"/>
            <p:cNvSpPr/>
            <p:nvPr/>
          </p:nvSpPr>
          <p:spPr>
            <a:xfrm rot="1698775" flipV="1">
              <a:off x="4447103" y="3335047"/>
              <a:ext cx="381000" cy="53340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495800" y="5181600"/>
              <a:ext cx="12192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প্রতিসরন কোণ</a:t>
              </a:r>
              <a:endParaRPr lang="en-US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6200000" flipV="1">
              <a:off x="4114800" y="4343400"/>
              <a:ext cx="1371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495800" y="3733800"/>
            <a:ext cx="1371600" cy="2438400"/>
            <a:chOff x="4495800" y="3200400"/>
            <a:chExt cx="1371600" cy="2438400"/>
          </a:xfrm>
        </p:grpSpPr>
        <p:cxnSp>
          <p:nvCxnSpPr>
            <p:cNvPr id="13" name="Straight Connector 12"/>
            <p:cNvCxnSpPr/>
            <p:nvPr/>
          </p:nvCxnSpPr>
          <p:spPr>
            <a:xfrm rot="16200000" flipH="1">
              <a:off x="3962400" y="3733800"/>
              <a:ext cx="2438400" cy="1371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028406" y="4191000"/>
              <a:ext cx="229394" cy="769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876800" y="4267200"/>
              <a:ext cx="228600" cy="76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181600" y="4953000"/>
            <a:ext cx="1981200" cy="838200"/>
            <a:chOff x="5181600" y="4419600"/>
            <a:chExt cx="1981200" cy="838200"/>
          </a:xfrm>
        </p:grpSpPr>
        <p:sp>
          <p:nvSpPr>
            <p:cNvPr id="69" name="Oval 68"/>
            <p:cNvSpPr/>
            <p:nvPr/>
          </p:nvSpPr>
          <p:spPr>
            <a:xfrm>
              <a:off x="5943600" y="4495800"/>
              <a:ext cx="12192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প্রতিসরিত রশ্নি</a:t>
              </a:r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rot="10800000">
              <a:off x="5181600" y="4419600"/>
              <a:ext cx="83820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495800" y="1371600"/>
            <a:ext cx="1828800" cy="2362200"/>
            <a:chOff x="4495800" y="838200"/>
            <a:chExt cx="1828800" cy="2362200"/>
          </a:xfrm>
        </p:grpSpPr>
        <p:cxnSp>
          <p:nvCxnSpPr>
            <p:cNvPr id="50" name="Straight Arrow Connector 49"/>
            <p:cNvCxnSpPr/>
            <p:nvPr/>
          </p:nvCxnSpPr>
          <p:spPr>
            <a:xfrm rot="10800000" flipV="1">
              <a:off x="4495800" y="2743200"/>
              <a:ext cx="68580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5181600" y="2286000"/>
              <a:ext cx="11430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rgbClr val="C00000"/>
                  </a:solidFill>
                  <a:latin typeface="Shonar Bangla" pitchFamily="34" charset="0"/>
                  <a:cs typeface="Shonar Bangla" pitchFamily="34" charset="0"/>
                </a:rPr>
                <a:t>আপতন বিন্দু</a:t>
              </a:r>
              <a:endParaRPr lang="en-US" sz="2000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953000" y="838200"/>
              <a:ext cx="11430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অভিলম্ব</a:t>
              </a:r>
              <a:endParaRPr lang="en-US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79" name="Straight Arrow Connector 78"/>
            <p:cNvCxnSpPr>
              <a:stCxn id="52" idx="3"/>
            </p:cNvCxnSpPr>
            <p:nvPr/>
          </p:nvCxnSpPr>
          <p:spPr>
            <a:xfrm rot="5400000">
              <a:off x="4485599" y="1498810"/>
              <a:ext cx="644992" cy="62458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      আলোর 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প্রতিসর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ণ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838200"/>
            <a:ext cx="9144000" cy="2895600"/>
          </a:xfrm>
          <a:prstGeom prst="rect">
            <a:avLst/>
          </a:prstGeom>
          <a:solidFill>
            <a:srgbClr val="DBEEF4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2600" y="5943600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           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3810000" y="5486400"/>
            <a:ext cx="23622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867400" y="1219200"/>
            <a:ext cx="198120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9"/>
          <p:cNvGrpSpPr/>
          <p:nvPr/>
        </p:nvGrpSpPr>
        <p:grpSpPr>
          <a:xfrm>
            <a:off x="990600" y="3733800"/>
            <a:ext cx="1143000" cy="1295400"/>
            <a:chOff x="990600" y="3200400"/>
            <a:chExt cx="1143000" cy="1295400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1638300" y="3314700"/>
              <a:ext cx="609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990600" y="3733800"/>
              <a:ext cx="11430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বিভেদ তল</a:t>
              </a:r>
              <a:endParaRPr lang="en-US" sz="11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373380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00" y="3810000"/>
            <a:ext cx="5943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772400" y="4419600"/>
            <a:ext cx="914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হালকা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মাধ্যম</a:t>
            </a:r>
            <a:endParaRPr lang="en-US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696200" y="2057400"/>
            <a:ext cx="914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ঘন মাধ্যম</a:t>
            </a:r>
            <a:endParaRPr lang="en-US" sz="20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5" name="Group 69"/>
          <p:cNvGrpSpPr/>
          <p:nvPr/>
        </p:nvGrpSpPr>
        <p:grpSpPr>
          <a:xfrm>
            <a:off x="2971800" y="1600200"/>
            <a:ext cx="1524000" cy="2133600"/>
            <a:chOff x="2971800" y="1066800"/>
            <a:chExt cx="1524000" cy="2133600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2667000" y="1371600"/>
              <a:ext cx="2133600" cy="1524000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771900" y="2247900"/>
              <a:ext cx="381001" cy="1588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81400" y="2362200"/>
              <a:ext cx="381000" cy="77789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6324600" y="5029200"/>
            <a:ext cx="22098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4"/>
          <p:cNvGrpSpPr/>
          <p:nvPr/>
        </p:nvGrpSpPr>
        <p:grpSpPr>
          <a:xfrm>
            <a:off x="4495800" y="3733800"/>
            <a:ext cx="2286000" cy="1600200"/>
            <a:chOff x="4495800" y="3200400"/>
            <a:chExt cx="2286000" cy="1600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495800" y="3200400"/>
              <a:ext cx="2286000" cy="1600200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714206" y="4038600"/>
              <a:ext cx="305594" cy="794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62600" y="4191000"/>
              <a:ext cx="304800" cy="1588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      আলোর 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প্রতিসর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ণ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57" name="Group 69"/>
          <p:cNvGrpSpPr/>
          <p:nvPr/>
        </p:nvGrpSpPr>
        <p:grpSpPr>
          <a:xfrm>
            <a:off x="1676400" y="2362200"/>
            <a:ext cx="2819400" cy="1371600"/>
            <a:chOff x="2362200" y="1676400"/>
            <a:chExt cx="2819400" cy="13716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362200" y="1676400"/>
              <a:ext cx="2819400" cy="1371600"/>
            </a:xfrm>
            <a:prstGeom prst="line">
              <a:avLst/>
            </a:prstGeom>
            <a:ln w="381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694907" y="2172494"/>
              <a:ext cx="381792" cy="151607"/>
            </a:xfrm>
            <a:prstGeom prst="line">
              <a:avLst/>
            </a:prstGeom>
            <a:ln w="28575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581400" y="2438400"/>
              <a:ext cx="381000" cy="1589"/>
            </a:xfrm>
            <a:prstGeom prst="line">
              <a:avLst/>
            </a:prstGeom>
            <a:ln w="381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44"/>
          <p:cNvGrpSpPr/>
          <p:nvPr/>
        </p:nvGrpSpPr>
        <p:grpSpPr>
          <a:xfrm>
            <a:off x="4572000" y="3733800"/>
            <a:ext cx="3124200" cy="1066800"/>
            <a:chOff x="3657600" y="3733800"/>
            <a:chExt cx="3124200" cy="1066800"/>
          </a:xfrm>
        </p:grpSpPr>
        <p:cxnSp>
          <p:nvCxnSpPr>
            <p:cNvPr id="78" name="Straight Connector 77"/>
            <p:cNvCxnSpPr>
              <a:stCxn id="44" idx="2"/>
            </p:cNvCxnSpPr>
            <p:nvPr/>
          </p:nvCxnSpPr>
          <p:spPr>
            <a:xfrm rot="16200000" flipH="1">
              <a:off x="4686300" y="2705100"/>
              <a:ext cx="1066800" cy="3124200"/>
            </a:xfrm>
            <a:prstGeom prst="line">
              <a:avLst/>
            </a:prstGeom>
            <a:ln w="381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638800" y="4267200"/>
              <a:ext cx="304006" cy="151606"/>
            </a:xfrm>
            <a:prstGeom prst="line">
              <a:avLst/>
            </a:prstGeom>
            <a:ln w="381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5562600" y="4495800"/>
              <a:ext cx="304800" cy="76200"/>
            </a:xfrm>
            <a:prstGeom prst="line">
              <a:avLst/>
            </a:prstGeom>
            <a:ln w="381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69"/>
          <p:cNvGrpSpPr/>
          <p:nvPr/>
        </p:nvGrpSpPr>
        <p:grpSpPr>
          <a:xfrm>
            <a:off x="1371600" y="2743200"/>
            <a:ext cx="3048000" cy="990600"/>
            <a:chOff x="2362200" y="1676400"/>
            <a:chExt cx="3048000" cy="9906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362200" y="1676400"/>
              <a:ext cx="3048000" cy="9906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3543303" y="1866900"/>
              <a:ext cx="304003" cy="22780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3429000" y="2133599"/>
              <a:ext cx="381000" cy="762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44"/>
          <p:cNvGrpSpPr/>
          <p:nvPr/>
        </p:nvGrpSpPr>
        <p:grpSpPr>
          <a:xfrm>
            <a:off x="4495800" y="3505200"/>
            <a:ext cx="3810794" cy="457200"/>
            <a:chOff x="3429000" y="3886200"/>
            <a:chExt cx="3810794" cy="457200"/>
          </a:xfrm>
        </p:grpSpPr>
        <p:cxnSp>
          <p:nvCxnSpPr>
            <p:cNvPr id="97" name="Straight Connector 96"/>
            <p:cNvCxnSpPr/>
            <p:nvPr/>
          </p:nvCxnSpPr>
          <p:spPr>
            <a:xfrm rot="16200000" flipH="1">
              <a:off x="5334000" y="2209800"/>
              <a:ext cx="794" cy="381079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562600" y="3886200"/>
              <a:ext cx="304006" cy="22780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5638800" y="4114802"/>
              <a:ext cx="228600" cy="2285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3728218" y="2859142"/>
            <a:ext cx="1256246" cy="1070750"/>
            <a:chOff x="3728218" y="2859142"/>
            <a:chExt cx="1256246" cy="1070750"/>
          </a:xfrm>
        </p:grpSpPr>
        <p:sp>
          <p:nvSpPr>
            <p:cNvPr id="106" name="Arc 105"/>
            <p:cNvSpPr/>
            <p:nvPr/>
          </p:nvSpPr>
          <p:spPr>
            <a:xfrm rot="17137016">
              <a:off x="3820966" y="2766394"/>
              <a:ext cx="1070750" cy="1256246"/>
            </a:xfrm>
            <a:prstGeom prst="arc">
              <a:avLst>
                <a:gd name="adj1" fmla="val 14524672"/>
                <a:gd name="adj2" fmla="val 0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886200" y="3048000"/>
              <a:ext cx="457200" cy="461665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C000"/>
                  </a:solidFill>
                  <a:latin typeface="Constantia"/>
                </a:rPr>
                <a:t>θ</a:t>
              </a:r>
              <a:r>
                <a:rPr lang="en-US" sz="2800" baseline="-25000" dirty="0" err="1" smtClean="0">
                  <a:solidFill>
                    <a:srgbClr val="FFC000"/>
                  </a:solidFill>
                  <a:latin typeface="Constantia"/>
                </a:rPr>
                <a:t>c</a:t>
              </a:r>
              <a:endParaRPr lang="en-US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9" name="Group 69"/>
          <p:cNvGrpSpPr/>
          <p:nvPr/>
        </p:nvGrpSpPr>
        <p:grpSpPr>
          <a:xfrm>
            <a:off x="838200" y="3200400"/>
            <a:ext cx="3581400" cy="533400"/>
            <a:chOff x="1676400" y="1676400"/>
            <a:chExt cx="3581400" cy="533400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1676400" y="1676400"/>
              <a:ext cx="3581400" cy="533400"/>
            </a:xfrm>
            <a:prstGeom prst="line">
              <a:avLst/>
            </a:prstGeom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352802" y="1752600"/>
              <a:ext cx="304005" cy="227802"/>
            </a:xfrm>
            <a:prstGeom prst="line">
              <a:avLst/>
            </a:prstGeom>
            <a:ln w="28575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3276600" y="1981198"/>
              <a:ext cx="381000" cy="76200"/>
            </a:xfrm>
            <a:prstGeom prst="line">
              <a:avLst/>
            </a:prstGeom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44"/>
          <p:cNvGrpSpPr/>
          <p:nvPr/>
        </p:nvGrpSpPr>
        <p:grpSpPr>
          <a:xfrm>
            <a:off x="4572000" y="3276600"/>
            <a:ext cx="3962400" cy="457200"/>
            <a:chOff x="3352800" y="4267200"/>
            <a:chExt cx="3962400" cy="457200"/>
          </a:xfrm>
        </p:grpSpPr>
        <p:cxnSp>
          <p:nvCxnSpPr>
            <p:cNvPr id="124" name="Straight Connector 123"/>
            <p:cNvCxnSpPr>
              <a:stCxn id="44" idx="2"/>
            </p:cNvCxnSpPr>
            <p:nvPr/>
          </p:nvCxnSpPr>
          <p:spPr>
            <a:xfrm rot="5400000" flipH="1" flipV="1">
              <a:off x="5105400" y="2514600"/>
              <a:ext cx="457200" cy="3962400"/>
            </a:xfrm>
            <a:prstGeom prst="line">
              <a:avLst/>
            </a:prstGeom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5715000" y="4267200"/>
              <a:ext cx="304006" cy="151607"/>
            </a:xfrm>
            <a:prstGeom prst="line">
              <a:avLst/>
            </a:prstGeom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791200" y="4419602"/>
              <a:ext cx="228600" cy="152398"/>
            </a:xfrm>
            <a:prstGeom prst="line">
              <a:avLst/>
            </a:prstGeom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4953000" y="2971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5050"/>
                </a:solidFill>
              </a:rPr>
              <a:t>পূর্ণ অভ্যন্তরীণ প্রতিফলণ </a:t>
            </a:r>
            <a:endParaRPr lang="en-US" sz="2000" b="1" dirty="0">
              <a:solidFill>
                <a:srgbClr val="FF5050"/>
              </a:solidFill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4537959" y="3699759"/>
            <a:ext cx="838200" cy="838200"/>
            <a:chOff x="4537959" y="3699759"/>
            <a:chExt cx="838200" cy="838200"/>
          </a:xfrm>
        </p:grpSpPr>
        <p:sp>
          <p:nvSpPr>
            <p:cNvPr id="143" name="Bent Arrow 142"/>
            <p:cNvSpPr/>
            <p:nvPr/>
          </p:nvSpPr>
          <p:spPr>
            <a:xfrm rot="11165974">
              <a:off x="4537959" y="3699759"/>
              <a:ext cx="838200" cy="838200"/>
            </a:xfrm>
            <a:prstGeom prst="bentArrow">
              <a:avLst>
                <a:gd name="adj1" fmla="val 2922"/>
                <a:gd name="adj2" fmla="val 12013"/>
                <a:gd name="adj3" fmla="val 22403"/>
                <a:gd name="adj4" fmla="val 46348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648200" y="3810000"/>
              <a:ext cx="609600" cy="46166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en-US" sz="2400" baseline="300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aseline="30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495800" y="1371600"/>
            <a:ext cx="1600200" cy="1295401"/>
            <a:chOff x="4495800" y="1371600"/>
            <a:chExt cx="1600200" cy="1295401"/>
          </a:xfrm>
        </p:grpSpPr>
        <p:sp>
          <p:nvSpPr>
            <p:cNvPr id="146" name="Oval 145"/>
            <p:cNvSpPr/>
            <p:nvPr/>
          </p:nvSpPr>
          <p:spPr>
            <a:xfrm>
              <a:off x="4953000" y="1371600"/>
              <a:ext cx="11430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অভিলম্ব</a:t>
              </a:r>
              <a:endParaRPr lang="en-US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147" name="Straight Arrow Connector 146"/>
            <p:cNvCxnSpPr>
              <a:stCxn id="146" idx="3"/>
            </p:cNvCxnSpPr>
            <p:nvPr/>
          </p:nvCxnSpPr>
          <p:spPr>
            <a:xfrm rot="5400000">
              <a:off x="4485599" y="2032210"/>
              <a:ext cx="644992" cy="62458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3" grpId="0" animBg="1"/>
      <p:bldP spid="64" grpId="0" animBg="1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প্রতিসরনের সুত্র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১ম সুত্রঃ </a:t>
            </a:r>
            <a:r>
              <a:rPr lang="bn-BD" sz="2400" dirty="0" smtClean="0"/>
              <a:t>আপতিত রশ্মি, প্রতিসরিত </a:t>
            </a:r>
            <a:r>
              <a:rPr lang="bn-BD" sz="2400" dirty="0" smtClean="0"/>
              <a:t>রশ্মি</a:t>
            </a:r>
            <a:r>
              <a:rPr lang="bn-BD" sz="2400" dirty="0" smtClean="0"/>
              <a:t>, অভিলম্ব, বিভেদতল সবগুলো একই সমতলে থাকতে হবে।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7432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</a:rPr>
              <a:t>২য় সুত্রঃ </a:t>
            </a:r>
            <a:r>
              <a:rPr lang="bn-BD" sz="2400" dirty="0" smtClean="0">
                <a:solidFill>
                  <a:srgbClr val="0070C0"/>
                </a:solidFill>
              </a:rPr>
              <a:t>আপতন কোনের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</a:rPr>
              <a:t>ও প্রতিসরন কোনের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bn-BD" sz="2400" dirty="0" smtClean="0">
                <a:solidFill>
                  <a:srgbClr val="0070C0"/>
                </a:solidFill>
              </a:rPr>
              <a:t>এর অনুপাত ধ্রুব সংখ্যা।   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33925" y="3810000"/>
            <a:ext cx="4410075" cy="2971800"/>
            <a:chOff x="1524000" y="3276600"/>
            <a:chExt cx="4410075" cy="2971800"/>
          </a:xfrm>
        </p:grpSpPr>
        <p:pic>
          <p:nvPicPr>
            <p:cNvPr id="6" name="Picture 5" descr="refractio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3276600"/>
              <a:ext cx="4410075" cy="2971800"/>
            </a:xfrm>
            <a:prstGeom prst="rect">
              <a:avLst/>
            </a:prstGeom>
          </p:spPr>
        </p:pic>
        <p:sp>
          <p:nvSpPr>
            <p:cNvPr id="7" name="Arc 6"/>
            <p:cNvSpPr/>
            <p:nvPr/>
          </p:nvSpPr>
          <p:spPr>
            <a:xfrm rot="16572854">
              <a:off x="3286002" y="4246082"/>
              <a:ext cx="573331" cy="686509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4267200"/>
              <a:ext cx="304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6989393">
              <a:off x="3425016" y="5019420"/>
              <a:ext cx="573331" cy="686509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7600" y="5181600"/>
              <a:ext cx="304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" y="4343400"/>
            <a:ext cx="4114800" cy="970240"/>
            <a:chOff x="152400" y="3601760"/>
            <a:chExt cx="4114800" cy="970240"/>
          </a:xfrm>
        </p:grpSpPr>
        <p:sp>
          <p:nvSpPr>
            <p:cNvPr id="12" name="TextBox 11"/>
            <p:cNvSpPr txBox="1"/>
            <p:nvPr/>
          </p:nvSpPr>
          <p:spPr>
            <a:xfrm>
              <a:off x="381000" y="360176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52400" y="4124980"/>
              <a:ext cx="12192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1000" y="404878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bn-BD" dirty="0" smtClean="0"/>
                <a:t>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1600" y="3897868"/>
              <a:ext cx="289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8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bn-BD" sz="2400" dirty="0" smtClean="0">
                  <a:solidFill>
                    <a:schemeClr val="tx2">
                      <a:lumMod val="50000"/>
                    </a:schemeClr>
                  </a:solidFill>
                </a:rPr>
                <a:t>ধ্রুব</a:t>
              </a:r>
              <a:r>
                <a:rPr lang="bn-BD" sz="24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সংখ্যা 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bn-BD" sz="2400" dirty="0" smtClean="0">
                  <a:solidFill>
                    <a:schemeClr val="tx2">
                      <a:lumMod val="50000"/>
                    </a:schemeClr>
                  </a:solidFill>
                </a:rPr>
                <a:t>   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2400" y="5715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bn-BD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কে মাধ্যমের প্রতিসরাঙ্ক বলে। </a:t>
            </a:r>
            <a:r>
              <a:rPr lang="bn-BD" sz="24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1099</TotalTime>
  <Words>240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Equity</vt:lpstr>
      <vt:lpstr>Package</vt:lpstr>
      <vt:lpstr>স্বাগতম</vt:lpstr>
      <vt:lpstr>শিক্ষক পরিচিতিঃ</vt:lpstr>
      <vt:lpstr>পাঠ পরিচিতিঃ</vt:lpstr>
      <vt:lpstr>Slide 4</vt:lpstr>
      <vt:lpstr>আজকের পাঠের বিষয়ঃ</vt:lpstr>
      <vt:lpstr>Slide 6</vt:lpstr>
      <vt:lpstr>Slide 7</vt:lpstr>
      <vt:lpstr>Slide 8</vt:lpstr>
      <vt:lpstr>Slide 9</vt:lpstr>
      <vt:lpstr>Slide 10</vt:lpstr>
      <vt:lpstr> </vt:lpstr>
      <vt:lpstr>মূল্যায়নঃ</vt:lpstr>
      <vt:lpstr>বাড়ীর কাজঃ</vt:lpstr>
      <vt:lpstr>সবাইকে ধন্যবাদ: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Haider Hossain</dc:creator>
  <cp:lastModifiedBy>One Tech</cp:lastModifiedBy>
  <cp:revision>154</cp:revision>
  <dcterms:created xsi:type="dcterms:W3CDTF">2006-08-16T00:00:00Z</dcterms:created>
  <dcterms:modified xsi:type="dcterms:W3CDTF">2020-03-22T19:42:26Z</dcterms:modified>
</cp:coreProperties>
</file>