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2" r:id="rId2"/>
    <p:sldId id="259" r:id="rId3"/>
    <p:sldId id="291" r:id="rId4"/>
    <p:sldId id="262" r:id="rId5"/>
    <p:sldId id="263" r:id="rId6"/>
    <p:sldId id="261" r:id="rId7"/>
    <p:sldId id="277" r:id="rId8"/>
    <p:sldId id="269" r:id="rId9"/>
    <p:sldId id="271" r:id="rId10"/>
    <p:sldId id="273" r:id="rId11"/>
    <p:sldId id="281" r:id="rId12"/>
    <p:sldId id="286" r:id="rId13"/>
    <p:sldId id="270" r:id="rId14"/>
    <p:sldId id="282" r:id="rId15"/>
    <p:sldId id="288" r:id="rId16"/>
    <p:sldId id="289" r:id="rId17"/>
    <p:sldId id="272" r:id="rId18"/>
    <p:sldId id="267" r:id="rId19"/>
    <p:sldId id="268" r:id="rId20"/>
    <p:sldId id="28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78636" autoAdjust="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308A84-C62F-4416-BEA0-CD7E834F936F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7C475-4171-401A-ACC5-74E821F8F5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3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 আবহ সৃষ্টিতে উদ্দীপনা মূলক এই ছবি সংযোজন করা হলো, শিক্ষক চাইলে তা পরিবর্তন করে নিতে পারেন ।</a:t>
            </a:r>
            <a:endParaRPr lang="en-US" sz="1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53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পরভোজী</a:t>
            </a:r>
            <a:r>
              <a:rPr lang="en-US" dirty="0" smtClean="0"/>
              <a:t> ও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ব্যাখ্যার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1200" baseline="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50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r>
              <a:rPr lang="bn-IN" sz="1100" baseline="0" dirty="0" smtClean="0">
                <a:latin typeface="NikoshBAN" pitchFamily="2" charset="0"/>
                <a:cs typeface="NikoshBAN" pitchFamily="2" charset="0"/>
              </a:rPr>
              <a:t> এর কারনে </a:t>
            </a:r>
            <a:r>
              <a:rPr lang="bn-IN" dirty="0" smtClean="0"/>
              <a:t>মাল্টা (ফল) পচেঁ যাওয়ার</a:t>
            </a:r>
            <a:r>
              <a:rPr lang="bn-IN" baseline="0" dirty="0" smtClean="0"/>
              <a:t> ছবি।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22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? কারা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স্বভোজী হয় কেন ? এ সকল প্রশ্ন করে শিক্ষার্থীদের সক্রিয় করে রাখা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09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কোষ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পরবর্তি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অধ্যায়ে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জানতে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পারবে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dirty="0" err="1" smtClean="0"/>
              <a:t>কোষ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।</a:t>
            </a:r>
            <a:r>
              <a:rPr lang="bn-IN" baseline="0" dirty="0" smtClean="0"/>
              <a:t> পাতার একটি কোষ ও তার প্রাচীর সেলুলোজ যে রাসায়নিক যৌগ দারা গঠিত তা অতিরিক্ত হিসেবে দেখানো হয়েছে। শিক্ষক চাইলে এটি বিয়োজন করে মৌখিক ভাবে উপস্থাপন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23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কোষ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কোষ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প্রাচীর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ক্লোরোপ্লাস্ট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r>
              <a:rPr lang="bn-IN" baseline="0" dirty="0" smtClean="0"/>
              <a:t>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35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সর্বোচ্চ</a:t>
            </a:r>
            <a:r>
              <a:rPr lang="bn-IN" baseline="0" dirty="0" smtClean="0"/>
              <a:t> ৫মি সময়ের মধ্যে এটি করে দৈব ক্রমে কয়েকজনের কাছে উত্তর চাওয়া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37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এক্ষেত্রে বোর্ডের মাধ্যমে দুধরনের কোষের নমুনা চিত্র একেঁ </a:t>
            </a:r>
            <a:r>
              <a:rPr lang="en-US" sz="1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1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এর ধারণা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দিতে পারেন । তবে পূর্বের স্লাইডে উদ্ভিদের সবুজ রঙএর কথা উল্লেখ করা হয়েছে, সেখানে প্রাণিকোষে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উপস্থিতি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থাকবে কি না তা প্রশ্ন করে শিক্ষার্থীর ব্রেইন স্টর্মিং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75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উওর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ফলাবর্তন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bn-IN" baseline="0" dirty="0" smtClean="0"/>
              <a:t>।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227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648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smtClean="0"/>
              <a:t>।</a:t>
            </a:r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3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259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74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ছবিটি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দেখিয়ে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নির্দিষ্ট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স্থানে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শ্রেণি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অনুযায়ী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সাজালে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সহজে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যায়</a:t>
            </a:r>
            <a:r>
              <a:rPr lang="en-US" baseline="0" dirty="0" smtClean="0"/>
              <a:t>। (</a:t>
            </a:r>
            <a:r>
              <a:rPr lang="en-US" baseline="0" dirty="0" err="1" smtClean="0"/>
              <a:t>জীবের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বৈশিষ্ট্য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লক্ষ্য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আলাদা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।) </a:t>
            </a:r>
            <a:r>
              <a:rPr lang="en-US" baseline="0" dirty="0" err="1" smtClean="0"/>
              <a:t>এজন্য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জীবের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ক্ষেত্রে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প্রয়োজন</a:t>
            </a:r>
            <a:r>
              <a:rPr lang="en-US" baseline="0" dirty="0" smtClean="0"/>
              <a:t>? </a:t>
            </a:r>
            <a:r>
              <a:rPr lang="en-US" baseline="0" dirty="0" err="1" smtClean="0"/>
              <a:t>এজাতীয়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6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পাঠশিরোনাম বোর্ডে লিখে দিলে ভাল হয়।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4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শিখন ফল অনুযায়ী ধারাবাহিক ভাবে</a:t>
            </a:r>
            <a:r>
              <a:rPr lang="en-US" baseline="0" dirty="0" smtClean="0"/>
              <a:t> </a:t>
            </a:r>
            <a:r>
              <a:rPr lang="bn-IN" baseline="0" dirty="0" smtClean="0"/>
              <a:t>পাঠ উপস্থাপন করার জন্য </a:t>
            </a:r>
            <a:r>
              <a:rPr lang="bn-IN" dirty="0" smtClean="0"/>
              <a:t>এই স্লাইডটি রাখা</a:t>
            </a:r>
            <a:r>
              <a:rPr lang="bn-IN" baseline="0" dirty="0" smtClean="0"/>
              <a:t> হয়েছে।</a:t>
            </a:r>
            <a:r>
              <a:rPr lang="bn-IN" dirty="0" smtClean="0"/>
              <a:t> </a:t>
            </a:r>
            <a:endParaRPr lang="en-US" dirty="0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803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70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baseline="0" dirty="0" smtClean="0"/>
              <a:t>প্রতিটি ধাপের নামকরণে শিক্ষার্থীদের </a:t>
            </a:r>
            <a:r>
              <a:rPr lang="en-US" baseline="0" dirty="0" err="1" smtClean="0"/>
              <a:t>বলতে</a:t>
            </a:r>
            <a:r>
              <a:rPr lang="en-US" baseline="0" dirty="0" smtClean="0"/>
              <a:t> </a:t>
            </a:r>
            <a:r>
              <a:rPr lang="bn-BD" baseline="0" dirty="0" smtClean="0"/>
              <a:t>সাহায্য কর</a:t>
            </a:r>
            <a:r>
              <a:rPr lang="en-US" baseline="0" dirty="0" err="1" smtClean="0"/>
              <a:t>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bn-BD" baseline="0" dirty="0" smtClean="0"/>
          </a:p>
          <a:p>
            <a:r>
              <a:rPr lang="bn-BD" baseline="0" dirty="0" smtClean="0"/>
              <a:t>তবে এক্ষেত্রে ধাপগুলোর 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</a:t>
            </a:r>
            <a:r>
              <a:rPr lang="bn-IN" baseline="0" dirty="0" smtClean="0"/>
              <a:t>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অংশগ্রহন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bn-IN" baseline="0" dirty="0" smtClean="0"/>
              <a:t>নো যেতে</a:t>
            </a:r>
            <a:r>
              <a:rPr lang="bn-BD" baseline="0" dirty="0" smtClean="0"/>
              <a:t> পারে</a:t>
            </a:r>
            <a:r>
              <a:rPr lang="bn-IN" baseline="0" dirty="0" smtClean="0"/>
              <a:t> </a:t>
            </a:r>
            <a:r>
              <a:rPr lang="bn-BD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86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রাইজোবিয়াম</a:t>
            </a:r>
            <a:r>
              <a:rPr lang="en-US" dirty="0" smtClean="0"/>
              <a:t> </a:t>
            </a:r>
            <a:r>
              <a:rPr lang="en-US" dirty="0" err="1" smtClean="0"/>
              <a:t>ব্যাক্টেরিয়া</a:t>
            </a:r>
            <a:r>
              <a:rPr lang="en-US" dirty="0" smtClean="0"/>
              <a:t> </a:t>
            </a:r>
            <a:r>
              <a:rPr lang="en-US" dirty="0" err="1" smtClean="0"/>
              <a:t>ডাল</a:t>
            </a:r>
            <a:r>
              <a:rPr lang="en-US" dirty="0" smtClean="0"/>
              <a:t> </a:t>
            </a: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উদ্ভিদের</a:t>
            </a:r>
            <a:r>
              <a:rPr lang="en-US" dirty="0" smtClean="0"/>
              <a:t> </a:t>
            </a:r>
            <a:r>
              <a:rPr lang="en-US" dirty="0" err="1" smtClean="0"/>
              <a:t>মূলে</a:t>
            </a:r>
            <a:r>
              <a:rPr lang="en-US" dirty="0" smtClean="0"/>
              <a:t> </a:t>
            </a:r>
            <a:r>
              <a:rPr lang="en-US" dirty="0" err="1" smtClean="0"/>
              <a:t>আবস্থান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</a:t>
            </a:r>
            <a:r>
              <a:rPr lang="en-US" baseline="0" dirty="0" smtClean="0"/>
              <a:t> ২টি </a:t>
            </a:r>
            <a:r>
              <a:rPr lang="en-US" baseline="0" dirty="0" err="1" smtClean="0"/>
              <a:t>ছবিতে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63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অধ্যায়টি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অধ্যায়ে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বিশদ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শিক্ষা্থী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জানতে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D7C475-4171-401A-ACC5-74E821F8F51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4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9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78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524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২।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0400" y="56388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অ্যামিবা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 descr="C:\Users\user\Pictures\0284amoe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143000"/>
            <a:ext cx="6714645" cy="4419600"/>
          </a:xfrm>
          <a:prstGeom prst="rect">
            <a:avLst/>
          </a:prstGeom>
          <a:noFill/>
        </p:spPr>
      </p:pic>
      <p:pic>
        <p:nvPicPr>
          <p:cNvPr id="2049" name="Picture 1" descr="C:\Users\user\Pictures\004 Structure of a parameci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066800"/>
            <a:ext cx="5638800" cy="4984846"/>
          </a:xfrm>
          <a:prstGeom prst="rect">
            <a:avLst/>
          </a:prstGeom>
          <a:noFill/>
        </p:spPr>
      </p:pic>
      <p:pic>
        <p:nvPicPr>
          <p:cNvPr id="11" name="Picture 2" descr="C:\Users\user\Pictures\images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20941" y="1447800"/>
            <a:ext cx="6771785" cy="4267200"/>
          </a:xfrm>
          <a:prstGeom prst="rect">
            <a:avLst/>
          </a:prstGeom>
          <a:noFill/>
        </p:spPr>
      </p:pic>
      <p:pic>
        <p:nvPicPr>
          <p:cNvPr id="12" name="Picture 3" descr="C:\Users\user\Pictures\structure-euglena-anatomy-freshwater-protozoan-composed-chlorophyll-has-rudimentary-eye-vector-diagram-344248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0" y="914400"/>
            <a:ext cx="6324600" cy="514258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219200" y="5943600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দলের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0" y="57912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রাজ্য-৩।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C:\Users\user\Pictures\884085a02e04bc0d84a9dc03089c5b0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371600"/>
            <a:ext cx="4965700" cy="3724275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57200" y="5663625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বহুকোষী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ক্লোরোফিল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মাসরুম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dirty="0"/>
          </a:p>
        </p:txBody>
      </p:sp>
      <p:pic>
        <p:nvPicPr>
          <p:cNvPr id="25602" name="Picture 2" descr="C:\Users\user\Pictures\Mashru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258009"/>
            <a:ext cx="6232415" cy="3228391"/>
          </a:xfrm>
          <a:prstGeom prst="rect">
            <a:avLst/>
          </a:prstGeom>
          <a:noFill/>
        </p:spPr>
      </p:pic>
      <p:pic>
        <p:nvPicPr>
          <p:cNvPr id="25603" name="Picture 3" descr="C:\Users\user\Pictures\Masrum-sm2014010107475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188" y="228600"/>
            <a:ext cx="2689412" cy="1981200"/>
          </a:xfrm>
          <a:prstGeom prst="rect">
            <a:avLst/>
          </a:prstGeom>
          <a:noFill/>
        </p:spPr>
      </p:pic>
      <p:pic>
        <p:nvPicPr>
          <p:cNvPr id="25604" name="Picture 4" descr="C:\Users\user\Pictures\Masrum-jamu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228600"/>
            <a:ext cx="2667000" cy="2162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Pictures\31_06Penicillium-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85786"/>
            <a:ext cx="5410200" cy="3853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38400" y="5181600"/>
            <a:ext cx="4038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পেনেসিলিয়াম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3810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0482" name="Picture 2" descr="C:\Users\user\Pictures\220px-Mimosa_Pudic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514600"/>
            <a:ext cx="4191000" cy="314325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85800" y="4495800"/>
            <a:ext cx="304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রাজ্য-৪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5791200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প্রাচীর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914400"/>
            <a:ext cx="4292600" cy="3219450"/>
          </a:xfrm>
          <a:prstGeom prst="rect">
            <a:avLst/>
          </a:prstGeom>
          <a:noFill/>
        </p:spPr>
      </p:pic>
      <p:pic>
        <p:nvPicPr>
          <p:cNvPr id="2051" name="Picture 3" descr="C:\Users\user\Pictures\DWSOW5y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89325" y="1676400"/>
            <a:ext cx="3549041" cy="25908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810000" y="4572000"/>
            <a:ext cx="487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নিজেরা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134035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রাজ্য-৪।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5791200"/>
            <a:ext cx="5867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সেলুলোজের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7651" name="Picture 3" descr="C:\Users\user\Pictures\c8.5x8.cellulo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914400"/>
            <a:ext cx="6324600" cy="49039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533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যন্ত্রে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গঠণ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user\Pictures\BrambleLeaf_CrossPolarisedLight_Diagr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0"/>
            <a:ext cx="4191000" cy="4114653"/>
          </a:xfrm>
          <a:prstGeom prst="rect">
            <a:avLst/>
          </a:prstGeom>
          <a:noFill/>
        </p:spPr>
      </p:pic>
      <p:pic>
        <p:nvPicPr>
          <p:cNvPr id="2051" name="Picture 3" descr="C:\Users\user\Pictures\elodea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1524000"/>
            <a:ext cx="327259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1077 0.05463 0.02101 0.11713 0.03907 0.14792 C 0.04479 0.17338 0.04983 0.19537 0.05886 0.20533 C 0.08038 0.27871 0.11094 0.28912 0.13889 0.31112 C 0.18247 0.30741 0.22587 0.30556 0.26945 0.30093 C 0.27309 0.30047 0.27691 0.3 0.28073 0.29653 C 0.28368 0.29399 0.28785 0.27709 0.28785 0.27755 " pathEditMode="relative" rAng="0" ptsTypes="ffffffA">
                                      <p:cBhvr>
                                        <p:cTn id="11" dur="3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156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2886188" y="303431"/>
            <a:ext cx="3750601" cy="685800"/>
            <a:chOff x="59399" y="2827600"/>
            <a:chExt cx="5977202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1143000" y="2827600"/>
              <a:ext cx="3199954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771592" y="5216447"/>
            <a:ext cx="597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স্বভোজী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বিপক্ষে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4" descr="C:\Users\user\Pictures\Masrum-jamu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225" y="1447800"/>
            <a:ext cx="4041621" cy="3276600"/>
          </a:xfrm>
          <a:prstGeom prst="rect">
            <a:avLst/>
          </a:prstGeom>
          <a:noFill/>
        </p:spPr>
      </p:pic>
      <p:pic>
        <p:nvPicPr>
          <p:cNvPr id="9" name="Picture 2" descr="C:\Users\user\Pictures\d7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70400" y="1447800"/>
            <a:ext cx="43688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8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232081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রাজ্য-৫।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এ্যানিমিলিয়া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প্রাণিজগ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ৎ)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5486400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এদের কোষে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প্লাষ্টিড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উপস্থিতি থাকবে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674" name="Picture 2" descr="C:\Users\user\Pictures\BAAGH3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6560" y="1447800"/>
            <a:ext cx="4984815" cy="3733800"/>
          </a:xfrm>
          <a:prstGeom prst="rect">
            <a:avLst/>
          </a:prstGeom>
          <a:noFill/>
        </p:spPr>
      </p:pic>
      <p:pic>
        <p:nvPicPr>
          <p:cNvPr id="28675" name="Picture 3" descr="C:\Users\user\Pictures\hilsa-bangladesh-national-fish-bangladesh-bangladesh+1152_12963038786-tpfil02aw-11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138202"/>
            <a:ext cx="5978521" cy="3662398"/>
          </a:xfrm>
          <a:prstGeom prst="rect">
            <a:avLst/>
          </a:prstGeom>
          <a:noFill/>
        </p:spPr>
      </p:pic>
      <p:pic>
        <p:nvPicPr>
          <p:cNvPr id="28676" name="Picture 4" descr="C:\Users\user\Pictures\1925819_f5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914400"/>
            <a:ext cx="4572000" cy="45720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914400" y="57912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কোষপ্রাচীর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প্লাষ্টিডও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2476500" y="380999"/>
            <a:ext cx="4191000" cy="562234"/>
            <a:chOff x="0" y="2827600"/>
            <a:chExt cx="6096000" cy="1157401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157399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সময়-১০ </a:t>
              </a:r>
              <a:r>
                <a:rPr lang="en-US" sz="28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মি</a:t>
              </a:r>
              <a:r>
                <a:rPr lang="en-US" sz="28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200" y="5030450"/>
            <a:ext cx="830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সনাক্তকরন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খুঁজে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4" descr="C:\Users\user\Pictures\001 Structure of a euglen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90600"/>
            <a:ext cx="4228068" cy="3844559"/>
          </a:xfrm>
          <a:prstGeom prst="rect">
            <a:avLst/>
          </a:prstGeom>
          <a:noFill/>
        </p:spPr>
      </p:pic>
      <p:pic>
        <p:nvPicPr>
          <p:cNvPr id="14" name="Picture 4" descr="http://media.giphy.com/media/BCiNqZxPOFe6s/giphy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523999"/>
            <a:ext cx="5334000" cy="3200401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57200" y="3669268"/>
            <a:ext cx="810228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3212068"/>
            <a:ext cx="1219200" cy="369332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শর্করা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858869"/>
            <a:ext cx="945265" cy="6463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কার্বনডাই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অক্সাইড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4353623"/>
            <a:ext cx="1687975" cy="400110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09800" y="2205335"/>
            <a:ext cx="810228" cy="461665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86100" y="304801"/>
            <a:ext cx="29718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600201"/>
            <a:ext cx="86106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                       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প্লান্টি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খ)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মনেরা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গ)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26225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সর্বাধুনিক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পদ্ধতিটি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আবিস্কৃত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১৯২৮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১৯৪৮   গ)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১৯৫৮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ঘ)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১৯৭৮</a:t>
            </a:r>
            <a:endParaRPr lang="en-US" sz="2800" dirty="0"/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5943600" y="5105400"/>
            <a:ext cx="685800" cy="6858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267200" y="3200400"/>
            <a:ext cx="609600" cy="609600"/>
          </a:xfrm>
          <a:prstGeom prst="donut">
            <a:avLst>
              <a:gd name="adj" fmla="val 129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4" descr="C:\Users\user\Pictures\musrum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1" y="1524000"/>
            <a:ext cx="2473822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5" name="Picture 1" descr="C:\Users\user\Pictures\musrum1.jpg"/>
          <p:cNvPicPr>
            <a:picLocks noChangeAspect="1" noChangeArrowheads="1"/>
          </p:cNvPicPr>
          <p:nvPr/>
        </p:nvPicPr>
        <p:blipFill>
          <a:blip r:embed="rId3">
            <a:lum contrast="-40000"/>
          </a:blip>
          <a:srcRect/>
          <a:stretch>
            <a:fillRect/>
          </a:stretch>
        </p:blipFill>
        <p:spPr bwMode="auto">
          <a:xfrm>
            <a:off x="1219200" y="1156955"/>
            <a:ext cx="6705600" cy="45440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362200" y="2743200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4600" y="1164134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মনেরা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প্রোটিস্টা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এ্যানিমিলিয়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সেলুলোজ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পেনিসেলিয়াম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প্লাস্টিড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ক্লোরোফিল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পরভোজী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অনুবিক্ষণ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2781300" y="304800"/>
            <a:ext cx="3505200" cy="8382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81000" y="2895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 দেখা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822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300827">
            <a:off x="2102548" y="1641444"/>
            <a:ext cx="4572000" cy="266700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>
            <a:prstTxWarp prst="textCurveUp">
              <a:avLst/>
            </a:prstTxWarp>
            <a:sp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endParaRPr lang="en-US" b="1" dirty="0" smtClean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2836005" y="3924300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07151" y="2377804"/>
            <a:ext cx="3352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অধ্যায়-২য়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9484" y="4018242"/>
            <a:ext cx="45989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কামরুজ্জামান সরদার</a:t>
            </a: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 শিক্ষক</a:t>
            </a: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নিশ্চিন্তপুর মাধ্যমিক বিদ্যালয়</a:t>
            </a:r>
          </a:p>
          <a:p>
            <a:pPr algn="ctr">
              <a:defRPr/>
            </a:pPr>
            <a:r>
              <a:rPr lang="bn-IN" sz="28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বাবুপাড়া,রাজবাড়ী</a:t>
            </a:r>
            <a:endParaRPr lang="en-US" sz="28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45" y="870814"/>
            <a:ext cx="1941061" cy="3014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6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58674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চেনার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304800"/>
            <a:ext cx="502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দুটিতে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1324669731_8d0752fa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295400"/>
            <a:ext cx="3886202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x2_4f4a9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295400"/>
            <a:ext cx="3733800" cy="358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066800" y="58674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  </a:t>
            </a:r>
            <a:endParaRPr lang="en-US" sz="2800" dirty="0"/>
          </a:p>
        </p:txBody>
      </p:sp>
      <p:pic>
        <p:nvPicPr>
          <p:cNvPr id="2052" name="Picture 4" descr="C:\Users\user\Downloads\plant_animal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990600"/>
            <a:ext cx="6424247" cy="44035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57200" y="454152"/>
            <a:ext cx="8382000" cy="5562600"/>
            <a:chOff x="990600" y="1066800"/>
            <a:chExt cx="6667500" cy="4308475"/>
          </a:xfrm>
        </p:grpSpPr>
        <p:pic>
          <p:nvPicPr>
            <p:cNvPr id="13" name="Picture 4" descr="C:\Users\user\Downloads\New folder (4)_AutoCollage_9_Images 2.jpg"/>
            <p:cNvPicPr>
              <a:picLocks noChangeAspect="1" noChangeArrowheads="1"/>
            </p:cNvPicPr>
            <p:nvPr/>
          </p:nvPicPr>
          <p:blipFill>
            <a:blip r:embed="rId3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1066800"/>
              <a:ext cx="6667500" cy="42672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5" descr="C:\Users\user\Pictures\1925819_f520.jpg"/>
            <p:cNvPicPr>
              <a:picLocks noChangeAspect="1" noChangeArrowheads="1"/>
            </p:cNvPicPr>
            <p:nvPr/>
          </p:nvPicPr>
          <p:blipFill>
            <a:blip r:embed="rId4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5943600" y="1066800"/>
              <a:ext cx="1676400" cy="1905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6" descr="C:\Users\user\Pictures\images (1).jpg"/>
            <p:cNvPicPr>
              <a:picLocks noChangeAspect="1" noChangeArrowheads="1"/>
            </p:cNvPicPr>
            <p:nvPr/>
          </p:nvPicPr>
          <p:blipFill>
            <a:blip r:embed="rId5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2514600"/>
              <a:ext cx="2131859" cy="12954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7" descr="C:\Users\user\Pictures\tor6.jpg"/>
            <p:cNvPicPr>
              <a:picLocks noChangeAspect="1" noChangeArrowheads="1"/>
            </p:cNvPicPr>
            <p:nvPr/>
          </p:nvPicPr>
          <p:blipFill>
            <a:blip r:embed="rId6">
              <a:lum bright="30000" contrast="-40000"/>
            </a:blip>
            <a:srcRect/>
            <a:stretch>
              <a:fillRect/>
            </a:stretch>
          </p:blipFill>
          <p:spPr bwMode="auto">
            <a:xfrm>
              <a:off x="990600" y="3810000"/>
              <a:ext cx="2032000" cy="15652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981200" y="5282406"/>
            <a:ext cx="5598886" cy="1108620"/>
            <a:chOff x="551125" y="347242"/>
            <a:chExt cx="6096000" cy="995826"/>
          </a:xfrm>
          <a:scene3d>
            <a:camera prst="orthographicFront"/>
            <a:lightRig rig="flat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551125" y="347242"/>
              <a:ext cx="6096000" cy="88280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885152" y="347242"/>
              <a:ext cx="4492382" cy="9958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জীবজগতের</a:t>
              </a:r>
              <a:r>
                <a:rPr lang="en-US" sz="4400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kern="1200" dirty="0" err="1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শ্রেণিকরণ</a:t>
              </a:r>
              <a:endParaRPr lang="en-US" sz="44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ounded Rectangle 4"/>
          <p:cNvSpPr/>
          <p:nvPr/>
        </p:nvSpPr>
        <p:spPr>
          <a:xfrm>
            <a:off x="1233477" y="1523999"/>
            <a:ext cx="7529523" cy="1600201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kern="1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304800"/>
            <a:ext cx="2667000" cy="6858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2286000"/>
            <a:ext cx="7696200" cy="2734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-----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পরিবেশে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অন্তর্গত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সনাক্তকারী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 smtClean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 smtClean="0"/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304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8" name="Picture 2" descr="C:\Users\user\Pictures\Ledermann_1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314450"/>
            <a:ext cx="3825240" cy="4781550"/>
          </a:xfrm>
          <a:prstGeom prst="rect">
            <a:avLst/>
          </a:prstGeom>
          <a:noFill/>
        </p:spPr>
      </p:pic>
      <p:pic>
        <p:nvPicPr>
          <p:cNvPr id="19459" name="Picture 3" descr="C:\Users\user\Pictures\220px-Lynn_Marguli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1371600"/>
            <a:ext cx="2743200" cy="4114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257800" y="56388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বিজ্ঞানী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মারগিউলিস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3048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শ্রেণিকরণ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981200"/>
            <a:ext cx="20574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657600" y="1905000"/>
            <a:ext cx="22098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এ্যানিমিলিয়া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86200" y="1981200"/>
            <a:ext cx="19050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প্লান্টি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810000" y="1981200"/>
            <a:ext cx="19812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ফানজাই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886200" y="1981200"/>
            <a:ext cx="1905000" cy="1905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প্রোটিস্টা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581400" y="1905000"/>
            <a:ext cx="2362200" cy="22098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259080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৫টি </a:t>
            </a:r>
            <a:r>
              <a:rPr lang="en-US" sz="32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555 L -0.29583 -0.183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-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8622E-6 L 0.2625 -0.205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00" y="-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46994E-6 L 0.26667 0.2553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0" y="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00416 0.3663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6994E-6 L -0.29583 0.21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0" y="10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5867400"/>
            <a:ext cx="4191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লক্ষ্যণীয়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52400"/>
            <a:ext cx="830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১।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মনেরা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510" name="Picture 6" descr="C:\Users\user\Pictures\rhizobiu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838200"/>
            <a:ext cx="3657600" cy="4874210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533400" y="594360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এককোষী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সুগঠিত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নিউক্লিয়াস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অনুবীক্ষণ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\Pictures\nitrogen-fix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1066800"/>
            <a:ext cx="5513024" cy="4575810"/>
          </a:xfrm>
          <a:prstGeom prst="rect">
            <a:avLst/>
          </a:prstGeom>
          <a:noFill/>
        </p:spPr>
      </p:pic>
      <p:pic>
        <p:nvPicPr>
          <p:cNvPr id="3" name="Picture 2" descr="C:\Users\user\Pictures\downloa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10326" y="53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775</Words>
  <Application>Microsoft Office PowerPoint</Application>
  <PresentationFormat>On-screen Show (4:3)</PresentationFormat>
  <Paragraphs>119</Paragraphs>
  <Slides>22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Arial Narrow</vt:lpstr>
      <vt:lpstr>Calibri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KAMRUL</cp:lastModifiedBy>
  <cp:revision>405</cp:revision>
  <dcterms:created xsi:type="dcterms:W3CDTF">2006-08-16T00:00:00Z</dcterms:created>
  <dcterms:modified xsi:type="dcterms:W3CDTF">2020-03-24T16:10:58Z</dcterms:modified>
</cp:coreProperties>
</file>