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9" r:id="rId2"/>
    <p:sldId id="280" r:id="rId3"/>
    <p:sldId id="267" r:id="rId4"/>
    <p:sldId id="285" r:id="rId5"/>
    <p:sldId id="286" r:id="rId6"/>
    <p:sldId id="260" r:id="rId7"/>
    <p:sldId id="268" r:id="rId8"/>
    <p:sldId id="272" r:id="rId9"/>
    <p:sldId id="275" r:id="rId10"/>
    <p:sldId id="282" r:id="rId11"/>
    <p:sldId id="270" r:id="rId12"/>
    <p:sldId id="274" r:id="rId13"/>
    <p:sldId id="283" r:id="rId14"/>
    <p:sldId id="266" r:id="rId15"/>
    <p:sldId id="262" r:id="rId16"/>
    <p:sldId id="278" r:id="rId17"/>
    <p:sldId id="269" r:id="rId18"/>
    <p:sldId id="277" r:id="rId19"/>
    <p:sldId id="276" r:id="rId20"/>
    <p:sldId id="284" r:id="rId21"/>
    <p:sldId id="264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66FF33"/>
    <a:srgbClr val="0000FF"/>
    <a:srgbClr val="FFFF00"/>
    <a:srgbClr val="A50021"/>
    <a:srgbClr val="800080"/>
    <a:srgbClr val="3399FF"/>
    <a:srgbClr val="385D8A"/>
    <a:srgbClr val="FFFFCC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02FE1-FFA3-4AE6-99CC-2D476A024E8D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E96C2-737E-4440-A7E3-139D0805D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38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D670-D105-457B-AFD1-5503A972F24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D670-D105-457B-AFD1-5503A972F249}" type="datetimeFigureOut">
              <a:rPr lang="en-US" smtClean="0"/>
              <a:pPr/>
              <a:t>24-Mar-20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5C16-5102-4C6B-866C-0CBCFFCF2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24000"/>
            <a:ext cx="7345907" cy="4458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4324" y="47766"/>
            <a:ext cx="62167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ফুলেল শুভেচ্ছা</a:t>
            </a:r>
            <a:endParaRPr lang="en-US" sz="6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558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304800"/>
            <a:ext cx="5410200" cy="175260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5300" y="3048000"/>
            <a:ext cx="8077200" cy="327660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 সভ্যতার পটভূমি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025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-8906" y="2438400"/>
            <a:ext cx="3810000" cy="3480904"/>
          </a:xfrm>
          <a:prstGeom prst="ellipse">
            <a:avLst/>
          </a:prstGeom>
          <a:blipFill rotWithShape="0">
            <a:blip r:embed="rId3">
              <a:lum bright="22000"/>
            </a:blip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Oval 2"/>
          <p:cNvSpPr/>
          <p:nvPr/>
        </p:nvSpPr>
        <p:spPr>
          <a:xfrm>
            <a:off x="2743200" y="0"/>
            <a:ext cx="4027358" cy="3398203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/>
          <p:cNvSpPr/>
          <p:nvPr/>
        </p:nvSpPr>
        <p:spPr>
          <a:xfrm>
            <a:off x="5486400" y="2667000"/>
            <a:ext cx="3657600" cy="3286266"/>
          </a:xfrm>
          <a:prstGeom prst="ellipse">
            <a:avLst/>
          </a:prstGeom>
          <a:blipFill rotWithShape="0">
            <a:blip r:embed="rId5">
              <a:lum bright="15000"/>
            </a:blip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429495" y="5965856"/>
            <a:ext cx="2466105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চিত্রভিত্তিক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7693" y="533400"/>
            <a:ext cx="2325584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অক্ষরভিত্তিক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6046614"/>
            <a:ext cx="24384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বর্ণভিত্তিক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kos.von.Phaistos_Seite.A_11-Aug-2004_asb_PICT33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517" y="228600"/>
            <a:ext cx="2981883" cy="2891533"/>
          </a:xfrm>
          <a:prstGeom prst="rect">
            <a:avLst/>
          </a:prstGeom>
        </p:spPr>
      </p:pic>
      <p:pic>
        <p:nvPicPr>
          <p:cNvPr id="5" name="Picture 4" descr="2544010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57600"/>
            <a:ext cx="2819400" cy="2909276"/>
          </a:xfrm>
          <a:prstGeom prst="rect">
            <a:avLst/>
          </a:prstGeom>
        </p:spPr>
      </p:pic>
      <p:pic>
        <p:nvPicPr>
          <p:cNvPr id="3" name="Picture 2" descr="Egypt_Hieroglyphe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23404"/>
            <a:ext cx="3124200" cy="30531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2800" y="228600"/>
            <a:ext cx="1981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দেয়ালে খোদাই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9163" y="1981200"/>
            <a:ext cx="2126673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পাথরে খোদাই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4038600"/>
            <a:ext cx="12954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পেইন্ট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066800" y="381000"/>
            <a:ext cx="6934200" cy="1600200"/>
          </a:xfrm>
          <a:prstGeom prst="downArrowCallou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3200400"/>
            <a:ext cx="8305800" cy="2971800"/>
          </a:xfrm>
          <a:prstGeom prst="roundRect">
            <a:avLst/>
          </a:prstGeom>
          <a:solidFill>
            <a:srgbClr val="A5002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মিশরীয়দের লিখনপদ্ধতি সম্পর্কে যা জান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201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oyal-family-615.jpg"/>
          <p:cNvPicPr>
            <a:picLocks noChangeAspect="1"/>
          </p:cNvPicPr>
          <p:nvPr/>
        </p:nvPicPr>
        <p:blipFill>
          <a:blip r:embed="rId3" cstate="print"/>
          <a:srcRect l="6355"/>
          <a:stretch>
            <a:fillRect/>
          </a:stretch>
        </p:blipFill>
        <p:spPr>
          <a:xfrm>
            <a:off x="6096000" y="933450"/>
            <a:ext cx="224570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ittites_600x337.jpg"/>
          <p:cNvPicPr>
            <a:picLocks noChangeAspect="1"/>
          </p:cNvPicPr>
          <p:nvPr/>
        </p:nvPicPr>
        <p:blipFill>
          <a:blip r:embed="rId4"/>
          <a:srcRect l="4681" r="6389"/>
          <a:stretch>
            <a:fillRect/>
          </a:stretch>
        </p:blipFill>
        <p:spPr>
          <a:xfrm>
            <a:off x="3440969" y="933450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UtrechtPsalterDet3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" y="4038600"/>
            <a:ext cx="2103120" cy="1828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6" descr="Saj.jpg"/>
          <p:cNvPicPr preferRelativeResize="0">
            <a:picLocks/>
          </p:cNvPicPr>
          <p:nvPr/>
        </p:nvPicPr>
        <p:blipFill>
          <a:blip r:embed="rId6"/>
          <a:srcRect l="9375" r="17708"/>
          <a:stretch>
            <a:fillRect/>
          </a:stretch>
        </p:blipFill>
        <p:spPr>
          <a:xfrm>
            <a:off x="4627880" y="4038600"/>
            <a:ext cx="210312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2133600" y="76200"/>
            <a:ext cx="57912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মিশরীয় পেশাজীবীঃ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3048000"/>
            <a:ext cx="16002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রাজ পরিবার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81538" y="3048000"/>
            <a:ext cx="201168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পুরোহিত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5658" y="3048000"/>
            <a:ext cx="201168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অভিজাত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172200"/>
            <a:ext cx="1828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লিপিকর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6172200"/>
            <a:ext cx="1828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শিল্পী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6172200"/>
            <a:ext cx="1828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ব্যবসায়ী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queen&amp;k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933450"/>
            <a:ext cx="1905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1" name="Picture 1" descr="D:\Pic\bangladesh_2838_600x450.jpg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88480" y="4038600"/>
            <a:ext cx="2103120" cy="1828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6812280" y="6172200"/>
            <a:ext cx="216408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ও ভূমিদাস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791200"/>
            <a:ext cx="73152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মিশরীয় অর্থনীতি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উক্ত খাতগুলো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atchHolderBronzeEgyptGroup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0"/>
            <a:ext cx="2873829" cy="2610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11.jp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971800"/>
            <a:ext cx="2931424" cy="268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2012-07-26-19-41-04-50119d506dd05-untitled-3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40971" y="2743200"/>
            <a:ext cx="2873829" cy="266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gom_08.09.11.jpg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152400"/>
            <a:ext cx="294132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g.jpg"/>
          <p:cNvPicPr>
            <a:picLocks noChangeAspect="1"/>
          </p:cNvPicPr>
          <p:nvPr/>
        </p:nvPicPr>
        <p:blipFill>
          <a:blip r:embed="rId3"/>
          <a:srcRect r="17308"/>
          <a:stretch>
            <a:fillRect/>
          </a:stretch>
        </p:blipFill>
        <p:spPr>
          <a:xfrm>
            <a:off x="457200" y="4287218"/>
            <a:ext cx="4038600" cy="25707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524000" y="228600"/>
            <a:ext cx="6019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সভ্যতায় মিশরীয়দের অবদানঃ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2" name="Picture 1" descr="bronze-metal-clay-multi-color-firing-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295400"/>
            <a:ext cx="4019357" cy="2667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Left Arrow 9"/>
          <p:cNvSpPr/>
          <p:nvPr/>
        </p:nvSpPr>
        <p:spPr>
          <a:xfrm>
            <a:off x="5334000" y="1524000"/>
            <a:ext cx="3048000" cy="2286000"/>
          </a:xfrm>
          <a:prstGeom prst="leftArrow">
            <a:avLst>
              <a:gd name="adj1" fmla="val 74060"/>
              <a:gd name="adj2" fmla="val 279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ব্রোঞ্জের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আবিষ্কারক মিশরীয়রা</a:t>
            </a:r>
            <a:r>
              <a:rPr lang="bn-BD" sz="36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334000" y="4343400"/>
            <a:ext cx="3048000" cy="2286000"/>
          </a:xfrm>
          <a:prstGeom prst="leftArrow">
            <a:avLst>
              <a:gd name="adj1" fmla="val 74060"/>
              <a:gd name="adj2" fmla="val 279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ব্রোঞ্জের তৈরি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ফারাওদের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মুখাবয়ব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enqt60_1303217160_4-ram-god-am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0"/>
            <a:ext cx="4267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52400" y="1143000"/>
            <a:ext cx="87630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ফারাওদের মাথাবিশিষ্ট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সিংহের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আকৃতির স্ফিংস মিশরীয়দের সবচেয়ে বড় গৌরব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152400"/>
            <a:ext cx="598753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সভ্যতায় মিশরীয়দের অবদানঃ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6" name="Picture 5" descr="benqt60_1302404925_2-800px-La_Granja_de_San_Ildefonso_Sfinx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286000"/>
            <a:ext cx="4114800" cy="31623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69304" y="5638800"/>
            <a:ext cx="2335896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স্ফিংস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ইখনাটন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105400" y="5638800"/>
            <a:ext cx="3377848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স্ফিংস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রানী নেফ্রেতিতি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nze%20coin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2340" y="1333500"/>
            <a:ext cx="2103120" cy="1828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447800" y="304800"/>
            <a:ext cx="62484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প্রাচীন মিশরে ব্রোঞ্জের ব্যবহার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n_egyptian_bronze_apis_bull_late_period_xxvi_dynasty_circa_664-525_bc_d5609494h.jp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" y="4229100"/>
            <a:ext cx="210312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h2_45.2.9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0" y="4229100"/>
            <a:ext cx="2103120" cy="1828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3276600" y="3276600"/>
            <a:ext cx="2438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সিল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00800" y="3276600"/>
            <a:ext cx="2438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" y="6172200"/>
            <a:ext cx="2438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ভাস্কর্য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2800" y="6172200"/>
            <a:ext cx="2438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সামগ্রী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" y="3276600"/>
            <a:ext cx="2438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পাত্র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00800" y="6172200"/>
            <a:ext cx="2438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ভাস্কর্য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MatchHolderBronzeEgyptGroup.jpg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333500"/>
            <a:ext cx="2103120" cy="1828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cer in ancient Egyptian mummy.jpg"/>
          <p:cNvPicPr>
            <a:picLocks noChangeAspect="1"/>
          </p:cNvPicPr>
          <p:nvPr/>
        </p:nvPicPr>
        <p:blipFill>
          <a:blip r:embed="rId3"/>
          <a:srcRect b="4142"/>
          <a:stretch>
            <a:fillRect/>
          </a:stretch>
        </p:blipFill>
        <p:spPr>
          <a:xfrm>
            <a:off x="457200" y="1295400"/>
            <a:ext cx="8153400" cy="4800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6172200"/>
            <a:ext cx="8153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মিশরীয়রা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রাখার প্রচলন শুরু করে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52400"/>
            <a:ext cx="5987537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সভ্যতায় মিশরীয়দের অবদানঃ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348373" y="76199"/>
            <a:ext cx="4419600" cy="1524001"/>
          </a:xfrm>
          <a:prstGeom prst="downArrowCallout">
            <a:avLst/>
          </a:prstGeom>
          <a:solidFill>
            <a:srgbClr val="66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35257" y="2456597"/>
            <a:ext cx="4267200" cy="4419600"/>
          </a:xfrm>
          <a:prstGeom prst="round2Diag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সাইফুল 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সাইফ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আলোকনগর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মহিলা কলেজ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বাগমারা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রাজশাহী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862015" y="2414516"/>
            <a:ext cx="4267200" cy="4419600"/>
          </a:xfrm>
          <a:prstGeom prst="round2Diag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একাদশ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প্রাক-ইসলামী আরব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১ম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1636" y="1600200"/>
            <a:ext cx="1981200" cy="23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896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04800"/>
            <a:ext cx="3733800" cy="6858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1752600"/>
            <a:ext cx="8991600" cy="2209800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 সভ্যতার রাষ্ট্র ও সমাজ ব্যবস্থা সম্পর্কে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4419600"/>
            <a:ext cx="8991600" cy="2209800"/>
          </a:xfrm>
          <a:prstGeom prst="roundRect">
            <a:avLst/>
          </a:prstGeom>
          <a:solidFill>
            <a:srgbClr val="A5002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মিশরীয় সভ্যতার অবদান সমূহ লিখ।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338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10470"/>
            <a:ext cx="8305800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১। সভ্যতায় মিশরীয়দের অবদান মূল্যায়ন কর।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762000"/>
            <a:ext cx="4038600" cy="1200329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7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057400"/>
            <a:ext cx="5611504" cy="4048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04800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056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ver_Nile_rou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8" y="381000"/>
            <a:ext cx="5735312" cy="6324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28800" y="1981199"/>
            <a:ext cx="1447800" cy="1371601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2590800"/>
            <a:ext cx="1524000" cy="990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মিশর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Documents and Settings\Administrator\Desktop\itc\10305626-giza-pyramids-in-egyp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6647" y="381000"/>
            <a:ext cx="2893948" cy="2448859"/>
          </a:xfrm>
          <a:prstGeom prst="rect">
            <a:avLst/>
          </a:prstGeom>
          <a:noFill/>
        </p:spPr>
      </p:pic>
      <p:pic>
        <p:nvPicPr>
          <p:cNvPr id="8" name="Picture 7" descr="River-Ni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744260"/>
            <a:ext cx="2927643" cy="2252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6647" y="2829859"/>
            <a:ext cx="2819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পিরামিড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6019800"/>
            <a:ext cx="2895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নীল নদ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590800" y="1828800"/>
            <a:ext cx="3962400" cy="1066800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90800" y="2895600"/>
            <a:ext cx="4038600" cy="2438400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39" y="1371600"/>
            <a:ext cx="4476161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1980" y="1371599"/>
            <a:ext cx="4465820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204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143000"/>
            <a:ext cx="70866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মিশরীয় সভ্যতা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6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1"/>
            <a:ext cx="7391401" cy="5262979"/>
          </a:xfrm>
          <a:prstGeom prst="rect">
            <a:avLst/>
          </a:prstGeom>
          <a:solidFill>
            <a:srgbClr val="009900"/>
          </a:solidFill>
          <a:ln>
            <a:noFill/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মিশরীয় সভ্যতার পটভূমি বর্ণনা করতে পারবে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মিশরীয় সভ্যতার লিখনপদ্ধতি ব্যাখ্যা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মিশরীয় সভ্যতার রাষ্ট্র ও সমাজ ব্যবস্থা বর্ণনা করতে পারবে।</a:t>
            </a:r>
            <a:endParaRPr lang="bn-BD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সভ্যতায় মিশরীয়দের অবদান ব্যাখ্যা করতে পারবে।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457200"/>
            <a:ext cx="3200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598" y="152400"/>
            <a:ext cx="3200401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ramidreligi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64" y="1600200"/>
            <a:ext cx="4335236" cy="4038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685800" y="304800"/>
            <a:ext cx="7620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প্রাচীন মিশরীয় সভ্যতার পটভূমিঃ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791200"/>
            <a:ext cx="8610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প্রবল বন্যায় ব্যাপক ক্ষয়ক্ষতি হত  বছর বছর </a:t>
            </a:r>
            <a:endParaRPr lang="en-US" sz="4000" b="1" dirty="0" smtClean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iza%20in%20the%20flood%5B4%5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00200"/>
            <a:ext cx="4191000" cy="4038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304800"/>
            <a:ext cx="7620000" cy="838200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মিশরীয় সভ্যতার পটভূমিঃ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rrigation+in+ancient+Egyp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00200"/>
            <a:ext cx="3983665" cy="39712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57200" y="5943600"/>
            <a:ext cx="8382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প্রবল বন্যার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ক্ষয়ক্ষতি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ঠেকানোর জন্য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বাঁধ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নির্মাণ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ypt_animal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4154120" cy="3842892"/>
          </a:xfrm>
          <a:prstGeom prst="rect">
            <a:avLst/>
          </a:prstGeom>
        </p:spPr>
      </p:pic>
      <p:pic>
        <p:nvPicPr>
          <p:cNvPr id="3" name="Picture 2" descr="harv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0" y="1524000"/>
            <a:ext cx="4197350" cy="389543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85800" y="304800"/>
            <a:ext cx="7620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মিশরীয় সভ্যতার পটভূমিঃ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410200"/>
            <a:ext cx="8534400" cy="1234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বন্যার ফলে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পলিমাটি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জমায় ভূমি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উর্বর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-তে আসে ব্যাপক সাফল্য।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235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E.S.C</dc:creator>
  <cp:lastModifiedBy>HP</cp:lastModifiedBy>
  <cp:revision>361</cp:revision>
  <dcterms:created xsi:type="dcterms:W3CDTF">2012-11-19T06:11:49Z</dcterms:created>
  <dcterms:modified xsi:type="dcterms:W3CDTF">2020-03-24T06:26:49Z</dcterms:modified>
</cp:coreProperties>
</file>