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2" r:id="rId2"/>
    <p:sldId id="257" r:id="rId3"/>
    <p:sldId id="275" r:id="rId4"/>
    <p:sldId id="276" r:id="rId5"/>
    <p:sldId id="264" r:id="rId6"/>
    <p:sldId id="258" r:id="rId7"/>
    <p:sldId id="259" r:id="rId8"/>
    <p:sldId id="261" r:id="rId9"/>
    <p:sldId id="270" r:id="rId10"/>
    <p:sldId id="262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4" autoAdjust="0"/>
    <p:restoredTop sz="97670" autoAdjust="0"/>
  </p:normalViewPr>
  <p:slideViewPr>
    <p:cSldViewPr>
      <p:cViewPr>
        <p:scale>
          <a:sx n="55" d="100"/>
          <a:sy n="55" d="100"/>
        </p:scale>
        <p:origin x="-1812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1219200" y="838200"/>
            <a:ext cx="6858000" cy="5257800"/>
            <a:chOff x="0" y="0"/>
            <a:chExt cx="9144000" cy="6858000"/>
          </a:xfrm>
        </p:grpSpPr>
        <p:pic>
          <p:nvPicPr>
            <p:cNvPr id="1026" name="Picture 2" descr="C:\Documents and Settings\ConnectingClassRoom\Desktop\Personal Presentation\19696-spring flowers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smileyFace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</a:ln>
          </p:spPr>
        </p:pic>
        <p:sp>
          <p:nvSpPr>
            <p:cNvPr id="7" name="Rectangle 6"/>
            <p:cNvSpPr/>
            <p:nvPr/>
          </p:nvSpPr>
          <p:spPr>
            <a:xfrm>
              <a:off x="304800" y="716340"/>
              <a:ext cx="8763000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bn-BD" sz="9600" b="1" cap="none" spc="300" dirty="0" smtClean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  <a:innerShdw blurRad="63500" dist="50800" dir="8100000">
                      <a:prstClr val="black">
                        <a:alpha val="50000"/>
                      </a:prstClr>
                    </a:innerShdw>
                  </a:effectLst>
                  <a:latin typeface="NikoshBAN" pitchFamily="2" charset="0"/>
                  <a:cs typeface="NikoshBAN" pitchFamily="2" charset="0"/>
                </a:rPr>
                <a:t>সবাইকে শুভেচ্ছা</a:t>
              </a:r>
              <a:endParaRPr lang="en-US" sz="4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143000" y="533400"/>
            <a:ext cx="6629400" cy="1295400"/>
            <a:chOff x="1143000" y="76200"/>
            <a:chExt cx="6629400" cy="1295400"/>
          </a:xfrm>
        </p:grpSpPr>
        <p:sp>
          <p:nvSpPr>
            <p:cNvPr id="12" name="Up Ribbon 11"/>
            <p:cNvSpPr/>
            <p:nvPr/>
          </p:nvSpPr>
          <p:spPr>
            <a:xfrm>
              <a:off x="1143000" y="76200"/>
              <a:ext cx="6629400" cy="1295400"/>
            </a:xfrm>
            <a:prstGeom prst="ribbon2">
              <a:avLst>
                <a:gd name="adj1" fmla="val 25138"/>
                <a:gd name="adj2" fmla="val 52866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352800" y="304800"/>
              <a:ext cx="2438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400" b="1" dirty="0" smtClean="0">
                  <a:latin typeface="NikoshBAN" pitchFamily="2" charset="0"/>
                  <a:cs typeface="NikoshBAN" pitchFamily="2" charset="0"/>
                </a:rPr>
                <a:t>মূল্যায়ন</a:t>
              </a:r>
              <a:endParaRPr lang="en-US" sz="32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5791200" y="7848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NikoshBAN" pitchFamily="2" charset="0"/>
                <a:cs typeface="NikoshBAN" pitchFamily="2" charset="0"/>
              </a:rPr>
              <a:t>1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20000" y="7924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NikoshBAN" pitchFamily="2" charset="0"/>
                <a:cs typeface="NikoshBAN" pitchFamily="2" charset="0"/>
              </a:rPr>
              <a:t>1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2416314"/>
            <a:ext cx="43204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প্রশ্ন</a:t>
            </a:r>
            <a:r>
              <a:rPr lang="en-US" sz="4000" dirty="0" smtClean="0"/>
              <a:t>: </a:t>
            </a:r>
            <a:r>
              <a:rPr lang="en-US" sz="4000" dirty="0" err="1" smtClean="0"/>
              <a:t>উপাত্ত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বলে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2209800" y="3330714"/>
            <a:ext cx="40238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প্রশ্ন</a:t>
            </a:r>
            <a:r>
              <a:rPr lang="en-US" sz="4000" dirty="0" smtClean="0"/>
              <a:t>: </a:t>
            </a:r>
            <a:r>
              <a:rPr lang="en-US" sz="4000" dirty="0" err="1" smtClean="0"/>
              <a:t>তথ্য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বলে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2133600" y="4245114"/>
            <a:ext cx="41040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প্রশ্ন</a:t>
            </a:r>
            <a:r>
              <a:rPr lang="en-US" sz="4000" dirty="0" smtClean="0"/>
              <a:t>: </a:t>
            </a:r>
            <a:r>
              <a:rPr lang="en-US" sz="4000" dirty="0" err="1" smtClean="0"/>
              <a:t>জ্ঞান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বলে</a:t>
            </a:r>
            <a:r>
              <a:rPr lang="en-US" sz="4000" dirty="0" smtClean="0"/>
              <a:t>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0" y="3505200"/>
            <a:ext cx="4648200" cy="255454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দেশ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তথ্যে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সমৃদ্ধ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দেশ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উন্নত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স্বপক্ষে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মতামত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D:\Digital Content\Picture &amp; Amimation\simple-house-m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8137"/>
            <a:ext cx="9144000" cy="6792610"/>
          </a:xfrm>
          <a:prstGeom prst="rect">
            <a:avLst/>
          </a:prstGeom>
          <a:noFill/>
        </p:spPr>
      </p:pic>
      <p:grpSp>
        <p:nvGrpSpPr>
          <p:cNvPr id="14" name="Group 13"/>
          <p:cNvGrpSpPr/>
          <p:nvPr/>
        </p:nvGrpSpPr>
        <p:grpSpPr>
          <a:xfrm>
            <a:off x="2590800" y="2057400"/>
            <a:ext cx="3962400" cy="923330"/>
            <a:chOff x="2590800" y="2057400"/>
            <a:chExt cx="3962400" cy="923330"/>
          </a:xfrm>
        </p:grpSpPr>
        <p:sp>
          <p:nvSpPr>
            <p:cNvPr id="6" name="TextBox 5"/>
            <p:cNvSpPr txBox="1"/>
            <p:nvPr/>
          </p:nvSpPr>
          <p:spPr>
            <a:xfrm>
              <a:off x="2590800" y="2057400"/>
              <a:ext cx="3962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5400" b="1" dirty="0" smtClean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বাড়ির কাজ</a:t>
              </a:r>
              <a:endParaRPr lang="en-US" sz="32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2819400" y="2895600"/>
              <a:ext cx="350520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4648200"/>
            <a:ext cx="8077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1100" dirty="0">
              <a:solidFill>
                <a:srgbClr val="7030A0"/>
              </a:solidFill>
            </a:endParaRPr>
          </a:p>
        </p:txBody>
      </p:sp>
      <p:pic>
        <p:nvPicPr>
          <p:cNvPr id="2050" name="Picture 2" descr="D:\Digital Content\Annimated Picture\thm_butterfly flowers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1752600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0" y="2590800"/>
            <a:ext cx="1371600" cy="2895600"/>
          </a:xfrm>
        </p:spPr>
        <p:txBody>
          <a:bodyPr>
            <a:noAutofit/>
          </a:bodyPr>
          <a:lstStyle/>
          <a:p>
            <a:r>
              <a:rPr lang="bn-BD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রি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চি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তি</a:t>
            </a:r>
            <a:endParaRPr lang="en-US" sz="54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521327"/>
            <a:ext cx="3962400" cy="3477875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হরে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কৃষ্ণ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সিংহ</a:t>
            </a:r>
            <a:endParaRPr lang="bn-BD" sz="3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kern="11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নওদাবাস</a:t>
            </a:r>
            <a:r>
              <a:rPr lang="en-US" sz="3600" b="1" kern="11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kern="11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কে,এম</a:t>
            </a:r>
            <a:r>
              <a:rPr lang="en-US" sz="3600" b="1" kern="11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,এস,সি</a:t>
            </a:r>
            <a:r>
              <a:rPr lang="en-US" sz="3600" b="1" kern="11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3600" b="1" kern="11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600" b="1" kern="11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n-BD" sz="3600" b="1" kern="11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উচ্চ বিদ্যালয়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kern="11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হাতীবান্ধা,লালমনির</a:t>
            </a:r>
            <a:r>
              <a:rPr lang="en-US" sz="3600" b="1" kern="11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kern="11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হাট</a:t>
            </a:r>
            <a:r>
              <a:rPr lang="bn-BD" sz="3600" b="1" kern="11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900" b="1" dirty="0">
              <a:solidFill>
                <a:schemeClr val="tx1"/>
              </a:solidFill>
              <a:cs typeface="Narkisim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5400" y="2521325"/>
            <a:ext cx="3810000" cy="4023360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শ্রেণি- ষষ্ঠ</a:t>
            </a:r>
          </a:p>
          <a:p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বিষয়- তথ্য ও যোগাযোগ প্রযুক্তি</a:t>
            </a:r>
          </a:p>
          <a:p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 ১ম</a:t>
            </a:r>
          </a:p>
          <a:p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পাঠ-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 ও তথ্য</a:t>
            </a:r>
            <a:endParaRPr lang="en-US" sz="3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সময়- ৪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মিনিট</a:t>
            </a:r>
          </a:p>
          <a:p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তারিখ-</a:t>
            </a:r>
            <a:endParaRPr lang="en-US" sz="3200" b="1" dirty="0">
              <a:solidFill>
                <a:srgbClr val="FFFF00"/>
              </a:solidFill>
              <a:cs typeface="Narkisim" pitchFamily="2" charset="-79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134" y="-27317"/>
            <a:ext cx="2468131" cy="24681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9430891">
            <a:off x="927451" y="304800"/>
            <a:ext cx="113043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অ</a:t>
            </a:r>
            <a:endParaRPr lang="en-US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 rot="1382360">
            <a:off x="1003651" y="1905000"/>
            <a:ext cx="79220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ই</a:t>
            </a:r>
            <a:endParaRPr lang="en-US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80051" y="228600"/>
            <a:ext cx="91242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এ</a:t>
            </a:r>
            <a:endParaRPr lang="en-US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20365173">
            <a:off x="2603851" y="1524000"/>
            <a:ext cx="108074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ক</a:t>
            </a:r>
            <a:endParaRPr lang="en-US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51451" y="2971800"/>
            <a:ext cx="91723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</a:t>
            </a:r>
            <a:endParaRPr lang="en-US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27851" y="1600200"/>
            <a:ext cx="108234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ড</a:t>
            </a:r>
            <a:endParaRPr lang="en-US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99251" y="0"/>
            <a:ext cx="106792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ঙ</a:t>
            </a:r>
            <a:endParaRPr lang="en-US" sz="88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51851" y="1447800"/>
            <a:ext cx="84670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চ</a:t>
            </a:r>
            <a:endParaRPr lang="en-US" sz="88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94851" y="0"/>
            <a:ext cx="109677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ঝ</a:t>
            </a:r>
            <a:endParaRPr lang="en-US" sz="88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75651" y="0"/>
            <a:ext cx="82907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১</a:t>
            </a:r>
            <a:endParaRPr lang="en-US" sz="88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79851" y="3200400"/>
            <a:ext cx="82907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৪</a:t>
            </a:r>
            <a:endParaRPr lang="en-US" sz="88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99251" y="2971800"/>
            <a:ext cx="8483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৭</a:t>
            </a:r>
            <a:endParaRPr lang="en-US" sz="88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575651" y="2973050"/>
            <a:ext cx="93006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ঠ</a:t>
            </a:r>
            <a:endParaRPr lang="en-US" sz="88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175851" y="1600200"/>
            <a:ext cx="93006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</a:t>
            </a:r>
            <a:endParaRPr lang="en-US" sz="88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175851" y="3430250"/>
            <a:ext cx="94128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৯</a:t>
            </a:r>
            <a:endParaRPr lang="en-US" sz="88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19201" y="4954250"/>
            <a:ext cx="104868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৬</a:t>
            </a:r>
            <a:endParaRPr lang="en-US" sz="88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743201" y="4878050"/>
            <a:ext cx="94609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শ</a:t>
            </a:r>
            <a:endParaRPr lang="en-US" sz="88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114801" y="4801850"/>
            <a:ext cx="83388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ৎ</a:t>
            </a:r>
            <a:endParaRPr lang="en-US" sz="88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499451" y="4801850"/>
            <a:ext cx="11304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ঞ</a:t>
            </a:r>
            <a:endParaRPr lang="en-US" sz="88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099651" y="4878050"/>
            <a:ext cx="98135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ম</a:t>
            </a:r>
            <a:endParaRPr lang="en-US" sz="88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igital Content\Picture &amp; Amimation\110302161340-lar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53" y="580694"/>
            <a:ext cx="4343400" cy="528224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79253" y="6091535"/>
            <a:ext cx="2353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অপটিক্যাল</a:t>
            </a:r>
            <a:r>
              <a:rPr lang="en-US" sz="2400" dirty="0" smtClean="0"/>
              <a:t> </a:t>
            </a:r>
            <a:r>
              <a:rPr lang="en-US" sz="2400" dirty="0" err="1" smtClean="0"/>
              <a:t>ফাইবার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037053" y="6096000"/>
            <a:ext cx="1630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কৃত্তিম</a:t>
            </a:r>
            <a:r>
              <a:rPr lang="en-US" sz="2400" dirty="0" smtClean="0"/>
              <a:t> </a:t>
            </a:r>
            <a:r>
              <a:rPr lang="en-US" sz="2400" dirty="0" err="1" smtClean="0"/>
              <a:t>উপগ্রহ</a:t>
            </a:r>
            <a:endParaRPr lang="en-US" sz="2400" dirty="0"/>
          </a:p>
        </p:txBody>
      </p:sp>
      <p:pic>
        <p:nvPicPr>
          <p:cNvPr id="2" name="Picture 2" descr="D:\Digital Content\Picture &amp; Amimation\satellite_11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36853" y="597946"/>
            <a:ext cx="4648201" cy="52694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1450" y="2101502"/>
            <a:ext cx="8763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8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উপাত্ত ও তথ্য</a:t>
            </a:r>
            <a:endParaRPr lang="en-US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447800" y="3200400"/>
            <a:ext cx="6172200" cy="15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2438400"/>
            <a:ext cx="807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১। উপাত্ত ও তথ্য কী তা বলতে পারবে।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3429000"/>
            <a:ext cx="815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২। উপাত্ত ও তথ্যের মধ্যে পার্থক্য করতে 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পারবে।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954250"/>
            <a:ext cx="7696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৩। উপাত্ত ও তথ্যের গুরুত্ব বিশ্লেষণ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করতে পারবে।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990600" y="533400"/>
            <a:ext cx="6629400" cy="2167592"/>
            <a:chOff x="2555237" y="914400"/>
            <a:chExt cx="3048000" cy="2167592"/>
          </a:xfrm>
        </p:grpSpPr>
        <p:sp>
          <p:nvSpPr>
            <p:cNvPr id="10" name="Oval 9"/>
            <p:cNvSpPr/>
            <p:nvPr/>
          </p:nvSpPr>
          <p:spPr>
            <a:xfrm>
              <a:off x="2555237" y="914400"/>
              <a:ext cx="3048000" cy="1219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24201" y="1143000"/>
              <a:ext cx="25908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err="1" smtClean="0">
                  <a:latin typeface="NikoshBAN" pitchFamily="2" charset="0"/>
                  <a:cs typeface="NikoshBAN" pitchFamily="2" charset="0"/>
                </a:rPr>
                <a:t>এই</a:t>
              </a:r>
              <a:r>
                <a:rPr lang="en-US" sz="60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6000" b="1" dirty="0" err="1" smtClean="0">
                  <a:latin typeface="NikoshBAN" pitchFamily="2" charset="0"/>
                  <a:cs typeface="NikoshBAN" pitchFamily="2" charset="0"/>
                </a:rPr>
                <a:t>পাঠ</a:t>
              </a:r>
              <a:r>
                <a:rPr lang="en-US" sz="60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6000" b="1" dirty="0" err="1" smtClean="0">
                  <a:latin typeface="NikoshBAN" pitchFamily="2" charset="0"/>
                  <a:cs typeface="NikoshBAN" pitchFamily="2" charset="0"/>
                </a:rPr>
                <a:t>শেষে</a:t>
              </a:r>
              <a:r>
                <a:rPr lang="en-US" sz="6000" b="1" dirty="0" smtClean="0">
                  <a:latin typeface="NikoshBAN" pitchFamily="2" charset="0"/>
                  <a:cs typeface="NikoshBAN" pitchFamily="2" charset="0"/>
                </a:rPr>
                <a:t> …</a:t>
              </a:r>
              <a:endParaRPr lang="en-US" sz="4400" b="1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228600" y="2590800"/>
            <a:ext cx="16764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0" y="4724400"/>
            <a:ext cx="2438400" cy="598434"/>
            <a:chOff x="3276600" y="2958141"/>
            <a:chExt cx="2438400" cy="598434"/>
          </a:xfrm>
        </p:grpSpPr>
        <p:sp>
          <p:nvSpPr>
            <p:cNvPr id="13" name="TextBox 12"/>
            <p:cNvSpPr txBox="1"/>
            <p:nvPr/>
          </p:nvSpPr>
          <p:spPr>
            <a:xfrm>
              <a:off x="3276600" y="2971800"/>
              <a:ext cx="2438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একক কাজ</a:t>
              </a:r>
              <a:endParaRPr lang="en-US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524250" y="2958141"/>
              <a:ext cx="2038350" cy="4572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867400" y="1676400"/>
            <a:ext cx="1197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৮০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2598003"/>
            <a:ext cx="1197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৮৫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3436203"/>
            <a:ext cx="1197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৭০</a:t>
            </a:r>
            <a:endParaRPr lang="en-US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4274403"/>
            <a:ext cx="1197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৭৫</a:t>
            </a:r>
            <a:endParaRPr lang="en-US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16764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বাংলা</a:t>
            </a:r>
            <a:r>
              <a:rPr lang="en-US" sz="4800" dirty="0" smtClean="0"/>
              <a:t> ---</a:t>
            </a:r>
            <a:r>
              <a:rPr lang="en-US" sz="4800" dirty="0" smtClean="0">
                <a:sym typeface="Wingdings" pitchFamily="2" charset="2"/>
              </a:rPr>
              <a:t>-----</a:t>
            </a:r>
            <a:endParaRPr lang="en-US" sz="4800" dirty="0"/>
          </a:p>
        </p:txBody>
      </p:sp>
      <p:sp>
        <p:nvSpPr>
          <p:cNvPr id="11" name="TextBox 10"/>
          <p:cNvSpPr txBox="1"/>
          <p:nvPr/>
        </p:nvSpPr>
        <p:spPr>
          <a:xfrm>
            <a:off x="2438400" y="25908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ইংরেজি</a:t>
            </a:r>
            <a:r>
              <a:rPr lang="en-US" sz="4800" dirty="0" smtClean="0"/>
              <a:t> -</a:t>
            </a:r>
            <a:r>
              <a:rPr lang="en-US" sz="4800" dirty="0" smtClean="0">
                <a:sym typeface="Wingdings" pitchFamily="2" charset="2"/>
              </a:rPr>
              <a:t>-----</a:t>
            </a:r>
            <a:endParaRPr lang="en-US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2438400" y="34290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গণিত</a:t>
            </a:r>
            <a:r>
              <a:rPr lang="en-US" sz="4800" dirty="0" smtClean="0"/>
              <a:t> ---</a:t>
            </a:r>
            <a:r>
              <a:rPr lang="en-US" sz="4800" dirty="0" smtClean="0">
                <a:sym typeface="Wingdings" pitchFamily="2" charset="2"/>
              </a:rPr>
              <a:t>-----</a:t>
            </a:r>
            <a:endParaRPr lang="en-US" sz="4800" dirty="0"/>
          </a:p>
        </p:txBody>
      </p:sp>
      <p:sp>
        <p:nvSpPr>
          <p:cNvPr id="16" name="TextBox 15"/>
          <p:cNvSpPr txBox="1"/>
          <p:nvPr/>
        </p:nvSpPr>
        <p:spPr>
          <a:xfrm>
            <a:off x="2438400" y="42672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বিজ্ঞান</a:t>
            </a:r>
            <a:r>
              <a:rPr lang="en-US" sz="4800" dirty="0" smtClean="0"/>
              <a:t> --</a:t>
            </a:r>
            <a:r>
              <a:rPr lang="en-US" sz="4800" dirty="0" smtClean="0">
                <a:sym typeface="Wingdings" pitchFamily="2" charset="2"/>
              </a:rPr>
              <a:t>-----</a:t>
            </a:r>
            <a:endParaRPr lang="en-US" sz="4800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" y="3048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সুমি</a:t>
            </a:r>
            <a:r>
              <a:rPr lang="en-US" sz="4000" dirty="0" smtClean="0"/>
              <a:t> </a:t>
            </a:r>
            <a:r>
              <a:rPr lang="en-US" sz="4000" dirty="0" err="1" smtClean="0"/>
              <a:t>নামের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একজন</a:t>
            </a:r>
            <a:r>
              <a:rPr lang="en-US" sz="4000" dirty="0" smtClean="0"/>
              <a:t> </a:t>
            </a:r>
            <a:r>
              <a:rPr lang="en-US" sz="4000" dirty="0" err="1" smtClean="0"/>
              <a:t>ছাত্রীর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পরীক্ষায়</a:t>
            </a:r>
            <a:r>
              <a:rPr lang="en-US" sz="4000" dirty="0" smtClean="0"/>
              <a:t> </a:t>
            </a:r>
          </a:p>
          <a:p>
            <a:pPr algn="ctr"/>
            <a:r>
              <a:rPr lang="en-US" sz="4000" dirty="0" err="1" smtClean="0"/>
              <a:t>প্রাপ্ত</a:t>
            </a:r>
            <a:r>
              <a:rPr lang="en-US" sz="4000" dirty="0" smtClean="0"/>
              <a:t> </a:t>
            </a:r>
            <a:r>
              <a:rPr lang="en-US" sz="4000" dirty="0" err="1" smtClean="0"/>
              <a:t>নম্বর</a:t>
            </a:r>
            <a:endParaRPr lang="en-US" sz="4000" dirty="0"/>
          </a:p>
        </p:txBody>
      </p:sp>
      <p:sp>
        <p:nvSpPr>
          <p:cNvPr id="18" name="Right Arrow Callout 17"/>
          <p:cNvSpPr/>
          <p:nvPr/>
        </p:nvSpPr>
        <p:spPr>
          <a:xfrm>
            <a:off x="5867400" y="1676400"/>
            <a:ext cx="1828800" cy="3352800"/>
          </a:xfrm>
          <a:prstGeom prst="rightArrowCallou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696200" y="2667000"/>
            <a:ext cx="144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উপাত্ত</a:t>
            </a:r>
            <a:endParaRPr lang="en-US" sz="4400" dirty="0" smtClean="0"/>
          </a:p>
          <a:p>
            <a:r>
              <a:rPr lang="en-US" sz="3600" dirty="0" smtClean="0"/>
              <a:t>(Data)</a:t>
            </a:r>
            <a:endParaRPr lang="en-US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227824" y="2808982"/>
            <a:ext cx="152477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err="1" smtClean="0"/>
              <a:t>ঘটনা</a:t>
            </a:r>
            <a:r>
              <a:rPr lang="en-US" sz="3200" dirty="0" smtClean="0"/>
              <a:t> </a:t>
            </a:r>
            <a:r>
              <a:rPr lang="en-US" sz="3200" dirty="0" err="1" smtClean="0"/>
              <a:t>বা</a:t>
            </a:r>
            <a:endParaRPr lang="en-US" sz="3200" dirty="0" smtClean="0"/>
          </a:p>
          <a:p>
            <a:pPr algn="ctr"/>
            <a:r>
              <a:rPr lang="en-US" sz="3200" dirty="0" smtClean="0"/>
              <a:t> </a:t>
            </a:r>
            <a:r>
              <a:rPr lang="en-US" sz="3200" dirty="0" err="1" smtClean="0"/>
              <a:t>প্রেক্ষাপট</a:t>
            </a:r>
            <a:endParaRPr lang="en-US" sz="32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371600" y="914400"/>
            <a:ext cx="2286000" cy="1752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0" idx="1"/>
            <a:endCxn id="16" idx="1"/>
          </p:cNvCxnSpPr>
          <p:nvPr/>
        </p:nvCxnSpPr>
        <p:spPr>
          <a:xfrm rot="10800000" flipV="1">
            <a:off x="2438400" y="2091899"/>
            <a:ext cx="1588" cy="2590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752600" y="3352800"/>
            <a:ext cx="685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04800" y="5410200"/>
            <a:ext cx="3086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প্রশ্ন</a:t>
            </a:r>
            <a:r>
              <a:rPr lang="en-US" sz="2800" dirty="0" smtClean="0"/>
              <a:t>: </a:t>
            </a:r>
            <a:r>
              <a:rPr lang="en-US" sz="2800" dirty="0" err="1" smtClean="0"/>
              <a:t>উপাত্ত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বলে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304800" y="5857335"/>
            <a:ext cx="79993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উত্তর</a:t>
            </a:r>
            <a:r>
              <a:rPr lang="en-US" sz="2800" dirty="0" smtClean="0"/>
              <a:t>: </a:t>
            </a:r>
            <a:r>
              <a:rPr lang="en-US" sz="2800" dirty="0" err="1" smtClean="0"/>
              <a:t>তথ্যের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ক্ষুদ্রতম</a:t>
            </a:r>
            <a:r>
              <a:rPr lang="en-US" sz="2800" dirty="0" smtClean="0"/>
              <a:t> </a:t>
            </a:r>
            <a:r>
              <a:rPr lang="en-US" sz="2800" dirty="0" err="1" smtClean="0"/>
              <a:t>অংশ</a:t>
            </a:r>
            <a:r>
              <a:rPr lang="en-US" sz="2800" dirty="0" smtClean="0"/>
              <a:t> </a:t>
            </a:r>
            <a:r>
              <a:rPr lang="en-US" sz="2800" dirty="0" err="1" smtClean="0"/>
              <a:t>যা</a:t>
            </a:r>
            <a:r>
              <a:rPr lang="en-US" sz="2800" dirty="0" smtClean="0"/>
              <a:t> </a:t>
            </a:r>
            <a:r>
              <a:rPr lang="en-US" sz="2800" dirty="0" err="1" smtClean="0"/>
              <a:t>সুনিদৃষ্ট</a:t>
            </a:r>
            <a:r>
              <a:rPr lang="en-US" sz="2800" dirty="0" smtClean="0"/>
              <a:t> </a:t>
            </a:r>
            <a:r>
              <a:rPr lang="en-US" sz="2800" dirty="0" err="1" smtClean="0"/>
              <a:t>নয়</a:t>
            </a:r>
            <a:r>
              <a:rPr lang="en-US" sz="2800" dirty="0" smtClean="0"/>
              <a:t> </a:t>
            </a:r>
            <a:r>
              <a:rPr lang="en-US" sz="2800" dirty="0" err="1" smtClean="0"/>
              <a:t>কিংবা</a:t>
            </a:r>
            <a:r>
              <a:rPr lang="en-US" sz="2800" dirty="0" smtClean="0"/>
              <a:t> </a:t>
            </a:r>
            <a:r>
              <a:rPr lang="en-US" sz="2800" dirty="0" err="1" smtClean="0"/>
              <a:t>অর্থহীন</a:t>
            </a:r>
            <a:r>
              <a:rPr lang="en-US" sz="2800" dirty="0" smtClean="0"/>
              <a:t> </a:t>
            </a:r>
            <a:r>
              <a:rPr lang="en-US" sz="2800" dirty="0" err="1" smtClean="0"/>
              <a:t>বা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          </a:t>
            </a:r>
            <a:r>
              <a:rPr lang="en-US" sz="2800" dirty="0" err="1" smtClean="0"/>
              <a:t>অগোছালো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সংখ্যা</a:t>
            </a:r>
            <a:r>
              <a:rPr lang="en-US" sz="2800" dirty="0" smtClean="0"/>
              <a:t>, </a:t>
            </a:r>
            <a:r>
              <a:rPr lang="en-US" sz="2800" dirty="0" err="1" smtClean="0"/>
              <a:t>ঘটনা</a:t>
            </a:r>
            <a:r>
              <a:rPr lang="en-US" sz="2800" dirty="0" smtClean="0"/>
              <a:t> </a:t>
            </a:r>
            <a:r>
              <a:rPr lang="en-US" sz="2800" dirty="0" err="1" smtClean="0"/>
              <a:t>বা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প্রেক্ষাপটকে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উপাত্ত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বলে</a:t>
            </a:r>
            <a:r>
              <a:rPr lang="en-US" sz="2800" dirty="0" smtClean="0"/>
              <a:t>।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5" grpId="0"/>
      <p:bldP spid="6" grpId="0"/>
      <p:bldP spid="7" grpId="0"/>
      <p:bldP spid="8" grpId="0"/>
      <p:bldP spid="10" grpId="0"/>
      <p:bldP spid="11" grpId="0"/>
      <p:bldP spid="12" grpId="0"/>
      <p:bldP spid="16" grpId="0"/>
      <p:bldP spid="17" grpId="0"/>
      <p:bldP spid="18" grpId="0" animBg="1"/>
      <p:bldP spid="19" grpId="0"/>
      <p:bldP spid="20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304800" y="4419600"/>
            <a:ext cx="3657599" cy="935987"/>
            <a:chOff x="3223323" y="3009900"/>
            <a:chExt cx="2557346" cy="652997"/>
          </a:xfrm>
        </p:grpSpPr>
        <p:sp>
          <p:nvSpPr>
            <p:cNvPr id="39" name="TextBox 38"/>
            <p:cNvSpPr txBox="1"/>
            <p:nvPr/>
          </p:nvSpPr>
          <p:spPr>
            <a:xfrm>
              <a:off x="3223323" y="3078122"/>
              <a:ext cx="25573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জোড়ায় কাজ</a:t>
              </a:r>
              <a:endParaRPr lang="en-US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3600450" y="3009900"/>
              <a:ext cx="1828800" cy="4572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97612" y="762000"/>
          <a:ext cx="8610595" cy="3479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1641"/>
                <a:gridCol w="724619"/>
                <a:gridCol w="690113"/>
                <a:gridCol w="776377"/>
                <a:gridCol w="707366"/>
                <a:gridCol w="717428"/>
                <a:gridCol w="70305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24400" y="190053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হ্যা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421444" y="1900535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না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0" y="190053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হ্যা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858000" y="190053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হ্যা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0" y="1900535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না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8305800" y="190053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হ্যা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1246518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রনি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0" y="1239176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মনি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0" y="1253706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সনি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816306" y="1270959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জনি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7509294" y="130546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গনি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8229600" y="127368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সুমি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6096000" y="740282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উপাত্ত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524000" y="744747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ঘটনা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বা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প্রেক্ষাপট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" y="1209135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তোমার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ক্লাসের</a:t>
            </a:r>
            <a:r>
              <a:rPr lang="en-US" sz="2400" dirty="0" smtClean="0"/>
              <a:t> ০৬ </a:t>
            </a:r>
            <a:r>
              <a:rPr lang="en-US" sz="2400" dirty="0" err="1" smtClean="0"/>
              <a:t>জন</a:t>
            </a:r>
            <a:r>
              <a:rPr lang="en-US" sz="2400" dirty="0" smtClean="0"/>
              <a:t> </a:t>
            </a:r>
            <a:r>
              <a:rPr lang="en-US" sz="2400" dirty="0" err="1" smtClean="0"/>
              <a:t>ছাত্র-ছাত্রীকে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বলা</a:t>
            </a:r>
            <a:r>
              <a:rPr lang="en-US" sz="2400" dirty="0" smtClean="0"/>
              <a:t> </a:t>
            </a:r>
            <a:r>
              <a:rPr lang="en-US" sz="2400" dirty="0" err="1" smtClean="0"/>
              <a:t>হলো</a:t>
            </a:r>
            <a:r>
              <a:rPr lang="en-US" sz="2400" dirty="0" smtClean="0"/>
              <a:t> </a:t>
            </a:r>
            <a:r>
              <a:rPr lang="en-US" sz="2400" dirty="0" err="1" smtClean="0"/>
              <a:t>তোমরা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কি</a:t>
            </a:r>
            <a:r>
              <a:rPr lang="en-US" sz="2400" dirty="0" smtClean="0"/>
              <a:t> </a:t>
            </a:r>
            <a:r>
              <a:rPr lang="en-US" sz="2400" dirty="0" err="1" smtClean="0"/>
              <a:t>ঘুমানোর</a:t>
            </a:r>
            <a:r>
              <a:rPr lang="en-US" sz="2400" dirty="0" smtClean="0"/>
              <a:t> </a:t>
            </a:r>
            <a:r>
              <a:rPr lang="en-US" sz="2400" dirty="0" err="1" smtClean="0"/>
              <a:t>আগে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দাঁত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ব্রাশ</a:t>
            </a:r>
            <a:r>
              <a:rPr lang="en-US" sz="2400" dirty="0" smtClean="0"/>
              <a:t> </a:t>
            </a:r>
            <a:r>
              <a:rPr lang="en-US" sz="2400" dirty="0" err="1" smtClean="0"/>
              <a:t>কর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724400" y="2549106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১৯৯৭৩০৯০৪২২১৮৩০৪৯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381000" y="25146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পারভেজের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জন্ম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নিবন্ধন</a:t>
            </a:r>
            <a:r>
              <a:rPr lang="en-US" sz="2400" dirty="0" smtClean="0"/>
              <a:t> </a:t>
            </a:r>
            <a:r>
              <a:rPr lang="en-US" sz="2400" dirty="0" err="1" smtClean="0"/>
              <a:t>নম্বর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4953000" y="3158706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দিন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6400800" y="3175959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মাস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7755147" y="3183147"/>
            <a:ext cx="855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বছর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57200" y="34290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নবাবের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জন্ম</a:t>
            </a:r>
            <a:r>
              <a:rPr lang="en-US" sz="2400" dirty="0" smtClean="0"/>
              <a:t> </a:t>
            </a:r>
            <a:r>
              <a:rPr lang="en-US" sz="2400" dirty="0" err="1" smtClean="0"/>
              <a:t>তারিখ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4953000" y="3768306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০৫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6477000" y="3733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১১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7696200" y="37338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২০০০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304800" y="5181600"/>
            <a:ext cx="28793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প্রশ্ন</a:t>
            </a:r>
            <a:r>
              <a:rPr lang="en-US" sz="2800" dirty="0" smtClean="0"/>
              <a:t>: </a:t>
            </a:r>
            <a:r>
              <a:rPr lang="en-US" sz="2800" dirty="0" err="1" smtClean="0"/>
              <a:t>তথ্য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বলে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304800" y="5751493"/>
            <a:ext cx="77732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উত্তর</a:t>
            </a:r>
            <a:r>
              <a:rPr lang="en-US" sz="2800" dirty="0" smtClean="0"/>
              <a:t>: </a:t>
            </a:r>
            <a:r>
              <a:rPr lang="en-US" sz="2800" dirty="0" err="1" smtClean="0"/>
              <a:t>উপাত্ত</a:t>
            </a:r>
            <a:r>
              <a:rPr lang="en-US" sz="2800" dirty="0" smtClean="0"/>
              <a:t> </a:t>
            </a:r>
            <a:r>
              <a:rPr lang="en-US" sz="2800" dirty="0" err="1" smtClean="0"/>
              <a:t>এবং</a:t>
            </a:r>
            <a:r>
              <a:rPr lang="en-US" sz="2800" dirty="0" smtClean="0"/>
              <a:t> </a:t>
            </a:r>
            <a:r>
              <a:rPr lang="en-US" sz="2800" dirty="0" err="1" smtClean="0"/>
              <a:t>ঘটনা</a:t>
            </a:r>
            <a:r>
              <a:rPr lang="en-US" sz="2800" dirty="0" smtClean="0"/>
              <a:t> </a:t>
            </a:r>
            <a:r>
              <a:rPr lang="en-US" sz="2800" dirty="0" err="1" smtClean="0"/>
              <a:t>বা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প্রেক্ষাপট</a:t>
            </a:r>
            <a:r>
              <a:rPr lang="en-US" sz="2800" dirty="0" smtClean="0"/>
              <a:t> </a:t>
            </a:r>
            <a:r>
              <a:rPr lang="en-US" sz="2800" dirty="0" err="1" smtClean="0"/>
              <a:t>মিলে</a:t>
            </a:r>
            <a:r>
              <a:rPr lang="en-US" sz="2800" dirty="0" smtClean="0"/>
              <a:t> </a:t>
            </a:r>
            <a:r>
              <a:rPr lang="en-US" sz="2800" dirty="0" err="1" smtClean="0"/>
              <a:t>যদি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কোন</a:t>
            </a:r>
            <a:r>
              <a:rPr lang="en-US" sz="2800" dirty="0" smtClean="0"/>
              <a:t> </a:t>
            </a:r>
            <a:r>
              <a:rPr lang="en-US" sz="2800" dirty="0" err="1" smtClean="0"/>
              <a:t>সুনিদৃষ্ট</a:t>
            </a:r>
            <a:endParaRPr lang="en-US" sz="2800" dirty="0" smtClean="0"/>
          </a:p>
          <a:p>
            <a:r>
              <a:rPr lang="en-US" sz="2800" dirty="0" smtClean="0"/>
              <a:t>          </a:t>
            </a:r>
            <a:r>
              <a:rPr lang="en-US" sz="2800" dirty="0" err="1" smtClean="0"/>
              <a:t>অর্থ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প্রকাশ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করে</a:t>
            </a:r>
            <a:r>
              <a:rPr lang="en-US" sz="2800" dirty="0" smtClean="0"/>
              <a:t> </a:t>
            </a:r>
            <a:r>
              <a:rPr lang="en-US" sz="2800" dirty="0" err="1" smtClean="0"/>
              <a:t>তাহলে</a:t>
            </a:r>
            <a:r>
              <a:rPr lang="en-US" sz="2800" dirty="0" smtClean="0"/>
              <a:t> </a:t>
            </a:r>
            <a:r>
              <a:rPr lang="en-US" sz="2800" dirty="0" err="1" smtClean="0"/>
              <a:t>তাকে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তথ্য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বলে</a:t>
            </a:r>
            <a:r>
              <a:rPr lang="en-US" sz="2800" dirty="0" smtClean="0"/>
              <a:t>।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80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057400" y="609600"/>
            <a:ext cx="4419600" cy="2133600"/>
            <a:chOff x="2895600" y="304800"/>
            <a:chExt cx="2971800" cy="2133600"/>
          </a:xfrm>
        </p:grpSpPr>
        <p:sp>
          <p:nvSpPr>
            <p:cNvPr id="8" name="Cloud Callout 7"/>
            <p:cNvSpPr/>
            <p:nvPr/>
          </p:nvSpPr>
          <p:spPr>
            <a:xfrm>
              <a:off x="2895600" y="304800"/>
              <a:ext cx="2971800" cy="2133600"/>
            </a:xfrm>
            <a:prstGeom prst="cloudCallout">
              <a:avLst>
                <a:gd name="adj1" fmla="val -1094"/>
                <a:gd name="adj2" fmla="val 6169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971800" y="914400"/>
              <a:ext cx="2731838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bn-BD" sz="6000" b="1" dirty="0" smtClean="0">
                  <a:latin typeface="NikoshBAN" pitchFamily="2" charset="0"/>
                  <a:cs typeface="NikoshBAN" pitchFamily="2" charset="0"/>
                </a:rPr>
                <a:t>দলীয় কাজ</a:t>
              </a:r>
              <a:endParaRPr lang="en-US" sz="60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914400" y="3124200"/>
            <a:ext cx="6934200" cy="2895600"/>
            <a:chOff x="914400" y="3709359"/>
            <a:chExt cx="6934200" cy="3124200"/>
          </a:xfrm>
        </p:grpSpPr>
        <p:sp>
          <p:nvSpPr>
            <p:cNvPr id="10" name="TextBox 9"/>
            <p:cNvSpPr txBox="1"/>
            <p:nvPr/>
          </p:nvSpPr>
          <p:spPr>
            <a:xfrm>
              <a:off x="914400" y="3928408"/>
              <a:ext cx="6934200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 err="1" smtClean="0">
                  <a:latin typeface="NikoshBAN" pitchFamily="2" charset="0"/>
                  <a:cs typeface="NikoshBAN" pitchFamily="2" charset="0"/>
                </a:rPr>
                <a:t>তথ্যকে</a:t>
              </a:r>
              <a:r>
                <a:rPr lang="en-US" sz="5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400" dirty="0" err="1" smtClean="0">
                  <a:latin typeface="NikoshBAN" pitchFamily="2" charset="0"/>
                  <a:cs typeface="NikoshBAN" pitchFamily="2" charset="0"/>
                </a:rPr>
                <a:t>বিশ্লেষণ</a:t>
              </a:r>
              <a:r>
                <a:rPr lang="en-US" sz="5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400" dirty="0" err="1" smtClean="0">
                  <a:latin typeface="NikoshBAN" pitchFamily="2" charset="0"/>
                  <a:cs typeface="NikoshBAN" pitchFamily="2" charset="0"/>
                </a:rPr>
                <a:t>করলে</a:t>
              </a:r>
              <a:endParaRPr lang="en-US" sz="5400" dirty="0" smtClean="0"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5400" dirty="0" err="1" smtClean="0">
                  <a:latin typeface="NikoshBAN" pitchFamily="2" charset="0"/>
                </a:rPr>
                <a:t>কী</a:t>
              </a:r>
              <a:r>
                <a:rPr lang="en-US" sz="5400" dirty="0" smtClean="0">
                  <a:latin typeface="NikoshBAN" pitchFamily="2" charset="0"/>
                </a:rPr>
                <a:t> </a:t>
              </a:r>
              <a:r>
                <a:rPr lang="en-US" sz="5400" dirty="0" err="1" smtClean="0">
                  <a:latin typeface="NikoshBAN" pitchFamily="2" charset="0"/>
                </a:rPr>
                <a:t>পাওয়া</a:t>
              </a:r>
              <a:r>
                <a:rPr lang="en-US" sz="5400" dirty="0" smtClean="0">
                  <a:latin typeface="NikoshBAN" pitchFamily="2" charset="0"/>
                </a:rPr>
                <a:t> </a:t>
              </a:r>
              <a:r>
                <a:rPr lang="en-US" sz="5400" dirty="0" err="1" smtClean="0">
                  <a:latin typeface="NikoshBAN" pitchFamily="2" charset="0"/>
                </a:rPr>
                <a:t>যায়</a:t>
              </a:r>
              <a:r>
                <a:rPr lang="en-US" sz="5400" dirty="0" smtClean="0">
                  <a:latin typeface="NikoshBAN" pitchFamily="2" charset="0"/>
                </a:rPr>
                <a:t>?</a:t>
              </a:r>
            </a:p>
            <a:p>
              <a:pPr algn="ctr"/>
              <a:r>
                <a:rPr lang="en-US" sz="5400" dirty="0" err="1" smtClean="0">
                  <a:latin typeface="NikoshBAN" pitchFamily="2" charset="0"/>
                </a:rPr>
                <a:t>আলোচনা</a:t>
              </a:r>
              <a:r>
                <a:rPr lang="en-US" sz="5400" dirty="0" smtClean="0">
                  <a:latin typeface="NikoshBAN" pitchFamily="2" charset="0"/>
                </a:rPr>
                <a:t> </a:t>
              </a:r>
              <a:r>
                <a:rPr lang="en-US" sz="5400" dirty="0" err="1" smtClean="0">
                  <a:latin typeface="NikoshBAN" pitchFamily="2" charset="0"/>
                </a:rPr>
                <a:t>কর</a:t>
              </a:r>
              <a:r>
                <a:rPr lang="en-US" sz="5400" dirty="0" smtClean="0">
                  <a:latin typeface="NikoshBAN" pitchFamily="2" charset="0"/>
                </a:rPr>
                <a:t>।</a:t>
              </a:r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914400" y="3709359"/>
              <a:ext cx="6934200" cy="31242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1735</TotalTime>
  <Words>282</Words>
  <Application>Microsoft Office PowerPoint</Application>
  <PresentationFormat>On-screen Show (4:3)</PresentationFormat>
  <Paragraphs>105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প রি চি 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jotish</dc:creator>
  <cp:lastModifiedBy>Gobinda</cp:lastModifiedBy>
  <cp:revision>463</cp:revision>
  <dcterms:created xsi:type="dcterms:W3CDTF">2006-08-16T00:00:00Z</dcterms:created>
  <dcterms:modified xsi:type="dcterms:W3CDTF">2015-09-12T07:33:08Z</dcterms:modified>
</cp:coreProperties>
</file>