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86" r:id="rId2"/>
    <p:sldId id="256" r:id="rId3"/>
    <p:sldId id="257" r:id="rId4"/>
    <p:sldId id="258" r:id="rId5"/>
    <p:sldId id="260" r:id="rId6"/>
    <p:sldId id="261" r:id="rId7"/>
    <p:sldId id="259" r:id="rId8"/>
    <p:sldId id="262" r:id="rId9"/>
    <p:sldId id="263" r:id="rId10"/>
    <p:sldId id="264" r:id="rId11"/>
    <p:sldId id="265" r:id="rId12"/>
    <p:sldId id="267" r:id="rId13"/>
    <p:sldId id="266"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7A2F6-2482-4AF4-B482-372AB368E2E8}"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DEEA0-5576-4C1F-8EAC-EA88179E649F}" type="slidenum">
              <a:rPr lang="en-US" smtClean="0"/>
              <a:t>‹#›</a:t>
            </a:fld>
            <a:endParaRPr lang="en-US"/>
          </a:p>
        </p:txBody>
      </p:sp>
    </p:spTree>
    <p:extLst>
      <p:ext uri="{BB962C8B-B14F-4D97-AF65-F5344CB8AC3E}">
        <p14:creationId xmlns:p14="http://schemas.microsoft.com/office/powerpoint/2010/main" val="71855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স্লাইডটি</a:t>
            </a:r>
            <a:r>
              <a:rPr lang="en-US" baseline="0" dirty="0" smtClean="0"/>
              <a:t>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আছে</a:t>
            </a:r>
            <a:r>
              <a:rPr lang="en-US" baseline="0" smtClean="0"/>
              <a:t> ।</a:t>
            </a:r>
            <a:endParaRPr lang="en-US"/>
          </a:p>
        </p:txBody>
      </p:sp>
      <p:sp>
        <p:nvSpPr>
          <p:cNvPr id="4" name="Slide Number Placeholder 3"/>
          <p:cNvSpPr>
            <a:spLocks noGrp="1"/>
          </p:cNvSpPr>
          <p:nvPr>
            <p:ph type="sldNum" sz="quarter" idx="10"/>
          </p:nvPr>
        </p:nvSpPr>
        <p:spPr/>
        <p:txBody>
          <a:bodyPr/>
          <a:lstStyle/>
          <a:p>
            <a:fld id="{8E9DEEA0-5576-4C1F-8EAC-EA88179E649F}" type="slidenum">
              <a:rPr lang="en-US" smtClean="0"/>
              <a:t>1</a:t>
            </a:fld>
            <a:endParaRPr lang="en-US"/>
          </a:p>
        </p:txBody>
      </p:sp>
    </p:spTree>
    <p:extLst>
      <p:ext uri="{BB962C8B-B14F-4D97-AF65-F5344CB8AC3E}">
        <p14:creationId xmlns:p14="http://schemas.microsoft.com/office/powerpoint/2010/main" val="3862531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গ্রামের</a:t>
            </a:r>
            <a:r>
              <a:rPr lang="en-US" dirty="0" smtClean="0"/>
              <a:t> </a:t>
            </a:r>
            <a:r>
              <a:rPr lang="en-US" dirty="0" err="1" smtClean="0"/>
              <a:t>মেঠো</a:t>
            </a:r>
            <a:r>
              <a:rPr lang="en-US" baseline="0" dirty="0" smtClean="0"/>
              <a:t> </a:t>
            </a:r>
            <a:r>
              <a:rPr lang="en-US" baseline="0" dirty="0" err="1" smtClean="0"/>
              <a:t>পথ</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11</a:t>
            </a:fld>
            <a:endParaRPr lang="en-US"/>
          </a:p>
        </p:txBody>
      </p:sp>
    </p:spTree>
    <p:extLst>
      <p:ext uri="{BB962C8B-B14F-4D97-AF65-F5344CB8AC3E}">
        <p14:creationId xmlns:p14="http://schemas.microsoft.com/office/powerpoint/2010/main" val="291903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অবনীন্দ্রনাথ ঠাকুর ৭ আগস্ট, ১৮৭১ সালে জন্মগ্রহণ করেন। তিনি প্রিন্স দ্বারকানাথ ঠাকুরের প্রপৌত্র এবং মহর্ষি দেবেন্দ্রনাথ ঠাকুরের তৃতীয় ভ্রাতা গিরীন্দ্রনাথ ঠাকুরের পৌত্র ও গুণেন্দ্রনাথ ঠাকুরের কনিষ্ঠ পুত্র । দাদা গগনেন্দ্রনাথ ঠাকুর।</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13</a:t>
            </a:fld>
            <a:endParaRPr lang="en-US"/>
          </a:p>
        </p:txBody>
      </p:sp>
    </p:spTree>
    <p:extLst>
      <p:ext uri="{BB962C8B-B14F-4D97-AF65-F5344CB8AC3E}">
        <p14:creationId xmlns:p14="http://schemas.microsoft.com/office/powerpoint/2010/main" val="128490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দেউল হল বঙ্গ অঞ্চলের একটি মন্দির স্থাপত্যশৈলী। বাংলার সবথেকে আগের মন্দিরগুলোর মধ্যে দেউল অন্যতম। খ্রিস্টিয় ৬ষ্ঠ থেকে ১০ম শতাব্দীর মধ্যবর্তী কোনও এক সময়ে দেউল শিল্পরীতির বিকাশ ঘটে। এরপর মুসলিম শাসনেঁর পর অন্ত-মধ্য যুগে বাংলায় দেউল শিল্পে এক নবজাগরণ আসে। খ্রিস্টীয় ১৬শ-১৯শ শতাব্দী পর্যন্ত এই শৈলীর মন্দির নির্মিত হয়েছে। বাংলায় চালা শিল্পরীতি স্থানীয় মানুষের আপন হলেও পঞ্চদশ শতকের দ্বিতীয়ার্ধ থেকে ১৬ শতকের মধ্যে দেউল স্থাপত্য রীতির প্রভূত উন্নতি হয়। পরবর্তীকালে নির্মিত এই শৈলীর মন্দিরগুলি ছিল সাধারণত ছোটো এবং ইসলামি স্থাপত্যের বৈশিষ্ট্যসম্পন্ন। একরত্ন মন্দিরের চূড়াগুলি দেউল শৈলীর অনুরূপ। পঞ্চরত্ন ও নবরত্ন মন্দিরের কেন্দ্রীয় চূড়াগুলিও দেউল শৈলীর অনুরূপ।</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14</a:t>
            </a:fld>
            <a:endParaRPr lang="en-US"/>
          </a:p>
        </p:txBody>
      </p:sp>
    </p:spTree>
    <p:extLst>
      <p:ext uri="{BB962C8B-B14F-4D97-AF65-F5344CB8AC3E}">
        <p14:creationId xmlns:p14="http://schemas.microsoft.com/office/powerpoint/2010/main" val="148870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15</a:t>
            </a:fld>
            <a:endParaRPr lang="en-US"/>
          </a:p>
        </p:txBody>
      </p:sp>
    </p:spTree>
    <p:extLst>
      <p:ext uri="{BB962C8B-B14F-4D97-AF65-F5344CB8AC3E}">
        <p14:creationId xmlns:p14="http://schemas.microsoft.com/office/powerpoint/2010/main" val="383008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দুইজন</a:t>
            </a:r>
            <a:r>
              <a:rPr lang="en-US" dirty="0" smtClean="0"/>
              <a:t> </a:t>
            </a:r>
            <a:r>
              <a:rPr lang="en-US" dirty="0" err="1" smtClean="0"/>
              <a:t>করে</a:t>
            </a:r>
            <a:r>
              <a:rPr lang="en-US" dirty="0" smtClean="0"/>
              <a:t> </a:t>
            </a:r>
            <a:r>
              <a:rPr lang="en-US" dirty="0" err="1" smtClean="0"/>
              <a:t>একত্রে</a:t>
            </a:r>
            <a:r>
              <a:rPr lang="en-US" dirty="0" smtClean="0"/>
              <a:t> </a:t>
            </a:r>
            <a:r>
              <a:rPr lang="en-US" dirty="0" err="1" smtClean="0"/>
              <a:t>কাজ</a:t>
            </a:r>
            <a:r>
              <a:rPr lang="en-US" dirty="0" smtClean="0"/>
              <a:t> </a:t>
            </a:r>
            <a:r>
              <a:rPr lang="en-US" dirty="0" err="1" smtClean="0"/>
              <a:t>করবে</a:t>
            </a:r>
            <a:r>
              <a:rPr lang="en-US" dirty="0" smtClean="0"/>
              <a:t> । </a:t>
            </a:r>
            <a:r>
              <a:rPr lang="en-US" dirty="0" err="1" smtClean="0"/>
              <a:t>এক্ষেত্রে</a:t>
            </a:r>
            <a:r>
              <a:rPr lang="en-US" baseline="0" dirty="0" smtClean="0"/>
              <a:t> </a:t>
            </a:r>
            <a:r>
              <a:rPr lang="en-US" baseline="0" dirty="0" err="1" smtClean="0"/>
              <a:t>বই</a:t>
            </a:r>
            <a:r>
              <a:rPr lang="en-US" baseline="0" dirty="0" smtClean="0"/>
              <a:t> </a:t>
            </a:r>
            <a:r>
              <a:rPr lang="en-US" baseline="0" dirty="0" err="1" smtClean="0"/>
              <a:t>ব্যবহার</a:t>
            </a:r>
            <a:r>
              <a:rPr lang="en-US" baseline="0" dirty="0" smtClean="0"/>
              <a:t> </a:t>
            </a:r>
            <a:r>
              <a:rPr lang="en-US" baseline="0" dirty="0" err="1" smtClean="0"/>
              <a:t>করতে</a:t>
            </a:r>
            <a:r>
              <a:rPr lang="en-US" baseline="0" dirty="0" smtClean="0"/>
              <a:t> </a:t>
            </a:r>
            <a:r>
              <a:rPr lang="en-US" baseline="0" dirty="0" err="1" smtClean="0"/>
              <a:t>পারবে</a:t>
            </a:r>
            <a:r>
              <a:rPr lang="en-US" baseline="0" dirty="0" smtClean="0"/>
              <a:t> । </a:t>
            </a:r>
            <a:r>
              <a:rPr lang="en-US" baseline="0" dirty="0" err="1" smtClean="0"/>
              <a:t>সর্বোচ্চ</a:t>
            </a:r>
            <a:r>
              <a:rPr lang="en-US" baseline="0" dirty="0" smtClean="0"/>
              <a:t> ৫ </a:t>
            </a:r>
            <a:r>
              <a:rPr lang="en-US" baseline="0" dirty="0" err="1" smtClean="0"/>
              <a:t>বাক্য</a:t>
            </a:r>
            <a:r>
              <a:rPr lang="en-US" baseline="0" dirty="0" smtClean="0"/>
              <a:t> </a:t>
            </a:r>
            <a:r>
              <a:rPr lang="en-US" baseline="0" dirty="0" err="1" smtClean="0"/>
              <a:t>লিখবে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16</a:t>
            </a:fld>
            <a:endParaRPr lang="en-US"/>
          </a:p>
        </p:txBody>
      </p:sp>
    </p:spTree>
    <p:extLst>
      <p:ext uri="{BB962C8B-B14F-4D97-AF65-F5344CB8AC3E}">
        <p14:creationId xmlns:p14="http://schemas.microsoft.com/office/powerpoint/2010/main" val="249881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a:t>
            </a:r>
            <a:r>
              <a:rPr lang="en-US" baseline="0" dirty="0" smtClean="0"/>
              <a:t> </a:t>
            </a:r>
            <a:r>
              <a:rPr lang="en-US" baseline="0" dirty="0" err="1" smtClean="0"/>
              <a:t>সময়</a:t>
            </a:r>
            <a:r>
              <a:rPr lang="en-US" baseline="0" dirty="0" smtClean="0"/>
              <a:t> </a:t>
            </a:r>
            <a:r>
              <a:rPr lang="en-US" baseline="0" dirty="0" err="1" smtClean="0"/>
              <a:t>থাকলে</a:t>
            </a:r>
            <a:r>
              <a:rPr lang="en-US" baseline="0" dirty="0" smtClean="0"/>
              <a:t> </a:t>
            </a:r>
            <a:r>
              <a:rPr lang="en-US" baseline="0" dirty="0" err="1" smtClean="0"/>
              <a:t>দুইবার</a:t>
            </a:r>
            <a:r>
              <a:rPr lang="en-US" baseline="0" dirty="0" smtClean="0"/>
              <a:t> </a:t>
            </a:r>
            <a:r>
              <a:rPr lang="en-US" baseline="0" dirty="0" err="1" smtClean="0"/>
              <a:t>শোনাবার</a:t>
            </a:r>
            <a:r>
              <a:rPr lang="en-US" baseline="0" dirty="0" smtClean="0"/>
              <a:t> </a:t>
            </a:r>
            <a:r>
              <a:rPr lang="en-US" baseline="0" dirty="0" err="1" smtClean="0"/>
              <a:t>চেষ্টা</a:t>
            </a:r>
            <a:r>
              <a:rPr lang="en-US" baseline="0" dirty="0" smtClean="0"/>
              <a:t> </a:t>
            </a:r>
            <a:r>
              <a:rPr lang="en-US" baseline="0" dirty="0" err="1" smtClean="0"/>
              <a:t>করবেন</a:t>
            </a:r>
            <a:r>
              <a:rPr lang="en-US" baseline="0" dirty="0" smtClean="0"/>
              <a:t> । </a:t>
            </a:r>
            <a:r>
              <a:rPr lang="en-US" baseline="0" dirty="0" err="1" smtClean="0"/>
              <a:t>প্রমিত</a:t>
            </a:r>
            <a:r>
              <a:rPr lang="en-US" baseline="0" dirty="0" smtClean="0"/>
              <a:t> </a:t>
            </a:r>
            <a:r>
              <a:rPr lang="en-US" baseline="0" dirty="0" err="1" smtClean="0"/>
              <a:t>উচ্চারণে</a:t>
            </a:r>
            <a:r>
              <a:rPr lang="en-US" baseline="0" dirty="0" smtClean="0"/>
              <a:t> </a:t>
            </a:r>
            <a:r>
              <a:rPr lang="en-US" baseline="0" dirty="0" err="1" smtClean="0"/>
              <a:t>জোর</a:t>
            </a:r>
            <a:r>
              <a:rPr lang="en-US" baseline="0" dirty="0" smtClean="0"/>
              <a:t> </a:t>
            </a:r>
            <a:r>
              <a:rPr lang="en-US" baseline="0" dirty="0" err="1" smtClean="0"/>
              <a:t>দিবেন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17</a:t>
            </a:fld>
            <a:endParaRPr lang="en-US"/>
          </a:p>
        </p:txBody>
      </p:sp>
    </p:spTree>
    <p:extLst>
      <p:ext uri="{BB962C8B-B14F-4D97-AF65-F5344CB8AC3E}">
        <p14:creationId xmlns:p14="http://schemas.microsoft.com/office/powerpoint/2010/main" val="420718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শ্বাসাঘাতের</a:t>
            </a:r>
            <a:r>
              <a:rPr lang="en-US" baseline="0" dirty="0" smtClean="0"/>
              <a:t> </a:t>
            </a:r>
            <a:r>
              <a:rPr lang="en-US" baseline="0" dirty="0" err="1" smtClean="0"/>
              <a:t>ব্যবহার</a:t>
            </a:r>
            <a:r>
              <a:rPr lang="en-US" baseline="0" dirty="0" smtClean="0"/>
              <a:t> </a:t>
            </a:r>
            <a:r>
              <a:rPr lang="en-US" baseline="0" dirty="0" err="1" smtClean="0"/>
              <a:t>করাবেন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18</a:t>
            </a:fld>
            <a:endParaRPr lang="en-US"/>
          </a:p>
        </p:txBody>
      </p:sp>
    </p:spTree>
    <p:extLst>
      <p:ext uri="{BB962C8B-B14F-4D97-AF65-F5344CB8AC3E}">
        <p14:creationId xmlns:p14="http://schemas.microsoft.com/office/powerpoint/2010/main" val="282284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দুই</a:t>
            </a:r>
            <a:r>
              <a:rPr lang="en-US" dirty="0" smtClean="0"/>
              <a:t> </a:t>
            </a:r>
            <a:r>
              <a:rPr lang="en-US" dirty="0" err="1" smtClean="0"/>
              <a:t>বেঞ্চ</a:t>
            </a:r>
            <a:r>
              <a:rPr lang="en-US" baseline="0" dirty="0" smtClean="0"/>
              <a:t> </a:t>
            </a:r>
            <a:r>
              <a:rPr lang="en-US" baseline="0" dirty="0" err="1" smtClean="0"/>
              <a:t>মিলে</a:t>
            </a:r>
            <a:r>
              <a:rPr lang="en-US" baseline="0" dirty="0" smtClean="0"/>
              <a:t> </a:t>
            </a:r>
            <a:r>
              <a:rPr lang="en-US" baseline="0" dirty="0" err="1" smtClean="0"/>
              <a:t>কাজটি</a:t>
            </a:r>
            <a:r>
              <a:rPr lang="en-US" baseline="0" dirty="0" smtClean="0"/>
              <a:t> </a:t>
            </a:r>
            <a:r>
              <a:rPr lang="en-US" baseline="0" dirty="0" err="1" smtClean="0"/>
              <a:t>করবে</a:t>
            </a:r>
            <a:r>
              <a:rPr lang="en-US" baseline="0" dirty="0" smtClean="0"/>
              <a:t> । </a:t>
            </a:r>
            <a:r>
              <a:rPr lang="en-US" baseline="0" dirty="0" err="1" smtClean="0"/>
              <a:t>একজন</a:t>
            </a:r>
            <a:r>
              <a:rPr lang="en-US" baseline="0" dirty="0" smtClean="0"/>
              <a:t> </a:t>
            </a:r>
            <a:r>
              <a:rPr lang="en-US" baseline="0" dirty="0" err="1" smtClean="0"/>
              <a:t>লিখবে</a:t>
            </a:r>
            <a:r>
              <a:rPr lang="en-US" baseline="0" dirty="0" smtClean="0"/>
              <a:t> , </a:t>
            </a:r>
            <a:r>
              <a:rPr lang="en-US" baseline="0" dirty="0" err="1" smtClean="0"/>
              <a:t>পরে</a:t>
            </a:r>
            <a:r>
              <a:rPr lang="en-US" baseline="0" dirty="0" smtClean="0"/>
              <a:t> </a:t>
            </a:r>
            <a:r>
              <a:rPr lang="en-US" baseline="0" dirty="0" err="1" smtClean="0"/>
              <a:t>অন্য</a:t>
            </a:r>
            <a:r>
              <a:rPr lang="en-US" baseline="0" dirty="0" smtClean="0"/>
              <a:t> </a:t>
            </a:r>
            <a:r>
              <a:rPr lang="en-US" baseline="0" dirty="0" err="1" smtClean="0"/>
              <a:t>একজন</a:t>
            </a:r>
            <a:r>
              <a:rPr lang="en-US" baseline="0" dirty="0" smtClean="0"/>
              <a:t> </a:t>
            </a:r>
            <a:r>
              <a:rPr lang="en-US" baseline="0" dirty="0" err="1" smtClean="0"/>
              <a:t>উপস্থাপন</a:t>
            </a:r>
            <a:r>
              <a:rPr lang="en-US" baseline="0" dirty="0" smtClean="0"/>
              <a:t> </a:t>
            </a:r>
            <a:r>
              <a:rPr lang="en-US" baseline="0" dirty="0" err="1" smtClean="0"/>
              <a:t>করবে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25</a:t>
            </a:fld>
            <a:endParaRPr lang="en-US"/>
          </a:p>
        </p:txBody>
      </p:sp>
    </p:spTree>
    <p:extLst>
      <p:ext uri="{BB962C8B-B14F-4D97-AF65-F5344CB8AC3E}">
        <p14:creationId xmlns:p14="http://schemas.microsoft.com/office/powerpoint/2010/main" val="72619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১০ </a:t>
            </a:r>
            <a:r>
              <a:rPr lang="en-US" dirty="0" err="1" smtClean="0"/>
              <a:t>বাক্য</a:t>
            </a:r>
            <a:r>
              <a:rPr lang="en-US" dirty="0" smtClean="0"/>
              <a:t> </a:t>
            </a:r>
            <a:r>
              <a:rPr lang="en-US" dirty="0" err="1" smtClean="0"/>
              <a:t>দিয়ে</a:t>
            </a:r>
            <a:r>
              <a:rPr lang="en-US" dirty="0" smtClean="0"/>
              <a:t> </a:t>
            </a:r>
            <a:r>
              <a:rPr lang="en-US" dirty="0" err="1" smtClean="0"/>
              <a:t>বাড়ির</a:t>
            </a:r>
            <a:r>
              <a:rPr lang="en-US" dirty="0" smtClean="0"/>
              <a:t> </a:t>
            </a:r>
            <a:r>
              <a:rPr lang="en-US" dirty="0" err="1" smtClean="0"/>
              <a:t>কাজ</a:t>
            </a:r>
            <a:r>
              <a:rPr lang="en-US" dirty="0" smtClean="0"/>
              <a:t> </a:t>
            </a:r>
            <a:r>
              <a:rPr lang="en-US" baseline="0" dirty="0" smtClean="0"/>
              <a:t> </a:t>
            </a:r>
            <a:r>
              <a:rPr lang="en-US" baseline="0" dirty="0" err="1" smtClean="0"/>
              <a:t>সম্পর্ন</a:t>
            </a:r>
            <a:r>
              <a:rPr lang="en-US" baseline="0" dirty="0" smtClean="0"/>
              <a:t> </a:t>
            </a:r>
            <a:r>
              <a:rPr lang="en-US" baseline="0" dirty="0" err="1" smtClean="0"/>
              <a:t>করবে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27</a:t>
            </a:fld>
            <a:endParaRPr lang="en-US"/>
          </a:p>
        </p:txBody>
      </p:sp>
    </p:spTree>
    <p:extLst>
      <p:ext uri="{BB962C8B-B14F-4D97-AF65-F5344CB8AC3E}">
        <p14:creationId xmlns:p14="http://schemas.microsoft.com/office/powerpoint/2010/main" val="255372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ধন্যবাদ</a:t>
            </a:r>
            <a:r>
              <a:rPr lang="en-US" baseline="0" dirty="0" smtClean="0"/>
              <a:t> </a:t>
            </a:r>
            <a:r>
              <a:rPr lang="en-US" baseline="0" dirty="0" err="1" smtClean="0"/>
              <a:t>কনটেন্টটি</a:t>
            </a:r>
            <a:r>
              <a:rPr lang="en-US" baseline="0" dirty="0" smtClean="0"/>
              <a:t> </a:t>
            </a:r>
            <a:r>
              <a:rPr lang="en-US" baseline="0" dirty="0" err="1" smtClean="0"/>
              <a:t>ব্যবহার</a:t>
            </a:r>
            <a:r>
              <a:rPr lang="en-US" baseline="0" dirty="0" smtClean="0"/>
              <a:t> </a:t>
            </a:r>
            <a:r>
              <a:rPr lang="en-US" baseline="0" dirty="0" err="1" smtClean="0"/>
              <a:t>করার</a:t>
            </a:r>
            <a:r>
              <a:rPr lang="en-US" baseline="0" dirty="0" smtClean="0"/>
              <a:t> </a:t>
            </a:r>
            <a:r>
              <a:rPr lang="en-US" baseline="0" dirty="0" err="1" smtClean="0"/>
              <a:t>জন্য</a:t>
            </a:r>
            <a:r>
              <a:rPr lang="en-US" baseline="0" smtClean="0"/>
              <a:t> </a:t>
            </a:r>
            <a:endParaRPr lang="en-US"/>
          </a:p>
        </p:txBody>
      </p:sp>
      <p:sp>
        <p:nvSpPr>
          <p:cNvPr id="4" name="Slide Number Placeholder 3"/>
          <p:cNvSpPr>
            <a:spLocks noGrp="1"/>
          </p:cNvSpPr>
          <p:nvPr>
            <p:ph type="sldNum" sz="quarter" idx="10"/>
          </p:nvPr>
        </p:nvSpPr>
        <p:spPr/>
        <p:txBody>
          <a:bodyPr/>
          <a:lstStyle/>
          <a:p>
            <a:fld id="{8E9DEEA0-5576-4C1F-8EAC-EA88179E649F}" type="slidenum">
              <a:rPr lang="en-US" smtClean="0"/>
              <a:t>28</a:t>
            </a:fld>
            <a:endParaRPr lang="en-US"/>
          </a:p>
        </p:txBody>
      </p:sp>
    </p:spTree>
    <p:extLst>
      <p:ext uri="{BB962C8B-B14F-4D97-AF65-F5344CB8AC3E}">
        <p14:creationId xmlns:p14="http://schemas.microsoft.com/office/powerpoint/2010/main" val="324125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a:t>
            </a:r>
            <a:r>
              <a:rPr lang="en-US" dirty="0" smtClean="0"/>
              <a:t> </a:t>
            </a:r>
            <a:r>
              <a:rPr lang="en-US" dirty="0" err="1" smtClean="0"/>
              <a:t>শুরুর</a:t>
            </a:r>
            <a:r>
              <a:rPr lang="en-US" baseline="0" dirty="0" smtClean="0"/>
              <a:t> </a:t>
            </a:r>
            <a:r>
              <a:rPr lang="en-US" baseline="0" dirty="0" err="1" smtClean="0"/>
              <a:t>পূর্বে</a:t>
            </a:r>
            <a:r>
              <a:rPr lang="en-US" baseline="0" dirty="0" smtClean="0"/>
              <a:t> </a:t>
            </a:r>
            <a:r>
              <a:rPr lang="en-US" baseline="0" dirty="0" err="1" smtClean="0"/>
              <a:t>শিক্ষার্থীদের</a:t>
            </a:r>
            <a:r>
              <a:rPr lang="en-US" baseline="0" dirty="0" smtClean="0"/>
              <a:t> </a:t>
            </a:r>
            <a:r>
              <a:rPr lang="en-US" baseline="0" dirty="0" err="1" smtClean="0"/>
              <a:t>মনোযোগ</a:t>
            </a:r>
            <a:r>
              <a:rPr lang="en-US" baseline="0" dirty="0" smtClean="0"/>
              <a:t> </a:t>
            </a:r>
            <a:r>
              <a:rPr lang="en-US" baseline="0" dirty="0" err="1" smtClean="0"/>
              <a:t>আকর্ষণ</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 </a:t>
            </a:r>
            <a:r>
              <a:rPr lang="en-US" baseline="0" dirty="0" err="1" smtClean="0"/>
              <a:t>স্ট্যান্ড</a:t>
            </a:r>
            <a:r>
              <a:rPr lang="en-US" baseline="0" dirty="0" smtClean="0"/>
              <a:t> </a:t>
            </a:r>
            <a:r>
              <a:rPr lang="en-US" baseline="0" dirty="0" err="1" smtClean="0"/>
              <a:t>আপ</a:t>
            </a:r>
            <a:r>
              <a:rPr lang="en-US" baseline="0" dirty="0" smtClean="0"/>
              <a:t> – </a:t>
            </a:r>
            <a:r>
              <a:rPr lang="en-US" baseline="0" dirty="0" err="1" smtClean="0"/>
              <a:t>সিট</a:t>
            </a:r>
            <a:r>
              <a:rPr lang="en-US" baseline="0" dirty="0" smtClean="0"/>
              <a:t> </a:t>
            </a:r>
            <a:r>
              <a:rPr lang="en-US" baseline="0" dirty="0" err="1" smtClean="0"/>
              <a:t>ডাউন</a:t>
            </a:r>
            <a:r>
              <a:rPr lang="en-US" baseline="0" dirty="0" smtClean="0"/>
              <a:t> </a:t>
            </a:r>
            <a:r>
              <a:rPr lang="en-US" baseline="0" dirty="0" err="1" smtClean="0"/>
              <a:t>করে</a:t>
            </a:r>
            <a:r>
              <a:rPr lang="en-US" baseline="0" dirty="0" smtClean="0"/>
              <a:t> </a:t>
            </a:r>
            <a:r>
              <a:rPr lang="en-US" baseline="0" dirty="0" err="1" smtClean="0"/>
              <a:t>বই</a:t>
            </a:r>
            <a:r>
              <a:rPr lang="en-US" baseline="0" dirty="0" smtClean="0"/>
              <a:t> ও </a:t>
            </a:r>
            <a:r>
              <a:rPr lang="en-US" baseline="0" dirty="0" err="1" smtClean="0"/>
              <a:t>খাতা</a:t>
            </a:r>
            <a:r>
              <a:rPr lang="en-US" baseline="0" dirty="0" smtClean="0"/>
              <a:t> </a:t>
            </a:r>
            <a:r>
              <a:rPr lang="en-US" baseline="0" dirty="0" err="1" smtClean="0"/>
              <a:t>বেঞ্চের</a:t>
            </a:r>
            <a:r>
              <a:rPr lang="en-US" baseline="0" dirty="0" smtClean="0"/>
              <a:t> </a:t>
            </a:r>
            <a:r>
              <a:rPr lang="en-US" baseline="0" dirty="0" err="1" smtClean="0"/>
              <a:t>উপরে</a:t>
            </a:r>
            <a:r>
              <a:rPr lang="en-US" baseline="0" dirty="0" smtClean="0"/>
              <a:t> </a:t>
            </a:r>
            <a:r>
              <a:rPr lang="en-US" baseline="0" dirty="0" err="1" smtClean="0"/>
              <a:t>রাখবে</a:t>
            </a:r>
            <a:r>
              <a:rPr lang="en-US" baseline="0" dirty="0" smtClean="0"/>
              <a:t>। </a:t>
            </a:r>
            <a:r>
              <a:rPr lang="en-US" baseline="0" dirty="0" err="1" smtClean="0"/>
              <a:t>ব্যাগ</a:t>
            </a:r>
            <a:r>
              <a:rPr lang="en-US" baseline="0" dirty="0" smtClean="0"/>
              <a:t> </a:t>
            </a:r>
            <a:r>
              <a:rPr lang="en-US" baseline="0" dirty="0" err="1" smtClean="0"/>
              <a:t>সুন্দর</a:t>
            </a:r>
            <a:r>
              <a:rPr lang="en-US" baseline="0" dirty="0" smtClean="0"/>
              <a:t> </a:t>
            </a:r>
            <a:r>
              <a:rPr lang="en-US" baseline="0" dirty="0" err="1" smtClean="0"/>
              <a:t>করে</a:t>
            </a:r>
            <a:r>
              <a:rPr lang="en-US" baseline="0" dirty="0" smtClean="0"/>
              <a:t> </a:t>
            </a:r>
            <a:r>
              <a:rPr lang="en-US" baseline="0" dirty="0" err="1" smtClean="0"/>
              <a:t>গুছিয়ে</a:t>
            </a:r>
            <a:r>
              <a:rPr lang="en-US" baseline="0" dirty="0" smtClean="0"/>
              <a:t> </a:t>
            </a:r>
            <a:r>
              <a:rPr lang="en-US" baseline="0" dirty="0" err="1" smtClean="0"/>
              <a:t>পাশে</a:t>
            </a:r>
            <a:r>
              <a:rPr lang="en-US" baseline="0" dirty="0" smtClean="0"/>
              <a:t> </a:t>
            </a:r>
            <a:r>
              <a:rPr lang="en-US" baseline="0" dirty="0" err="1" smtClean="0"/>
              <a:t>রাখবে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2</a:t>
            </a:fld>
            <a:endParaRPr lang="en-US"/>
          </a:p>
        </p:txBody>
      </p:sp>
    </p:spTree>
    <p:extLst>
      <p:ext uri="{BB962C8B-B14F-4D97-AF65-F5344CB8AC3E}">
        <p14:creationId xmlns:p14="http://schemas.microsoft.com/office/powerpoint/2010/main" val="23104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a:t>
            </a:r>
            <a:r>
              <a:rPr lang="en-US" baseline="0" dirty="0" smtClean="0"/>
              <a:t> </a:t>
            </a:r>
            <a:r>
              <a:rPr lang="en-US" baseline="0" dirty="0" err="1" smtClean="0"/>
              <a:t>শিক্ষক</a:t>
            </a:r>
            <a:r>
              <a:rPr lang="en-US" baseline="0" dirty="0" smtClean="0"/>
              <a:t> </a:t>
            </a:r>
            <a:r>
              <a:rPr lang="en-US" baseline="0" dirty="0" err="1" smtClean="0"/>
              <a:t>নতুন</a:t>
            </a:r>
            <a:r>
              <a:rPr lang="en-US" baseline="0" dirty="0" smtClean="0"/>
              <a:t> </a:t>
            </a:r>
            <a:r>
              <a:rPr lang="en-US" baseline="0" dirty="0" err="1" smtClean="0"/>
              <a:t>না</a:t>
            </a:r>
            <a:r>
              <a:rPr lang="en-US" baseline="0" dirty="0" smtClean="0"/>
              <a:t> </a:t>
            </a:r>
            <a:r>
              <a:rPr lang="en-US" baseline="0" dirty="0" err="1" smtClean="0"/>
              <a:t>হলে</a:t>
            </a:r>
            <a:r>
              <a:rPr lang="en-US" baseline="0" dirty="0" smtClean="0"/>
              <a:t> </a:t>
            </a:r>
            <a:r>
              <a:rPr lang="en-US" baseline="0" dirty="0" err="1" smtClean="0"/>
              <a:t>এই</a:t>
            </a:r>
            <a:r>
              <a:rPr lang="en-US" baseline="0" dirty="0" smtClean="0"/>
              <a:t> </a:t>
            </a:r>
            <a:r>
              <a:rPr lang="en-US" baseline="0" dirty="0" err="1" smtClean="0"/>
              <a:t>স্লাইডটি</a:t>
            </a:r>
            <a:r>
              <a:rPr lang="en-US" baseline="0" dirty="0" smtClean="0"/>
              <a:t> </a:t>
            </a:r>
            <a:r>
              <a:rPr lang="en-US" baseline="0" dirty="0" err="1" smtClean="0"/>
              <a:t>হাইড</a:t>
            </a:r>
            <a:r>
              <a:rPr lang="en-US" baseline="0" dirty="0" smtClean="0"/>
              <a:t> </a:t>
            </a:r>
            <a:r>
              <a:rPr lang="en-US" baseline="0" dirty="0" err="1" smtClean="0"/>
              <a:t>রাখা</a:t>
            </a:r>
            <a:r>
              <a:rPr lang="en-US" baseline="0" dirty="0" smtClean="0"/>
              <a:t> </a:t>
            </a:r>
            <a:r>
              <a:rPr lang="en-US" baseline="0" dirty="0" err="1" smtClean="0"/>
              <a:t>উত্তম</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3</a:t>
            </a:fld>
            <a:endParaRPr lang="en-US"/>
          </a:p>
        </p:txBody>
      </p:sp>
    </p:spTree>
    <p:extLst>
      <p:ext uri="{BB962C8B-B14F-4D97-AF65-F5344CB8AC3E}">
        <p14:creationId xmlns:p14="http://schemas.microsoft.com/office/powerpoint/2010/main" val="252021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ক্লাসে</a:t>
            </a:r>
            <a:r>
              <a:rPr lang="en-US" baseline="0" dirty="0" smtClean="0"/>
              <a:t> </a:t>
            </a:r>
            <a:r>
              <a:rPr lang="en-US" baseline="0" dirty="0" err="1" smtClean="0"/>
              <a:t>শিক্ষার্থীবৃন্দ</a:t>
            </a:r>
            <a:r>
              <a:rPr lang="en-US" baseline="0" dirty="0" smtClean="0"/>
              <a:t> </a:t>
            </a:r>
            <a:r>
              <a:rPr lang="en-US" baseline="0" dirty="0" err="1" smtClean="0"/>
              <a:t>নতুন</a:t>
            </a:r>
            <a:r>
              <a:rPr lang="en-US" baseline="0" dirty="0" smtClean="0"/>
              <a:t> </a:t>
            </a:r>
            <a:r>
              <a:rPr lang="en-US" baseline="0" dirty="0" err="1" smtClean="0"/>
              <a:t>না</a:t>
            </a:r>
            <a:r>
              <a:rPr lang="en-US" baseline="0" dirty="0" smtClean="0"/>
              <a:t> </a:t>
            </a:r>
            <a:r>
              <a:rPr lang="en-US" baseline="0" dirty="0" err="1" smtClean="0"/>
              <a:t>হলে</a:t>
            </a:r>
            <a:r>
              <a:rPr lang="en-US" baseline="0" dirty="0" smtClean="0"/>
              <a:t> </a:t>
            </a:r>
            <a:r>
              <a:rPr lang="en-US" baseline="0" dirty="0" err="1" smtClean="0"/>
              <a:t>এই</a:t>
            </a:r>
            <a:r>
              <a:rPr lang="en-US" baseline="0" dirty="0" smtClean="0"/>
              <a:t> </a:t>
            </a:r>
            <a:r>
              <a:rPr lang="en-US" baseline="0" dirty="0" err="1" smtClean="0"/>
              <a:t>স্লাইডটি</a:t>
            </a:r>
            <a:r>
              <a:rPr lang="en-US" baseline="0" dirty="0" smtClean="0"/>
              <a:t> </a:t>
            </a:r>
            <a:r>
              <a:rPr lang="en-US" baseline="0" dirty="0" err="1" smtClean="0"/>
              <a:t>হাইড</a:t>
            </a:r>
            <a:r>
              <a:rPr lang="en-US" baseline="0" dirty="0" smtClean="0"/>
              <a:t> </a:t>
            </a:r>
            <a:r>
              <a:rPr lang="en-US" baseline="0" dirty="0" err="1" smtClean="0"/>
              <a:t>রাখা</a:t>
            </a:r>
            <a:r>
              <a:rPr lang="en-US" baseline="0" dirty="0" smtClean="0"/>
              <a:t> </a:t>
            </a:r>
            <a:r>
              <a:rPr lang="en-US" baseline="0" dirty="0" err="1" smtClean="0"/>
              <a:t>উত্তম</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E9DEEA0-5576-4C1F-8EAC-EA88179E649F}" type="slidenum">
              <a:rPr lang="en-US" smtClean="0"/>
              <a:t>4</a:t>
            </a:fld>
            <a:endParaRPr lang="en-US"/>
          </a:p>
        </p:txBody>
      </p:sp>
    </p:spTree>
    <p:extLst>
      <p:ext uri="{BB962C8B-B14F-4D97-AF65-F5344CB8AC3E}">
        <p14:creationId xmlns:p14="http://schemas.microsoft.com/office/powerpoint/2010/main" val="247285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ছবি</a:t>
            </a:r>
            <a:r>
              <a:rPr lang="en-US" baseline="0" dirty="0" smtClean="0"/>
              <a:t> – ১ </a:t>
            </a:r>
            <a:r>
              <a:rPr lang="en-US" baseline="0" dirty="0" err="1" smtClean="0"/>
              <a:t>গ্রাম্য</a:t>
            </a:r>
            <a:r>
              <a:rPr lang="en-US" baseline="0" dirty="0" smtClean="0"/>
              <a:t> </a:t>
            </a:r>
            <a:r>
              <a:rPr lang="en-US" baseline="0" dirty="0" err="1" smtClean="0"/>
              <a:t>আলপথে</a:t>
            </a:r>
            <a:r>
              <a:rPr lang="en-US" baseline="0" dirty="0" smtClean="0"/>
              <a:t> </a:t>
            </a:r>
            <a:r>
              <a:rPr lang="en-US" baseline="0" dirty="0" err="1" smtClean="0"/>
              <a:t>কৃষক</a:t>
            </a:r>
            <a:r>
              <a:rPr lang="en-US" baseline="0" dirty="0" smtClean="0"/>
              <a:t> </a:t>
            </a:r>
            <a:r>
              <a:rPr lang="en-US" baseline="0" dirty="0" err="1" smtClean="0"/>
              <a:t>হাঁটছে</a:t>
            </a:r>
            <a:r>
              <a:rPr lang="en-US" baseline="0" dirty="0" smtClean="0"/>
              <a:t> ।</a:t>
            </a:r>
          </a:p>
          <a:p>
            <a:r>
              <a:rPr lang="en-US" baseline="0" dirty="0" err="1" smtClean="0"/>
              <a:t>ছবি</a:t>
            </a:r>
            <a:r>
              <a:rPr lang="en-US" baseline="0" dirty="0" smtClean="0"/>
              <a:t> – ২ </a:t>
            </a:r>
            <a:r>
              <a:rPr lang="en-US" baseline="0" dirty="0" err="1" smtClean="0"/>
              <a:t>আবহমান</a:t>
            </a:r>
            <a:r>
              <a:rPr lang="en-US" baseline="0" dirty="0" smtClean="0"/>
              <a:t> </a:t>
            </a:r>
            <a:r>
              <a:rPr lang="en-US" baseline="0" dirty="0" err="1" smtClean="0"/>
              <a:t>বাংলার</a:t>
            </a:r>
            <a:r>
              <a:rPr lang="en-US" baseline="0" dirty="0" smtClean="0"/>
              <a:t> </a:t>
            </a:r>
            <a:r>
              <a:rPr lang="en-US" baseline="0" dirty="0" err="1" smtClean="0"/>
              <a:t>নদী</a:t>
            </a:r>
            <a:r>
              <a:rPr lang="en-US" baseline="0" dirty="0" smtClean="0"/>
              <a:t> </a:t>
            </a:r>
            <a:r>
              <a:rPr lang="en-US" baseline="0" dirty="0" err="1" smtClean="0"/>
              <a:t>বহমান</a:t>
            </a:r>
            <a:r>
              <a:rPr lang="en-US" baseline="0" dirty="0" smtClean="0"/>
              <a:t> ।</a:t>
            </a:r>
          </a:p>
          <a:p>
            <a:r>
              <a:rPr lang="en-US" baseline="0" dirty="0" err="1" smtClean="0"/>
              <a:t>ছবি</a:t>
            </a:r>
            <a:r>
              <a:rPr lang="en-US" baseline="0" dirty="0" smtClean="0"/>
              <a:t> – ৩ </a:t>
            </a:r>
            <a:r>
              <a:rPr lang="en-US" baseline="0" dirty="0" err="1" smtClean="0"/>
              <a:t>পালযুগের</a:t>
            </a:r>
            <a:r>
              <a:rPr lang="en-US" baseline="0" dirty="0" smtClean="0"/>
              <a:t> </a:t>
            </a:r>
            <a:r>
              <a:rPr lang="en-US" baseline="0" dirty="0" err="1" smtClean="0"/>
              <a:t>চিত্রকর্ম</a:t>
            </a:r>
            <a:r>
              <a:rPr lang="en-US" baseline="0" dirty="0" smtClean="0"/>
              <a:t> ।</a:t>
            </a:r>
          </a:p>
          <a:p>
            <a:r>
              <a:rPr lang="en-US" baseline="0" dirty="0" err="1" smtClean="0"/>
              <a:t>ছবি</a:t>
            </a:r>
            <a:r>
              <a:rPr lang="en-US" baseline="0" dirty="0" smtClean="0"/>
              <a:t> – ৪ </a:t>
            </a:r>
            <a:r>
              <a:rPr lang="en-US" baseline="0" dirty="0" err="1" smtClean="0"/>
              <a:t>সোনা</a:t>
            </a:r>
            <a:r>
              <a:rPr lang="en-US" baseline="0" dirty="0" smtClean="0"/>
              <a:t> </a:t>
            </a:r>
            <a:r>
              <a:rPr lang="en-US" baseline="0" dirty="0" err="1" smtClean="0"/>
              <a:t>মসজিদ</a:t>
            </a:r>
            <a:r>
              <a:rPr lang="en-US" baseline="0" dirty="0" smtClean="0"/>
              <a:t> </a:t>
            </a:r>
            <a:r>
              <a:rPr lang="en-US" baseline="0" dirty="0" err="1" smtClean="0"/>
              <a:t>আমাদের</a:t>
            </a:r>
            <a:r>
              <a:rPr lang="en-US" baseline="0" dirty="0" smtClean="0"/>
              <a:t> </a:t>
            </a:r>
            <a:r>
              <a:rPr lang="en-US" baseline="0" dirty="0" err="1" smtClean="0"/>
              <a:t>ঐতিহ্য</a:t>
            </a:r>
            <a:r>
              <a:rPr lang="en-US" baseline="0" dirty="0" smtClean="0"/>
              <a:t> ।</a:t>
            </a:r>
          </a:p>
        </p:txBody>
      </p:sp>
      <p:sp>
        <p:nvSpPr>
          <p:cNvPr id="4" name="Slide Number Placeholder 3"/>
          <p:cNvSpPr>
            <a:spLocks noGrp="1"/>
          </p:cNvSpPr>
          <p:nvPr>
            <p:ph type="sldNum" sz="quarter" idx="10"/>
          </p:nvPr>
        </p:nvSpPr>
        <p:spPr/>
        <p:txBody>
          <a:bodyPr/>
          <a:lstStyle/>
          <a:p>
            <a:fld id="{8E9DEEA0-5576-4C1F-8EAC-EA88179E649F}" type="slidenum">
              <a:rPr lang="en-US" smtClean="0"/>
              <a:t>5</a:t>
            </a:fld>
            <a:endParaRPr lang="en-US"/>
          </a:p>
        </p:txBody>
      </p:sp>
    </p:spTree>
    <p:extLst>
      <p:ext uri="{BB962C8B-B14F-4D97-AF65-F5344CB8AC3E}">
        <p14:creationId xmlns:p14="http://schemas.microsoft.com/office/powerpoint/2010/main" val="424679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শিক্ষার্থীদের</a:t>
            </a:r>
            <a:r>
              <a:rPr lang="en-US" baseline="0" dirty="0" smtClean="0"/>
              <a:t> </a:t>
            </a:r>
            <a:r>
              <a:rPr lang="en-US" baseline="0" dirty="0" err="1" smtClean="0"/>
              <a:t>নিকট</a:t>
            </a:r>
            <a:r>
              <a:rPr lang="en-US" baseline="0" dirty="0" smtClean="0"/>
              <a:t> </a:t>
            </a:r>
            <a:r>
              <a:rPr lang="en-US" baseline="0" dirty="0" err="1" smtClean="0"/>
              <a:t>হতে</a:t>
            </a:r>
            <a:r>
              <a:rPr lang="en-US" baseline="0" dirty="0" smtClean="0"/>
              <a:t> </a:t>
            </a:r>
            <a:r>
              <a:rPr lang="en-US" baseline="0" dirty="0" err="1" smtClean="0"/>
              <a:t>আজকের</a:t>
            </a:r>
            <a:r>
              <a:rPr lang="en-US" baseline="0" dirty="0" smtClean="0"/>
              <a:t> </a:t>
            </a:r>
            <a:r>
              <a:rPr lang="en-US" baseline="0" dirty="0" err="1" smtClean="0"/>
              <a:t>পাঠ</a:t>
            </a:r>
            <a:r>
              <a:rPr lang="en-US" baseline="0" dirty="0" smtClean="0"/>
              <a:t> </a:t>
            </a:r>
            <a:r>
              <a:rPr lang="en-US" baseline="0" dirty="0" err="1" smtClean="0"/>
              <a:t>জিজ্ঞাসা</a:t>
            </a:r>
            <a:r>
              <a:rPr lang="en-US" baseline="0" dirty="0" smtClean="0"/>
              <a:t> </a:t>
            </a:r>
            <a:r>
              <a:rPr lang="en-US" baseline="0" dirty="0" err="1" smtClean="0"/>
              <a:t>করবেন</a:t>
            </a:r>
            <a:r>
              <a:rPr lang="en-US" baseline="0" dirty="0" smtClean="0"/>
              <a:t> </a:t>
            </a:r>
            <a:r>
              <a:rPr lang="en-US" baseline="0" dirty="0" err="1" smtClean="0"/>
              <a:t>এবং</a:t>
            </a:r>
            <a:r>
              <a:rPr lang="en-US" baseline="0" dirty="0" smtClean="0"/>
              <a:t> </a:t>
            </a:r>
            <a:r>
              <a:rPr lang="en-US" baseline="0" dirty="0" err="1" smtClean="0"/>
              <a:t>তাদের</a:t>
            </a:r>
            <a:r>
              <a:rPr lang="en-US" baseline="0" dirty="0" smtClean="0"/>
              <a:t> </a:t>
            </a:r>
            <a:r>
              <a:rPr lang="en-US" baseline="0" dirty="0" err="1" smtClean="0"/>
              <a:t>থেকেই</a:t>
            </a:r>
            <a:r>
              <a:rPr lang="en-US" baseline="0" dirty="0" smtClean="0"/>
              <a:t> </a:t>
            </a:r>
            <a:r>
              <a:rPr lang="en-US" baseline="0" dirty="0" err="1" smtClean="0"/>
              <a:t>উত্তর</a:t>
            </a:r>
            <a:r>
              <a:rPr lang="en-US" baseline="0" dirty="0" smtClean="0"/>
              <a:t> </a:t>
            </a:r>
            <a:r>
              <a:rPr lang="en-US" baseline="0" dirty="0" err="1" smtClean="0"/>
              <a:t>বের</a:t>
            </a:r>
            <a:r>
              <a:rPr lang="en-US" baseline="0" dirty="0" smtClean="0"/>
              <a:t> </a:t>
            </a:r>
            <a:r>
              <a:rPr lang="en-US" baseline="0" dirty="0" err="1" smtClean="0"/>
              <a:t>করবেন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6</a:t>
            </a:fld>
            <a:endParaRPr lang="en-US"/>
          </a:p>
        </p:txBody>
      </p:sp>
    </p:spTree>
    <p:extLst>
      <p:ext uri="{BB962C8B-B14F-4D97-AF65-F5344CB8AC3E}">
        <p14:creationId xmlns:p14="http://schemas.microsoft.com/office/powerpoint/2010/main" val="87817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আজকের</a:t>
            </a:r>
            <a:r>
              <a:rPr lang="en-US" dirty="0" smtClean="0"/>
              <a:t> </a:t>
            </a:r>
            <a:r>
              <a:rPr lang="en-US" dirty="0" err="1" smtClean="0"/>
              <a:t>ক্লাস</a:t>
            </a:r>
            <a:r>
              <a:rPr lang="en-US" dirty="0" smtClean="0"/>
              <a:t> </a:t>
            </a:r>
            <a:r>
              <a:rPr lang="en-US" dirty="0" err="1" smtClean="0"/>
              <a:t>থেকে</a:t>
            </a:r>
            <a:r>
              <a:rPr lang="en-US" baseline="0" dirty="0" smtClean="0"/>
              <a:t> </a:t>
            </a:r>
            <a:r>
              <a:rPr lang="en-US" baseline="0" dirty="0" err="1" smtClean="0"/>
              <a:t>আমরা</a:t>
            </a:r>
            <a:r>
              <a:rPr lang="en-US" baseline="0" dirty="0" smtClean="0"/>
              <a:t> </a:t>
            </a:r>
            <a:r>
              <a:rPr lang="en-US" baseline="0" dirty="0" err="1" smtClean="0"/>
              <a:t>কী</a:t>
            </a:r>
            <a:r>
              <a:rPr lang="en-US" baseline="0" dirty="0" smtClean="0"/>
              <a:t> </a:t>
            </a:r>
            <a:r>
              <a:rPr lang="en-US" baseline="0" dirty="0" err="1" smtClean="0"/>
              <a:t>শিখব</a:t>
            </a:r>
            <a:r>
              <a:rPr lang="en-US" baseline="0" dirty="0" smtClean="0"/>
              <a:t> </a:t>
            </a:r>
            <a:r>
              <a:rPr lang="en-US" baseline="0" dirty="0" err="1" smtClean="0"/>
              <a:t>তা</a:t>
            </a:r>
            <a:r>
              <a:rPr lang="en-US" baseline="0" dirty="0" smtClean="0"/>
              <a:t> </a:t>
            </a:r>
            <a:r>
              <a:rPr lang="en-US" baseline="0" dirty="0" err="1" smtClean="0"/>
              <a:t>সম্পর্কে</a:t>
            </a:r>
            <a:r>
              <a:rPr lang="en-US" baseline="0" dirty="0" smtClean="0"/>
              <a:t> </a:t>
            </a:r>
            <a:r>
              <a:rPr lang="en-US" baseline="0" dirty="0" err="1" smtClean="0"/>
              <a:t>শিক্ষার্থীদের</a:t>
            </a:r>
            <a:r>
              <a:rPr lang="en-US" baseline="0" dirty="0" smtClean="0"/>
              <a:t> </a:t>
            </a:r>
            <a:r>
              <a:rPr lang="en-US" baseline="0" dirty="0" err="1" smtClean="0"/>
              <a:t>স্পষ্ট</a:t>
            </a:r>
            <a:r>
              <a:rPr lang="en-US" baseline="0" dirty="0" smtClean="0"/>
              <a:t> </a:t>
            </a:r>
            <a:r>
              <a:rPr lang="en-US" baseline="0" dirty="0" err="1" smtClean="0"/>
              <a:t>ধারণা</a:t>
            </a:r>
            <a:r>
              <a:rPr lang="en-US" baseline="0" dirty="0" smtClean="0"/>
              <a:t> </a:t>
            </a:r>
            <a:r>
              <a:rPr lang="en-US" baseline="0" dirty="0" err="1" smtClean="0"/>
              <a:t>দিবেন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7</a:t>
            </a:fld>
            <a:endParaRPr lang="en-US"/>
          </a:p>
        </p:txBody>
      </p:sp>
    </p:spTree>
    <p:extLst>
      <p:ext uri="{BB962C8B-B14F-4D97-AF65-F5344CB8AC3E}">
        <p14:creationId xmlns:p14="http://schemas.microsoft.com/office/powerpoint/2010/main" val="135649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কবি</a:t>
            </a:r>
            <a:r>
              <a:rPr lang="en-US" baseline="0" dirty="0" smtClean="0"/>
              <a:t> </a:t>
            </a:r>
            <a:r>
              <a:rPr lang="en-US" baseline="0" dirty="0" err="1" smtClean="0"/>
              <a:t>সৈয়দ</a:t>
            </a:r>
            <a:r>
              <a:rPr lang="en-US" baseline="0" dirty="0" smtClean="0"/>
              <a:t> </a:t>
            </a:r>
            <a:r>
              <a:rPr lang="en-US" baseline="0" dirty="0" err="1" smtClean="0"/>
              <a:t>শামসুল</a:t>
            </a:r>
            <a:r>
              <a:rPr lang="en-US" baseline="0" dirty="0" smtClean="0"/>
              <a:t> </a:t>
            </a:r>
            <a:r>
              <a:rPr lang="en-US" baseline="0" dirty="0" err="1" smtClean="0"/>
              <a:t>হকের</a:t>
            </a:r>
            <a:r>
              <a:rPr lang="en-US" baseline="0" dirty="0" smtClean="0"/>
              <a:t> </a:t>
            </a:r>
            <a:r>
              <a:rPr lang="en-US" baseline="0" dirty="0" err="1" smtClean="0"/>
              <a:t>জীবনী</a:t>
            </a:r>
            <a:r>
              <a:rPr lang="en-US" baseline="0" dirty="0" smtClean="0"/>
              <a:t> </a:t>
            </a:r>
            <a:r>
              <a:rPr lang="en-US" baseline="0" dirty="0" err="1" smtClean="0"/>
              <a:t>ধারণা</a:t>
            </a:r>
            <a:r>
              <a:rPr lang="en-US" baseline="0" dirty="0" smtClean="0"/>
              <a:t> </a:t>
            </a:r>
            <a:r>
              <a:rPr lang="en-US" baseline="0" dirty="0" err="1" smtClean="0"/>
              <a:t>পাবে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8</a:t>
            </a:fld>
            <a:endParaRPr lang="en-US"/>
          </a:p>
        </p:txBody>
      </p:sp>
    </p:spTree>
    <p:extLst>
      <p:ext uri="{BB962C8B-B14F-4D97-AF65-F5344CB8AC3E}">
        <p14:creationId xmlns:p14="http://schemas.microsoft.com/office/powerpoint/2010/main" val="268236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দুর্বল</a:t>
            </a:r>
            <a:r>
              <a:rPr lang="en-US" baseline="0" dirty="0" smtClean="0"/>
              <a:t> </a:t>
            </a:r>
            <a:r>
              <a:rPr lang="en-US" baseline="0" dirty="0" err="1" smtClean="0"/>
              <a:t>শিক্ষার্থীদের</a:t>
            </a:r>
            <a:r>
              <a:rPr lang="en-US" baseline="0" dirty="0" smtClean="0"/>
              <a:t> </a:t>
            </a:r>
            <a:r>
              <a:rPr lang="en-US" baseline="0" dirty="0" err="1" smtClean="0"/>
              <a:t>আগ্রহী</a:t>
            </a:r>
            <a:r>
              <a:rPr lang="en-US" baseline="0" dirty="0" smtClean="0"/>
              <a:t> </a:t>
            </a:r>
            <a:r>
              <a:rPr lang="en-US" baseline="0" dirty="0" err="1" smtClean="0"/>
              <a:t>করতে</a:t>
            </a:r>
            <a:r>
              <a:rPr lang="en-US" baseline="0" dirty="0" smtClean="0"/>
              <a:t> </a:t>
            </a:r>
            <a:r>
              <a:rPr lang="en-US" baseline="0" dirty="0" err="1" smtClean="0"/>
              <a:t>সহজভাবে</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তাদের</a:t>
            </a:r>
            <a:r>
              <a:rPr lang="en-US" baseline="0" dirty="0" smtClean="0"/>
              <a:t> </a:t>
            </a:r>
            <a:r>
              <a:rPr lang="en-US" baseline="0" dirty="0" err="1" smtClean="0"/>
              <a:t>কাছ</a:t>
            </a:r>
            <a:r>
              <a:rPr lang="en-US" baseline="0" dirty="0" smtClean="0"/>
              <a:t> </a:t>
            </a:r>
            <a:r>
              <a:rPr lang="en-US" baseline="0" dirty="0" err="1" smtClean="0"/>
              <a:t>থেকে</a:t>
            </a:r>
            <a:r>
              <a:rPr lang="en-US" baseline="0" dirty="0" smtClean="0"/>
              <a:t> </a:t>
            </a:r>
            <a:r>
              <a:rPr lang="en-US" baseline="0" dirty="0" err="1" smtClean="0"/>
              <a:t>উত্তর</a:t>
            </a:r>
            <a:r>
              <a:rPr lang="en-US" baseline="0" dirty="0" smtClean="0"/>
              <a:t> </a:t>
            </a:r>
            <a:r>
              <a:rPr lang="en-US" baseline="0" dirty="0" err="1" smtClean="0"/>
              <a:t>বের</a:t>
            </a:r>
            <a:r>
              <a:rPr lang="en-US" baseline="0" dirty="0" smtClean="0"/>
              <a:t>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হবে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8E9DEEA0-5576-4C1F-8EAC-EA88179E649F}" type="slidenum">
              <a:rPr lang="en-US" smtClean="0"/>
              <a:t>9</a:t>
            </a:fld>
            <a:endParaRPr lang="en-US"/>
          </a:p>
        </p:txBody>
      </p:sp>
    </p:spTree>
    <p:extLst>
      <p:ext uri="{BB962C8B-B14F-4D97-AF65-F5344CB8AC3E}">
        <p14:creationId xmlns:p14="http://schemas.microsoft.com/office/powerpoint/2010/main" val="39712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26D6BB1-1B58-43F9-8D82-80B70B5845C1}" type="datetime1">
              <a:rPr lang="en-US" smtClean="0"/>
              <a:t>3/25/2020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smtClean="0"/>
              <a:t>t@riq present's</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4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15108-3C9B-4C11-88C2-289F4F0C90C5}"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552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86779-D496-4ED7-875D-86015AA310A6}"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39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D8D28-3E3F-4F6B-930D-AC4449DFE482}"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03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4138A-B1B2-40C3-8402-CF16ED0467A1}"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927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08BE7-B25B-4E9C-BEEE-319617E8A709}"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04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BC805-5E72-4FE7-9F43-E39959C1F5CE}"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41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6364C-6958-4EF8-AB4A-8B30669D1D2B}"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97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22C47-923F-4EED-BC0A-A95FCEA5C6E3}"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90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69E2A-5D96-4AB5-9CB0-39AFA05E4DD2}"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882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75875-01F1-4E59-BF2C-B902DDC0F9C9}"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14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1F67C5-4257-4C60-BF2C-21D8F629A5D9}"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8104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6613CE-15CB-497C-87D9-FF5A57F8383D}" type="datetime1">
              <a:rPr lang="en-US" smtClean="0"/>
              <a:t>3/25/2020</a:t>
            </a:fld>
            <a:endParaRPr lang="en-US" dirty="0"/>
          </a:p>
        </p:txBody>
      </p:sp>
      <p:sp>
        <p:nvSpPr>
          <p:cNvPr id="8" name="Footer Placeholder 7"/>
          <p:cNvSpPr>
            <a:spLocks noGrp="1"/>
          </p:cNvSpPr>
          <p:nvPr>
            <p:ph type="ftr" sz="quarter" idx="11"/>
          </p:nvPr>
        </p:nvSpPr>
        <p:spPr/>
        <p:txBody>
          <a:bodyPr/>
          <a:lstStyle/>
          <a:p>
            <a:r>
              <a:rPr lang="en-US" smtClean="0"/>
              <a:t>t@riq present's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82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DF4EAB-EC69-4F93-A974-ACB622EEE367}" type="datetime1">
              <a:rPr lang="en-US" smtClean="0"/>
              <a:t>3/25/2020</a:t>
            </a:fld>
            <a:endParaRPr lang="en-US" dirty="0"/>
          </a:p>
        </p:txBody>
      </p:sp>
      <p:sp>
        <p:nvSpPr>
          <p:cNvPr id="4" name="Footer Placeholder 3"/>
          <p:cNvSpPr>
            <a:spLocks noGrp="1"/>
          </p:cNvSpPr>
          <p:nvPr>
            <p:ph type="ftr" sz="quarter" idx="11"/>
          </p:nvPr>
        </p:nvSpPr>
        <p:spPr/>
        <p:txBody>
          <a:bodyPr/>
          <a:lstStyle/>
          <a:p>
            <a:r>
              <a:rPr lang="en-US" smtClean="0"/>
              <a:t>t@riq present's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3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F55A3-A825-4043-95BE-60BF72036E38}" type="datetime1">
              <a:rPr lang="en-US" smtClean="0"/>
              <a:t>3/25/2020</a:t>
            </a:fld>
            <a:endParaRPr lang="en-US" dirty="0"/>
          </a:p>
        </p:txBody>
      </p:sp>
      <p:sp>
        <p:nvSpPr>
          <p:cNvPr id="3" name="Footer Placeholder 2"/>
          <p:cNvSpPr>
            <a:spLocks noGrp="1"/>
          </p:cNvSpPr>
          <p:nvPr>
            <p:ph type="ftr" sz="quarter" idx="11"/>
          </p:nvPr>
        </p:nvSpPr>
        <p:spPr/>
        <p:txBody>
          <a:bodyPr/>
          <a:lstStyle/>
          <a:p>
            <a:r>
              <a:rPr lang="en-US" smtClean="0"/>
              <a:t>t@riq present's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9110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FEC21-07C9-4984-8CE6-F96070B3B24E}"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83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44EC6-98EE-4579-A3C6-4CCA64F233AA}"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5347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4">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136912-0F84-4EB9-892D-017AEAF40ED1}" type="datetime1">
              <a:rPr lang="en-US" smtClean="0"/>
              <a:t>3/25/2020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t@riq present's</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0006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tariqmagura@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1"/>
            <a:ext cx="6798734" cy="1609604"/>
          </a:xfrm>
        </p:spPr>
        <p:txBody>
          <a:bodyPr anchor="t">
            <a:normAutofit fontScale="90000"/>
          </a:bodyPr>
          <a:lstStyle/>
          <a:p>
            <a:r>
              <a:rPr lang="en-US" sz="3100" dirty="0" err="1">
                <a:solidFill>
                  <a:srgbClr val="FF0000"/>
                </a:solidFill>
                <a:latin typeface="NikoshBAN" panose="02000000000000000000" pitchFamily="2" charset="0"/>
                <a:cs typeface="NikoshBAN" panose="02000000000000000000" pitchFamily="2" charset="0"/>
              </a:rPr>
              <a:t>সম্মানিত</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শিক্ষকদের</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সুবিধার্থে</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নোটস</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সংযুক্ত</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করা</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আছে</a:t>
            </a:r>
            <a:r>
              <a:rPr lang="en-US" sz="3100" dirty="0">
                <a:solidFill>
                  <a:srgbClr val="FF0000"/>
                </a:solidFill>
                <a:latin typeface="NikoshBAN" panose="02000000000000000000" pitchFamily="2" charset="0"/>
                <a:cs typeface="NikoshBAN" panose="02000000000000000000" pitchFamily="2" charset="0"/>
              </a:rPr>
              <a:t> । </a:t>
            </a:r>
            <a:r>
              <a:rPr lang="en-US" sz="3100" dirty="0" err="1">
                <a:solidFill>
                  <a:srgbClr val="FF0000"/>
                </a:solidFill>
                <a:latin typeface="NikoshBAN" panose="02000000000000000000" pitchFamily="2" charset="0"/>
                <a:cs typeface="NikoshBAN" panose="02000000000000000000" pitchFamily="2" charset="0"/>
              </a:rPr>
              <a:t>মাল্টিমিডিয়া</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ক্লাসের</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পূর্বে</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একবার</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দেখে</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নিলে</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ক্লাস</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লেকচার</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দিতে</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সুবিধাবোধ</a:t>
            </a:r>
            <a:r>
              <a:rPr lang="en-US" sz="3100" dirty="0">
                <a:solidFill>
                  <a:srgbClr val="FF0000"/>
                </a:solidFill>
                <a:latin typeface="NikoshBAN" panose="02000000000000000000" pitchFamily="2" charset="0"/>
                <a:cs typeface="NikoshBAN" panose="02000000000000000000" pitchFamily="2" charset="0"/>
              </a:rPr>
              <a:t> </a:t>
            </a:r>
            <a:r>
              <a:rPr lang="en-US" sz="3100" dirty="0" err="1">
                <a:solidFill>
                  <a:srgbClr val="FF0000"/>
                </a:solidFill>
                <a:latin typeface="NikoshBAN" panose="02000000000000000000" pitchFamily="2" charset="0"/>
                <a:cs typeface="NikoshBAN" panose="02000000000000000000" pitchFamily="2" charset="0"/>
              </a:rPr>
              <a:t>করবেন</a:t>
            </a:r>
            <a:r>
              <a:rPr lang="en-US" sz="3100" dirty="0">
                <a:solidFill>
                  <a:srgbClr val="FF0000"/>
                </a:solidFill>
                <a:latin typeface="NikoshBAN" panose="02000000000000000000" pitchFamily="2" charset="0"/>
                <a:cs typeface="NikoshBAN" panose="02000000000000000000" pitchFamily="2" charset="0"/>
              </a:rPr>
              <a:t> । </a:t>
            </a:r>
            <a:r>
              <a:rPr lang="en-US" dirty="0"/>
              <a:t/>
            </a:r>
            <a:br>
              <a:rPr lang="en-US" dirty="0"/>
            </a:br>
            <a:endParaRPr lang="en-US" dirty="0"/>
          </a:p>
        </p:txBody>
      </p:sp>
      <p:pic>
        <p:nvPicPr>
          <p:cNvPr id="7" name="Content Placeholder 6"/>
          <p:cNvPicPr>
            <a:picLocks noGrp="1" noChangeAspect="1"/>
          </p:cNvPicPr>
          <p:nvPr>
            <p:ph idx="1"/>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79386" y="2490788"/>
            <a:ext cx="4593166" cy="3444875"/>
          </a:xfrm>
        </p:spPr>
      </p:pic>
      <p:sp>
        <p:nvSpPr>
          <p:cNvPr id="4" name="Date Placeholder 3"/>
          <p:cNvSpPr>
            <a:spLocks noGrp="1"/>
          </p:cNvSpPr>
          <p:nvPr>
            <p:ph type="dt" sz="half" idx="10"/>
          </p:nvPr>
        </p:nvSpPr>
        <p:spPr/>
        <p:txBody>
          <a:bodyPr/>
          <a:lstStyle/>
          <a:p>
            <a:fld id="{6E669E2A-5D96-4AB5-9CB0-39AFA05E4DD2}"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475849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সমাধান</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marL="0" indent="0" algn="ctr">
              <a:buNone/>
            </a:pPr>
            <a:endParaRPr lang="bn-IN" sz="3200" dirty="0" smtClean="0">
              <a:latin typeface="NikoshBAN" pitchFamily="2" charset="0"/>
              <a:cs typeface="NikoshBAN" pitchFamily="2" charset="0"/>
            </a:endParaRPr>
          </a:p>
          <a:p>
            <a:pPr marL="0" indent="0">
              <a:buNone/>
            </a:pPr>
            <a:r>
              <a:rPr lang="bn-IN" sz="3200" dirty="0" smtClean="0">
                <a:latin typeface="NikoshBAN" pitchFamily="2" charset="0"/>
                <a:cs typeface="NikoshBAN" pitchFamily="2" charset="0"/>
              </a:rPr>
              <a:t>		১ । কুড়িগ্রাম ।</a:t>
            </a:r>
          </a:p>
          <a:p>
            <a:pPr marL="0" indent="0">
              <a:buNone/>
            </a:pPr>
            <a:r>
              <a:rPr lang="bn-IN" sz="3200" dirty="0" smtClean="0">
                <a:latin typeface="NikoshBAN" pitchFamily="2" charset="0"/>
                <a:cs typeface="NikoshBAN" pitchFamily="2" charset="0"/>
              </a:rPr>
              <a:t>		২ । সাংবাদিক ।</a:t>
            </a:r>
          </a:p>
          <a:p>
            <a:pPr marL="0" indent="0">
              <a:buNone/>
            </a:pPr>
            <a:r>
              <a:rPr lang="bn-IN" sz="3200" dirty="0" smtClean="0">
                <a:latin typeface="NikoshBAN" pitchFamily="2" charset="0"/>
                <a:cs typeface="NikoshBAN" pitchFamily="2" charset="0"/>
              </a:rPr>
              <a:t>		৩ । নাটক ।</a:t>
            </a:r>
          </a:p>
          <a:p>
            <a:pPr marL="0" indent="0">
              <a:buNone/>
            </a:pPr>
            <a:r>
              <a:rPr lang="bn-IN" sz="3200" dirty="0" smtClean="0">
                <a:latin typeface="NikoshBAN" pitchFamily="2" charset="0"/>
                <a:cs typeface="NikoshBAN" pitchFamily="2" charset="0"/>
              </a:rPr>
              <a:t>		৪ । গল্পগ্রন্থ ।</a:t>
            </a:r>
            <a:endParaRPr lang="en-US" sz="3200" dirty="0">
              <a:latin typeface="NikoshBAN" pitchFamily="2" charset="0"/>
              <a:cs typeface="NikoshBAN" pitchFamily="2" charset="0"/>
            </a:endParaRPr>
          </a:p>
        </p:txBody>
      </p:sp>
      <p:sp>
        <p:nvSpPr>
          <p:cNvPr id="4" name="Up Ribbon 3"/>
          <p:cNvSpPr/>
          <p:nvPr/>
        </p:nvSpPr>
        <p:spPr>
          <a:xfrm>
            <a:off x="2709333" y="1110070"/>
            <a:ext cx="3733800" cy="914400"/>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0173E3-AC54-4389-8C52-9DA83E26DE55}"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57502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72533"/>
            <a:ext cx="6798734" cy="1303867"/>
          </a:xfrm>
        </p:spPr>
        <p:txBody>
          <a:bodyPr/>
          <a:lstStyle/>
          <a:p>
            <a:r>
              <a:rPr lang="bn-IN" dirty="0" smtClean="0">
                <a:latin typeface="NikoshBAN" pitchFamily="2" charset="0"/>
                <a:cs typeface="NikoshBAN" pitchFamily="2" charset="0"/>
              </a:rPr>
              <a:t>শব্দার্থ</a:t>
            </a:r>
            <a:r>
              <a:rPr lang="bn-IN" dirty="0" smtClean="0"/>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920343"/>
            <a:ext cx="3657600" cy="3693632"/>
          </a:xfrm>
        </p:spPr>
      </p:pic>
      <p:sp>
        <p:nvSpPr>
          <p:cNvPr id="4" name="Up Ribbon 3"/>
          <p:cNvSpPr/>
          <p:nvPr/>
        </p:nvSpPr>
        <p:spPr>
          <a:xfrm>
            <a:off x="3357033" y="616476"/>
            <a:ext cx="2438400" cy="914400"/>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62500" y="2338288"/>
            <a:ext cx="3429000" cy="1107996"/>
          </a:xfrm>
          <a:prstGeom prst="rect">
            <a:avLst/>
          </a:prstGeom>
          <a:solidFill>
            <a:schemeClr val="accent5">
              <a:lumMod val="40000"/>
              <a:lumOff val="60000"/>
            </a:schemeClr>
          </a:solidFill>
        </p:spPr>
        <p:txBody>
          <a:bodyPr wrap="square" rtlCol="0">
            <a:spAutoFit/>
          </a:bodyPr>
          <a:lstStyle/>
          <a:p>
            <a:pPr algn="ctr"/>
            <a:r>
              <a:rPr lang="bn-IN" sz="6600" dirty="0" smtClean="0">
                <a:latin typeface="NikoshBAN" pitchFamily="2" charset="0"/>
                <a:cs typeface="NikoshBAN" pitchFamily="2" charset="0"/>
              </a:rPr>
              <a:t>আলপথ</a:t>
            </a:r>
            <a:r>
              <a:rPr lang="bn-IN" dirty="0" smtClean="0"/>
              <a:t> </a:t>
            </a:r>
            <a:endParaRPr lang="en-US" dirty="0"/>
          </a:p>
        </p:txBody>
      </p:sp>
      <p:sp>
        <p:nvSpPr>
          <p:cNvPr id="7" name="TextBox 6"/>
          <p:cNvSpPr txBox="1"/>
          <p:nvPr/>
        </p:nvSpPr>
        <p:spPr>
          <a:xfrm>
            <a:off x="4762500" y="5029200"/>
            <a:ext cx="3429000" cy="584775"/>
          </a:xfrm>
          <a:prstGeom prst="rect">
            <a:avLst/>
          </a:prstGeom>
          <a:solidFill>
            <a:schemeClr val="bg2">
              <a:lumMod val="75000"/>
            </a:schemeClr>
          </a:solidFill>
        </p:spPr>
        <p:txBody>
          <a:bodyPr wrap="square" rtlCol="0">
            <a:spAutoFit/>
          </a:bodyPr>
          <a:lstStyle/>
          <a:p>
            <a:pPr algn="ctr"/>
            <a:r>
              <a:rPr lang="bn-IN" sz="3200" dirty="0" smtClean="0">
                <a:latin typeface="NikoshBAN" pitchFamily="2" charset="0"/>
                <a:cs typeface="NikoshBAN" pitchFamily="2" charset="0"/>
              </a:rPr>
              <a:t>জমির সীমানার পথ </a:t>
            </a:r>
            <a:endParaRPr lang="en-US" sz="3200" dirty="0">
              <a:latin typeface="NikoshBAN" pitchFamily="2" charset="0"/>
              <a:cs typeface="NikoshBAN" pitchFamily="2" charset="0"/>
            </a:endParaRPr>
          </a:p>
        </p:txBody>
      </p:sp>
      <p:sp>
        <p:nvSpPr>
          <p:cNvPr id="8" name="Down Arrow 7"/>
          <p:cNvSpPr/>
          <p:nvPr/>
        </p:nvSpPr>
        <p:spPr>
          <a:xfrm>
            <a:off x="6134100" y="3557270"/>
            <a:ext cx="685800" cy="1101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2DD9268-6FE3-4D56-A769-5BFF6E225E44}" type="datetime1">
              <a:rPr lang="en-US" smtClean="0"/>
              <a:t>3/25/2020</a:t>
            </a:fld>
            <a:endParaRPr lang="en-US" dirty="0"/>
          </a:p>
        </p:txBody>
      </p:sp>
      <p:sp>
        <p:nvSpPr>
          <p:cNvPr id="9" name="Footer Placeholder 8"/>
          <p:cNvSpPr>
            <a:spLocks noGrp="1"/>
          </p:cNvSpPr>
          <p:nvPr>
            <p:ph type="ftr" sz="quarter" idx="11"/>
          </p:nvPr>
        </p:nvSpPr>
        <p:spPr/>
        <p:txBody>
          <a:bodyPr/>
          <a:lstStyle/>
          <a:p>
            <a:r>
              <a:rPr lang="en-US" smtClean="0"/>
              <a:t>t@riq present's</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45713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 calcmode="lin" valueType="num">
                                      <p:cBhvr>
                                        <p:cTn id="15" dur="3000" fill="hold"/>
                                        <p:tgtEl>
                                          <p:spTgt spid="5"/>
                                        </p:tgtEl>
                                        <p:attrNameLst>
                                          <p:attrName>style.rotation</p:attrName>
                                        </p:attrNameLst>
                                      </p:cBhvr>
                                      <p:tavLst>
                                        <p:tav tm="0">
                                          <p:val>
                                            <p:fltVal val="90"/>
                                          </p:val>
                                        </p:tav>
                                        <p:tav tm="100000">
                                          <p:val>
                                            <p:fltVal val="0"/>
                                          </p:val>
                                        </p:tav>
                                      </p:tavLst>
                                    </p:anim>
                                    <p:animEffect transition="in" filter="fade">
                                      <p:cBhvr>
                                        <p:cTn id="16" dur="3000"/>
                                        <p:tgtEl>
                                          <p:spTgt spid="5"/>
                                        </p:tgtEl>
                                      </p:cBhvr>
                                    </p:animEffect>
                                  </p:childTnLst>
                                </p:cTn>
                              </p:par>
                            </p:childTnLst>
                          </p:cTn>
                        </p:par>
                        <p:par>
                          <p:cTn id="17" fill="hold">
                            <p:stCondLst>
                              <p:cond delay="5000"/>
                            </p:stCondLst>
                            <p:childTnLst>
                              <p:par>
                                <p:cTn id="18" presetID="21" presetClass="entr" presetSubtype="4"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par>
                          <p:cTn id="21" fill="hold">
                            <p:stCondLst>
                              <p:cond delay="7600"/>
                            </p:stCondLst>
                            <p:childTnLst>
                              <p:par>
                                <p:cTn id="22" presetID="2" presetClass="entr" presetSubtype="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8600"/>
                            </p:stCondLst>
                            <p:childTnLst>
                              <p:par>
                                <p:cTn id="27" presetID="21"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rak_sps\Downloads\আমার পরিচয়\15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76" y="409575"/>
            <a:ext cx="3733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051" y="381000"/>
            <a:ext cx="3048000" cy="1107996"/>
          </a:xfrm>
          <a:prstGeom prst="rect">
            <a:avLst/>
          </a:prstGeom>
          <a:solidFill>
            <a:schemeClr val="tx2">
              <a:lumMod val="40000"/>
              <a:lumOff val="60000"/>
            </a:schemeClr>
          </a:solidFill>
        </p:spPr>
        <p:txBody>
          <a:bodyPr wrap="square" rtlCol="0">
            <a:spAutoFit/>
          </a:bodyPr>
          <a:lstStyle/>
          <a:p>
            <a:pPr algn="ctr"/>
            <a:r>
              <a:rPr lang="bn-IN" sz="6600" dirty="0" smtClean="0">
                <a:latin typeface="NikoshBAN" pitchFamily="2" charset="0"/>
                <a:cs typeface="NikoshBAN" pitchFamily="2" charset="0"/>
              </a:rPr>
              <a:t>কৈবর্ত</a:t>
            </a:r>
            <a:r>
              <a:rPr lang="bn-IN" dirty="0" smtClean="0"/>
              <a:t> </a:t>
            </a:r>
            <a:endParaRPr lang="en-US" dirty="0"/>
          </a:p>
        </p:txBody>
      </p:sp>
      <p:sp>
        <p:nvSpPr>
          <p:cNvPr id="3" name="Down Arrow 2"/>
          <p:cNvSpPr/>
          <p:nvPr/>
        </p:nvSpPr>
        <p:spPr>
          <a:xfrm>
            <a:off x="6477000" y="1561671"/>
            <a:ext cx="533400" cy="955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77051" y="2516875"/>
            <a:ext cx="3048000" cy="1015663"/>
          </a:xfrm>
          <a:prstGeom prst="rect">
            <a:avLst/>
          </a:prstGeom>
          <a:solidFill>
            <a:schemeClr val="accent6">
              <a:lumMod val="40000"/>
              <a:lumOff val="60000"/>
            </a:schemeClr>
          </a:solidFill>
        </p:spPr>
        <p:txBody>
          <a:bodyPr wrap="square" rtlCol="0">
            <a:spAutoFit/>
          </a:bodyPr>
          <a:lstStyle/>
          <a:p>
            <a:r>
              <a:rPr lang="as-IN" sz="6000" dirty="0"/>
              <a:t> </a:t>
            </a:r>
            <a:r>
              <a:rPr lang="as-IN" sz="5400" dirty="0" smtClean="0">
                <a:latin typeface="NikoshBAN" pitchFamily="2" charset="0"/>
                <a:cs typeface="NikoshBAN" pitchFamily="2" charset="0"/>
              </a:rPr>
              <a:t>ধীবর</a:t>
            </a:r>
            <a:r>
              <a:rPr lang="bn-IN" sz="5400" dirty="0" smtClean="0">
                <a:latin typeface="NikoshBAN" pitchFamily="2" charset="0"/>
                <a:cs typeface="NikoshBAN" pitchFamily="2" charset="0"/>
              </a:rPr>
              <a:t>/জেলে</a:t>
            </a:r>
            <a:endParaRPr lang="en-US" sz="5400" dirty="0">
              <a:latin typeface="NikoshBAN" pitchFamily="2" charset="0"/>
              <a:cs typeface="NikoshBAN" pitchFamily="2" charset="0"/>
            </a:endParaRPr>
          </a:p>
        </p:txBody>
      </p:sp>
      <p:sp>
        <p:nvSpPr>
          <p:cNvPr id="5" name="Down Arrow 4"/>
          <p:cNvSpPr/>
          <p:nvPr/>
        </p:nvSpPr>
        <p:spPr>
          <a:xfrm>
            <a:off x="6477000" y="3605212"/>
            <a:ext cx="533400" cy="814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875" y="4275161"/>
            <a:ext cx="7848601" cy="2062103"/>
          </a:xfrm>
          <a:prstGeom prst="rect">
            <a:avLst/>
          </a:prstGeom>
          <a:noFill/>
        </p:spPr>
        <p:txBody>
          <a:bodyPr wrap="square" rtlCol="0">
            <a:spAutoFit/>
          </a:bodyPr>
          <a:lstStyle/>
          <a:p>
            <a:pPr algn="just"/>
            <a:r>
              <a:rPr lang="bn-IN" sz="3200" dirty="0" smtClean="0">
                <a:latin typeface="NikoshBAN" pitchFamily="2" charset="0"/>
                <a:cs typeface="NikoshBAN" pitchFamily="2" charset="0"/>
              </a:rPr>
              <a:t>একাদশ শতক থেকে আনুমানিক (১০৭০-১০৭৭ খ্রিস্টাব্দ) মহীপালের বিরুদ্ধে অনন্ত-সামন্ত-চক্র মিলিত হয়ে যে বিদ্রোহ করেন তাই কৈবর্ত বিদ্রোহ নামে খ্যাত । এই বিদ্রোহের নেতা ছিলেন দিব্য বা দিব্বোক । </a:t>
            </a:r>
            <a:endParaRPr lang="en-US" sz="3200" dirty="0">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337FA5A9-1F04-4BF2-A59B-C2F4CDC8A5A0}" type="datetime1">
              <a:rPr lang="en-US" smtClean="0"/>
              <a:t>3/25/2020</a:t>
            </a:fld>
            <a:endParaRPr lang="en-US" dirty="0"/>
          </a:p>
        </p:txBody>
      </p:sp>
      <p:sp>
        <p:nvSpPr>
          <p:cNvPr id="8" name="Footer Placeholder 7"/>
          <p:cNvSpPr>
            <a:spLocks noGrp="1"/>
          </p:cNvSpPr>
          <p:nvPr>
            <p:ph type="ftr" sz="quarter" idx="11"/>
          </p:nvPr>
        </p:nvSpPr>
        <p:spPr/>
        <p:txBody>
          <a:bodyPr/>
          <a:lstStyle/>
          <a:p>
            <a:r>
              <a:rPr lang="en-US" smtClean="0"/>
              <a:t>t@riq present's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8835756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heel(1)">
                                      <p:cBhvr>
                                        <p:cTn id="24" dur="2000"/>
                                        <p:tgtEl>
                                          <p:spTgt spid="2">
                                            <p:txEl>
                                              <p:pRg st="0" end="0"/>
                                            </p:txEl>
                                          </p:spTgt>
                                        </p:tgtEl>
                                      </p:cBhvr>
                                    </p:animEffect>
                                  </p:childTnLst>
                                </p:cTn>
                              </p:par>
                            </p:childTnLst>
                          </p:cTn>
                        </p:par>
                        <p:par>
                          <p:cTn id="25" fill="hold">
                            <p:stCondLst>
                              <p:cond delay="4000"/>
                            </p:stCondLst>
                            <p:childTnLst>
                              <p:par>
                                <p:cTn id="26" presetID="2" presetClass="entr" presetSubtype="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1+#ppt_w/2"/>
                                          </p:val>
                                        </p:tav>
                                        <p:tav tm="100000">
                                          <p:val>
                                            <p:strVal val="#ppt_x"/>
                                          </p:val>
                                        </p:tav>
                                      </p:tavLst>
                                    </p:anim>
                                    <p:anim calcmode="lin" valueType="num">
                                      <p:cBhvr additive="base">
                                        <p:cTn id="29" dur="10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par>
                          <p:cTn id="34" fill="hold">
                            <p:stCondLst>
                              <p:cond delay="7000"/>
                            </p:stCondLst>
                            <p:childTnLst>
                              <p:par>
                                <p:cTn id="35" presetID="2" presetClass="entr" presetSubtype="9"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0-#ppt_w/2"/>
                                          </p:val>
                                        </p:tav>
                                        <p:tav tm="100000">
                                          <p:val>
                                            <p:strVal val="#ppt_x"/>
                                          </p:val>
                                        </p:tav>
                                      </p:tavLst>
                                    </p:anim>
                                    <p:anim calcmode="lin" valueType="num">
                                      <p:cBhvr additive="base">
                                        <p:cTn id="38" dur="10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8000"/>
                            </p:stCondLst>
                            <p:childTnLst>
                              <p:par>
                                <p:cTn id="40" presetID="31" presetClass="entr" presetSubtype="0" fill="hold" nodeType="afterEffect">
                                  <p:stCondLst>
                                    <p:cond delay="0"/>
                                  </p:stCondLst>
                                  <p:iterate type="wd">
                                    <p:tmPct val="5000"/>
                                  </p:iterate>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3"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4"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arak_sps\Downloads\আমার পরিচয়\অবন ঠাকু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3810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67451" y="713096"/>
            <a:ext cx="3810000" cy="1015663"/>
          </a:xfrm>
          <a:prstGeom prst="rect">
            <a:avLst/>
          </a:prstGeom>
          <a:solidFill>
            <a:schemeClr val="bg2">
              <a:lumMod val="75000"/>
            </a:schemeClr>
          </a:solidFill>
        </p:spPr>
        <p:txBody>
          <a:bodyPr wrap="square" rtlCol="0">
            <a:spAutoFit/>
          </a:bodyPr>
          <a:lstStyle/>
          <a:p>
            <a:pPr algn="ctr"/>
            <a:r>
              <a:rPr lang="bn-IN" sz="6000" dirty="0" smtClean="0">
                <a:latin typeface="NikoshBAN" pitchFamily="2" charset="0"/>
                <a:cs typeface="NikoshBAN" pitchFamily="2" charset="0"/>
              </a:rPr>
              <a:t>অবন ঠাকুর </a:t>
            </a:r>
            <a:endParaRPr lang="en-US" sz="6000" dirty="0">
              <a:latin typeface="NikoshBAN" pitchFamily="2" charset="0"/>
              <a:cs typeface="NikoshBAN" pitchFamily="2" charset="0"/>
            </a:endParaRPr>
          </a:p>
        </p:txBody>
      </p:sp>
      <p:sp>
        <p:nvSpPr>
          <p:cNvPr id="3" name="Down Arrow 2"/>
          <p:cNvSpPr/>
          <p:nvPr/>
        </p:nvSpPr>
        <p:spPr>
          <a:xfrm>
            <a:off x="6091451" y="1861256"/>
            <a:ext cx="762000" cy="1270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67451" y="3238500"/>
            <a:ext cx="3962400" cy="2554545"/>
          </a:xfrm>
          <a:prstGeom prst="rect">
            <a:avLst/>
          </a:prstGeom>
          <a:solidFill>
            <a:schemeClr val="tx2">
              <a:lumMod val="40000"/>
              <a:lumOff val="60000"/>
            </a:schemeClr>
          </a:solidFill>
        </p:spPr>
        <p:txBody>
          <a:bodyPr wrap="square" rtlCol="0">
            <a:spAutoFit/>
          </a:bodyPr>
          <a:lstStyle/>
          <a:p>
            <a:pPr algn="just"/>
            <a:r>
              <a:rPr lang="bn-IN" sz="3200" dirty="0">
                <a:latin typeface="NikoshBAN" pitchFamily="2" charset="0"/>
                <a:cs typeface="NikoshBAN" pitchFamily="2" charset="0"/>
              </a:rPr>
              <a:t>অবীন্দ্রনাথ ঠাকুর কলকাতার </a:t>
            </a:r>
            <a:r>
              <a:rPr lang="bn-IN" sz="3200" dirty="0" smtClean="0">
                <a:latin typeface="NikoshBAN" pitchFamily="2" charset="0"/>
                <a:cs typeface="NikoshBAN" pitchFamily="2" charset="0"/>
              </a:rPr>
              <a:t>বিখ্যাত জোড়াসাঁকোর ঠাকুর পরিবারে জন্মগ্রহণ করেন । বিখ্যাত চিত্রশিল্পী ও  শিশু সাহ্যিতিক  ।</a:t>
            </a:r>
            <a:endParaRPr lang="en-US" sz="32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7916DDD3-3B50-4D44-B90C-F22493702A79}"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7007115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vertical)">
                                      <p:cBhvr>
                                        <p:cTn id="7" dur="2000"/>
                                        <p:tgtEl>
                                          <p:spTgt spid="3075"/>
                                        </p:tgtEl>
                                      </p:cBhvr>
                                    </p:animEffect>
                                  </p:childTnLst>
                                </p:cTn>
                              </p:par>
                            </p:childTnLst>
                          </p:cTn>
                        </p:par>
                        <p:par>
                          <p:cTn id="8" fill="hold">
                            <p:stCondLst>
                              <p:cond delay="2000"/>
                            </p:stCondLst>
                            <p:childTnLst>
                              <p:par>
                                <p:cTn id="9" presetID="21" presetClass="entr" presetSubtype="4"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5400"/>
                            </p:stCondLst>
                            <p:childTnLst>
                              <p:par>
                                <p:cTn id="13" presetID="2"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6400"/>
                            </p:stCondLst>
                            <p:childTnLst>
                              <p:par>
                                <p:cTn id="18" presetID="2" presetClass="entr" presetSubtype="6" fill="hold" nodeType="afterEffect">
                                  <p:stCondLst>
                                    <p:cond delay="0"/>
                                  </p:stCondLst>
                                  <p:iterate type="wd">
                                    <p:tmPct val="10000"/>
                                  </p:iterate>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arak_sps\Downloads\আমার পরিচয়\দেউল ১.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47750"/>
            <a:ext cx="47244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1594072"/>
            <a:ext cx="2743200" cy="1107996"/>
          </a:xfrm>
          <a:prstGeom prst="rect">
            <a:avLst/>
          </a:prstGeom>
          <a:solidFill>
            <a:schemeClr val="accent6">
              <a:lumMod val="40000"/>
              <a:lumOff val="60000"/>
            </a:schemeClr>
          </a:solidFill>
        </p:spPr>
        <p:txBody>
          <a:bodyPr wrap="square" rtlCol="0">
            <a:spAutoFit/>
          </a:bodyPr>
          <a:lstStyle/>
          <a:p>
            <a:pPr algn="ctr"/>
            <a:r>
              <a:rPr lang="bn-IN" sz="6600" dirty="0" smtClean="0">
                <a:latin typeface="NikoshBAN" pitchFamily="2" charset="0"/>
                <a:cs typeface="NikoshBAN" pitchFamily="2" charset="0"/>
              </a:rPr>
              <a:t>দেউল</a:t>
            </a:r>
            <a:endParaRPr lang="en-US" sz="6600" dirty="0">
              <a:latin typeface="NikoshBAN" pitchFamily="2" charset="0"/>
              <a:cs typeface="NikoshBAN" pitchFamily="2" charset="0"/>
            </a:endParaRPr>
          </a:p>
        </p:txBody>
      </p:sp>
      <p:sp>
        <p:nvSpPr>
          <p:cNvPr id="3" name="Down Arrow 2"/>
          <p:cNvSpPr/>
          <p:nvPr/>
        </p:nvSpPr>
        <p:spPr>
          <a:xfrm>
            <a:off x="6553200" y="2832384"/>
            <a:ext cx="762000" cy="1193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34167" y="4128161"/>
            <a:ext cx="2743200" cy="1015663"/>
          </a:xfrm>
          <a:prstGeom prst="rect">
            <a:avLst/>
          </a:prstGeom>
          <a:solidFill>
            <a:schemeClr val="bg2"/>
          </a:solidFill>
        </p:spPr>
        <p:txBody>
          <a:bodyPr wrap="square" rtlCol="0">
            <a:spAutoFit/>
          </a:bodyPr>
          <a:lstStyle/>
          <a:p>
            <a:pPr algn="ctr"/>
            <a:r>
              <a:rPr lang="bn-IN" sz="6000" dirty="0" smtClean="0">
                <a:latin typeface="NikoshBAN" pitchFamily="2" charset="0"/>
                <a:cs typeface="NikoshBAN" pitchFamily="2" charset="0"/>
              </a:rPr>
              <a:t>দেবালয়</a:t>
            </a:r>
            <a:endParaRPr lang="en-US" sz="60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68A21E2B-7C9D-4875-AE39-5FA4349569EE}"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117972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anim calcmode="lin" valueType="num">
                                      <p:cBhvr>
                                        <p:cTn id="10" dur="2000" fill="hold"/>
                                        <p:tgtEl>
                                          <p:spTgt spid="5122"/>
                                        </p:tgtEl>
                                        <p:attrNameLst>
                                          <p:attrName>ppt_x</p:attrName>
                                        </p:attrNameLst>
                                      </p:cBhvr>
                                      <p:tavLst>
                                        <p:tav tm="0">
                                          <p:val>
                                            <p:fltVal val="0.5"/>
                                          </p:val>
                                        </p:tav>
                                        <p:tav tm="100000">
                                          <p:val>
                                            <p:strVal val="#ppt_x"/>
                                          </p:val>
                                        </p:tav>
                                      </p:tavLst>
                                    </p:anim>
                                    <p:anim calcmode="lin" valueType="num">
                                      <p:cBhvr>
                                        <p:cTn id="11" dur="2000" fill="hold"/>
                                        <p:tgtEl>
                                          <p:spTgt spid="5122"/>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6" presetClass="entr" presetSubtype="16"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6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600"/>
                            </p:stCondLst>
                            <p:childTnLst>
                              <p:par>
                                <p:cTn id="22" presetID="21" presetClass="entr" presetSubtype="3"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3)">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arak_sps\Downloads\আমার পরিচয়\সওদাগরে ডিঙ্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61" y="381000"/>
            <a:ext cx="40005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381000"/>
            <a:ext cx="3962400" cy="1015663"/>
          </a:xfrm>
          <a:prstGeom prst="rect">
            <a:avLst/>
          </a:prstGeom>
          <a:solidFill>
            <a:schemeClr val="bg2"/>
          </a:solidFill>
        </p:spPr>
        <p:txBody>
          <a:bodyPr wrap="square" rtlCol="0">
            <a:spAutoFit/>
          </a:bodyPr>
          <a:lstStyle/>
          <a:p>
            <a:r>
              <a:rPr lang="bn-IN" sz="6000" dirty="0" smtClean="0">
                <a:latin typeface="NikoshBAN" pitchFamily="2" charset="0"/>
                <a:cs typeface="NikoshBAN" pitchFamily="2" charset="0"/>
              </a:rPr>
              <a:t>সদাগরের ডিঙ্গা</a:t>
            </a:r>
            <a:endParaRPr lang="en-US" sz="6000" dirty="0">
              <a:latin typeface="NikoshBAN" pitchFamily="2" charset="0"/>
              <a:cs typeface="NikoshBAN" pitchFamily="2" charset="0"/>
            </a:endParaRPr>
          </a:p>
        </p:txBody>
      </p:sp>
      <p:sp>
        <p:nvSpPr>
          <p:cNvPr id="3" name="Down Arrow 2"/>
          <p:cNvSpPr/>
          <p:nvPr/>
        </p:nvSpPr>
        <p:spPr>
          <a:xfrm>
            <a:off x="6324600" y="1396663"/>
            <a:ext cx="685800" cy="119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4400" y="2590799"/>
            <a:ext cx="3962400" cy="830997"/>
          </a:xfrm>
          <a:prstGeom prst="rect">
            <a:avLst/>
          </a:prstGeom>
          <a:solidFill>
            <a:schemeClr val="tx2">
              <a:lumMod val="40000"/>
              <a:lumOff val="60000"/>
            </a:schemeClr>
          </a:solidFill>
        </p:spPr>
        <p:txBody>
          <a:bodyPr wrap="square" rtlCol="0">
            <a:spAutoFit/>
          </a:bodyPr>
          <a:lstStyle/>
          <a:p>
            <a:pPr algn="ctr"/>
            <a:r>
              <a:rPr lang="bn-IN" sz="4800" dirty="0" smtClean="0">
                <a:latin typeface="NikoshBAN" pitchFamily="2" charset="0"/>
                <a:cs typeface="NikoshBAN" pitchFamily="2" charset="0"/>
              </a:rPr>
              <a:t>বাণিজ্য তরী</a:t>
            </a:r>
            <a:endParaRPr lang="en-US" sz="4800" dirty="0">
              <a:latin typeface="NikoshBAN" pitchFamily="2" charset="0"/>
              <a:cs typeface="NikoshBAN" pitchFamily="2" charset="0"/>
            </a:endParaRPr>
          </a:p>
        </p:txBody>
      </p:sp>
      <p:sp>
        <p:nvSpPr>
          <p:cNvPr id="5" name="Down Arrow 4"/>
          <p:cNvSpPr/>
          <p:nvPr/>
        </p:nvSpPr>
        <p:spPr>
          <a:xfrm>
            <a:off x="6324600" y="3399050"/>
            <a:ext cx="685800" cy="921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461" y="4291084"/>
            <a:ext cx="7954939" cy="2554545"/>
          </a:xfrm>
          <a:prstGeom prst="rect">
            <a:avLst/>
          </a:prstGeom>
          <a:noFill/>
        </p:spPr>
        <p:txBody>
          <a:bodyPr wrap="square" rtlCol="0">
            <a:spAutoFit/>
          </a:bodyPr>
          <a:lstStyle/>
          <a:p>
            <a:pPr algn="just"/>
            <a:r>
              <a:rPr lang="bn-IN" sz="3200" dirty="0" smtClean="0">
                <a:latin typeface="NikoshBAN" pitchFamily="2" charset="0"/>
                <a:cs typeface="NikoshBAN" pitchFamily="2" charset="0"/>
              </a:rPr>
              <a:t>মঙ্গলকাব্যে চাঁদ সওদাগরের বাণিজ্যের কথা উল্লেখ আছে । কবি আমাদের ব্যবসা-বাণিজ্যের ঐতিহ্য বোঝাতে এই লোক-কাহিনীর আশ্রয় গ্রহণ করেন । সওদাগরের ডিঙ্গা বলতে বাণিজ্যের জন্য সাগরে প্রেরিত জাহাজকে বোঝায় । </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379EFCA3-6047-4729-AE6B-D9C69B653932}" type="datetime1">
              <a:rPr lang="en-US" smtClean="0"/>
              <a:t>3/25/2020</a:t>
            </a:fld>
            <a:endParaRPr lang="en-US" dirty="0"/>
          </a:p>
        </p:txBody>
      </p:sp>
      <p:sp>
        <p:nvSpPr>
          <p:cNvPr id="8" name="Footer Placeholder 7"/>
          <p:cNvSpPr>
            <a:spLocks noGrp="1"/>
          </p:cNvSpPr>
          <p:nvPr>
            <p:ph type="ftr" sz="quarter" idx="11"/>
          </p:nvPr>
        </p:nvSpPr>
        <p:spPr>
          <a:xfrm>
            <a:off x="6722661" y="5718538"/>
            <a:ext cx="1583140" cy="271565"/>
          </a:xfrm>
        </p:spPr>
        <p:txBody>
          <a:bodyPr/>
          <a:lstStyle/>
          <a:p>
            <a:r>
              <a:rPr lang="en-US" dirty="0" err="1" smtClean="0"/>
              <a:t>t@riq</a:t>
            </a:r>
            <a:r>
              <a:rPr lang="en-US" dirty="0" smtClean="0"/>
              <a:t> present's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193603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0"/>
                                        <p:tgtEl>
                                          <p:spTgt spid="6146"/>
                                        </p:tgtEl>
                                      </p:cBhvr>
                                    </p:animEffect>
                                    <p:anim calcmode="lin" valueType="num">
                                      <p:cBhvr>
                                        <p:cTn id="8" dur="5000" fill="hold"/>
                                        <p:tgtEl>
                                          <p:spTgt spid="6146"/>
                                        </p:tgtEl>
                                        <p:attrNameLst>
                                          <p:attrName>ppt_x</p:attrName>
                                        </p:attrNameLst>
                                      </p:cBhvr>
                                      <p:tavLst>
                                        <p:tav tm="0">
                                          <p:val>
                                            <p:strVal val="#ppt_x"/>
                                          </p:val>
                                        </p:tav>
                                        <p:tav tm="100000">
                                          <p:val>
                                            <p:strVal val="#ppt_x"/>
                                          </p:val>
                                        </p:tav>
                                      </p:tavLst>
                                    </p:anim>
                                    <p:anim calcmode="lin" valueType="num">
                                      <p:cBhvr>
                                        <p:cTn id="9" dur="5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7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21"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par>
                          <p:cTn id="23" fill="hold">
                            <p:stCondLst>
                              <p:cond delay="10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11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জোড়ায় কাজ </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marL="0" indent="0">
              <a:buNone/>
            </a:pPr>
            <a:endParaRPr lang="bn-IN" sz="2800" dirty="0">
              <a:latin typeface="NikoshBAN" pitchFamily="2" charset="0"/>
              <a:cs typeface="NikoshBAN" pitchFamily="2" charset="0"/>
            </a:endParaRPr>
          </a:p>
          <a:p>
            <a:pPr marL="0" indent="0">
              <a:buNone/>
            </a:pP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সওদাগরের ডিঙ্গার কথা কবি কেন বলেছেন তা </a:t>
            </a:r>
            <a:r>
              <a:rPr lang="en-US" sz="2800" dirty="0" smtClean="0">
                <a:latin typeface="NikoshBAN" pitchFamily="2" charset="0"/>
                <a:cs typeface="NikoshBAN" pitchFamily="2" charset="0"/>
              </a:rPr>
              <a:t> </a:t>
            </a:r>
          </a:p>
          <a:p>
            <a:pPr marL="0" indent="0">
              <a:buNone/>
            </a:pP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ব্যাখ্যা কর ।</a:t>
            </a:r>
          </a:p>
        </p:txBody>
      </p:sp>
      <p:sp>
        <p:nvSpPr>
          <p:cNvPr id="4" name="Up Ribbon 3"/>
          <p:cNvSpPr/>
          <p:nvPr/>
        </p:nvSpPr>
        <p:spPr>
          <a:xfrm>
            <a:off x="2061633" y="1300255"/>
            <a:ext cx="5029200" cy="838200"/>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53296D-F3DC-4D5E-AEBF-2E5E01EB7E2F}"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41267012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iterate type="wd">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5400"/>
                            </p:stCondLst>
                            <p:childTnLst>
                              <p:par>
                                <p:cTn id="28" presetID="42" presetClass="entr" presetSubtype="0" fill="hold" nodeType="afterEffect">
                                  <p:stCondLst>
                                    <p:cond delay="0"/>
                                  </p:stCondLst>
                                  <p:iterate type="wd">
                                    <p:tmPct val="10000"/>
                                  </p:iterate>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799" y="591167"/>
            <a:ext cx="8064499" cy="769441"/>
          </a:xfrm>
          <a:prstGeom prst="rect">
            <a:avLst/>
          </a:prstGeom>
          <a:solidFill>
            <a:schemeClr val="accent2"/>
          </a:solidFill>
        </p:spPr>
        <p:txBody>
          <a:bodyPr wrap="square" rtlCol="0">
            <a:spAutoFit/>
          </a:bodyPr>
          <a:lstStyle/>
          <a:p>
            <a:pPr algn="ctr"/>
            <a:r>
              <a:rPr lang="bn-IN" sz="4400" dirty="0" smtClean="0">
                <a:solidFill>
                  <a:srgbClr val="FF0000"/>
                </a:solidFill>
                <a:latin typeface="NikoshBAN" pitchFamily="2" charset="0"/>
                <a:cs typeface="NikoshBAN" pitchFamily="2" charset="0"/>
              </a:rPr>
              <a:t>ম</a:t>
            </a:r>
            <a:r>
              <a:rPr lang="bn-IN" sz="3200" dirty="0" smtClean="0">
                <a:latin typeface="NikoshBAN" pitchFamily="2" charset="0"/>
                <a:cs typeface="NikoshBAN" pitchFamily="2" charset="0"/>
              </a:rPr>
              <a:t>নোযোগ সহকারে </a:t>
            </a:r>
            <a:r>
              <a:rPr lang="en-US" sz="3200" dirty="0" err="1" smtClean="0">
                <a:latin typeface="NikoshBAN" pitchFamily="2" charset="0"/>
                <a:cs typeface="NikoshBAN" pitchFamily="2" charset="0"/>
              </a:rPr>
              <a:t>কবিতাটি</a:t>
            </a:r>
            <a:r>
              <a:rPr lang="bn-IN" sz="3200" dirty="0" smtClean="0">
                <a:latin typeface="NikoshBAN" pitchFamily="2" charset="0"/>
                <a:cs typeface="NikoshBAN" pitchFamily="2" charset="0"/>
              </a:rPr>
              <a:t> </a:t>
            </a:r>
            <a:r>
              <a:rPr lang="en-US" sz="3600" dirty="0" err="1" smtClean="0">
                <a:latin typeface="NikoshBAN" pitchFamily="2" charset="0"/>
                <a:cs typeface="NikoshBAN" pitchFamily="2" charset="0"/>
              </a:rPr>
              <a:t>শোনো</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030" y="1676400"/>
            <a:ext cx="5806035" cy="3495675"/>
          </a:xfrm>
          <a:prstGeom prst="rect">
            <a:avLst/>
          </a:prstGeom>
        </p:spPr>
      </p:pic>
      <p:pic>
        <p:nvPicPr>
          <p:cNvPr id="3" name="আমার পরিচয় 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
        <p:nvSpPr>
          <p:cNvPr id="4" name="Date Placeholder 3"/>
          <p:cNvSpPr>
            <a:spLocks noGrp="1"/>
          </p:cNvSpPr>
          <p:nvPr>
            <p:ph type="dt" sz="half" idx="10"/>
          </p:nvPr>
        </p:nvSpPr>
        <p:spPr/>
        <p:txBody>
          <a:bodyPr/>
          <a:lstStyle/>
          <a:p>
            <a:fld id="{92097B1E-EB55-4F4A-8EFB-9F09D333ED0C}"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019394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36320"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901" y="2971800"/>
            <a:ext cx="7162800" cy="923330"/>
          </a:xfrm>
          <a:prstGeom prst="rect">
            <a:avLst/>
          </a:prstGeom>
          <a:noFill/>
        </p:spPr>
        <p:txBody>
          <a:bodyPr wrap="square" rtlCol="0">
            <a:spAutoFit/>
          </a:bodyPr>
          <a:lstStyle/>
          <a:p>
            <a:r>
              <a:rPr lang="bn-IN" sz="5400" dirty="0" smtClean="0">
                <a:solidFill>
                  <a:srgbClr val="FF0000"/>
                </a:solidFill>
                <a:latin typeface="NikoshBAN" pitchFamily="2" charset="0"/>
                <a:cs typeface="NikoshBAN" pitchFamily="2" charset="0"/>
              </a:rPr>
              <a:t>প্র</a:t>
            </a:r>
            <a:r>
              <a:rPr lang="bn-IN" sz="4400" dirty="0" smtClean="0">
                <a:solidFill>
                  <a:srgbClr val="0070C0"/>
                </a:solidFill>
                <a:latin typeface="NikoshBAN" pitchFamily="2" charset="0"/>
                <a:cs typeface="NikoshBAN" pitchFamily="2" charset="0"/>
              </a:rPr>
              <a:t>মিত উচ্চারণে কবিতাটি আবৃত্তি করো ।</a:t>
            </a:r>
            <a:endParaRPr lang="en-US" sz="4400" dirty="0">
              <a:solidFill>
                <a:srgbClr val="0070C0"/>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A593D125-62B1-4F79-901C-125797E0312A}" type="datetime1">
              <a:rPr lang="en-US" smtClean="0"/>
              <a:t>3/25/2020</a:t>
            </a:fld>
            <a:endParaRPr lang="en-US" dirty="0"/>
          </a:p>
        </p:txBody>
      </p:sp>
      <p:sp>
        <p:nvSpPr>
          <p:cNvPr id="4" name="Footer Placeholder 3"/>
          <p:cNvSpPr>
            <a:spLocks noGrp="1"/>
          </p:cNvSpPr>
          <p:nvPr>
            <p:ph type="ftr" sz="quarter" idx="11"/>
          </p:nvPr>
        </p:nvSpPr>
        <p:spPr/>
        <p:txBody>
          <a:bodyPr/>
          <a:lstStyle/>
          <a:p>
            <a:r>
              <a:rPr lang="en-US" smtClean="0"/>
              <a:t>t@riq present's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3347654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524" y="338213"/>
            <a:ext cx="6798734" cy="1303867"/>
          </a:xfrm>
        </p:spPr>
        <p:txBody>
          <a:bodyPr/>
          <a:lstStyle/>
          <a:p>
            <a:r>
              <a:rPr lang="bn-IN" dirty="0" smtClean="0">
                <a:latin typeface="NikoshBAN" pitchFamily="2" charset="0"/>
                <a:cs typeface="NikoshBAN" pitchFamily="2" charset="0"/>
              </a:rPr>
              <a:t>পালযুগ</a:t>
            </a:r>
            <a:endParaRPr lang="en-US" dirty="0">
              <a:latin typeface="NikoshBAN" pitchFamily="2" charset="0"/>
              <a:cs typeface="NikoshBAN" pitchFamily="2"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92461"/>
            <a:ext cx="2890963" cy="2102776"/>
          </a:xfrm>
        </p:spPr>
      </p:pic>
      <p:sp>
        <p:nvSpPr>
          <p:cNvPr id="4" name="Down Ribbon 3"/>
          <p:cNvSpPr/>
          <p:nvPr/>
        </p:nvSpPr>
        <p:spPr>
          <a:xfrm>
            <a:off x="2708891" y="534337"/>
            <a:ext cx="3810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Users\Tarak_sps\Downloads\আমার পরিচয়\পালযুগ ২.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91361"/>
            <a:ext cx="2895600" cy="2380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86200" y="1341629"/>
            <a:ext cx="4462818" cy="4524315"/>
          </a:xfrm>
          <a:prstGeom prst="rect">
            <a:avLst/>
          </a:prstGeom>
          <a:noFill/>
        </p:spPr>
        <p:txBody>
          <a:bodyPr wrap="square" rtlCol="0">
            <a:spAutoFit/>
          </a:bodyPr>
          <a:lstStyle/>
          <a:p>
            <a:pPr algn="just"/>
            <a:r>
              <a:rPr lang="bn-IN" sz="3200" dirty="0" smtClean="0">
                <a:latin typeface="NikoshBAN" pitchFamily="2" charset="0"/>
                <a:cs typeface="NikoshBAN" pitchFamily="2" charset="0"/>
              </a:rPr>
              <a:t>৭৫০ খ্রিস্টাব্ধে গোপালের রাজ্যশাসনের মধ্য দিয়ে বঙ্গে পালযুগের সূচনা হয় । তারপর চারশত বছর পাল বংশের রাজত্ব টিকে ছিল । চিত্রকলায় এই সময়ের সমৃদ্ধি লক্ষ্যযোগ্য । কবি আমাদের শিল্পের সমৃদ্ধ ঐতিহ্য বোঝাতে পালযুগের  চিত্রকলার উল্লেখ করেছেন ।  </a:t>
            </a:r>
            <a:endParaRPr lang="en-US" sz="32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644601EF-A35B-487C-8D75-B883F6BAB7BB}"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567514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2000"/>
                                        <p:tgtEl>
                                          <p:spTgt spid="819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6000"/>
                            </p:stCondLst>
                            <p:childTnLst>
                              <p:par>
                                <p:cTn id="17" presetID="42" presetClass="entr" presetSubtype="0" fill="hold" nodeType="afterEffect">
                                  <p:stCondLst>
                                    <p:cond delay="0"/>
                                  </p:stCondLst>
                                  <p:iterate type="wd">
                                    <p:tmPct val="10000"/>
                                  </p:iterate>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anim calcmode="lin" valueType="num">
                                      <p:cBhvr>
                                        <p:cTn id="20"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bn-IN" sz="8000" dirty="0" smtClean="0">
                <a:solidFill>
                  <a:srgbClr val="FF0000"/>
                </a:solidFill>
                <a:latin typeface="NikoshBAN" pitchFamily="2" charset="0"/>
                <a:cs typeface="NikoshBAN" pitchFamily="2" charset="0"/>
              </a:rPr>
              <a:t>স</a:t>
            </a:r>
            <a:r>
              <a:rPr lang="bn-IN" sz="6000" dirty="0" smtClean="0">
                <a:solidFill>
                  <a:srgbClr val="FF0000"/>
                </a:solidFill>
                <a:latin typeface="NikoshBAN" pitchFamily="2" charset="0"/>
                <a:cs typeface="NikoshBAN" pitchFamily="2" charset="0"/>
              </a:rPr>
              <a:t>কল শিক্ষার্থীকে </a:t>
            </a:r>
            <a:endParaRPr lang="en-US" sz="6000" dirty="0">
              <a:solidFill>
                <a:srgbClr val="FF0000"/>
              </a:solidFill>
              <a:latin typeface="NikoshBAN" pitchFamily="2" charset="0"/>
              <a:cs typeface="NikoshBAN" pitchFamily="2" charset="0"/>
            </a:endParaRPr>
          </a:p>
        </p:txBody>
      </p:sp>
      <p:sp>
        <p:nvSpPr>
          <p:cNvPr id="11" name="TextBox 10"/>
          <p:cNvSpPr txBox="1"/>
          <p:nvPr/>
        </p:nvSpPr>
        <p:spPr>
          <a:xfrm>
            <a:off x="1219200" y="5410200"/>
            <a:ext cx="6705600" cy="1015663"/>
          </a:xfrm>
          <a:prstGeom prst="rect">
            <a:avLst/>
          </a:prstGeom>
          <a:noFill/>
        </p:spPr>
        <p:txBody>
          <a:bodyPr wrap="square" rtlCol="0">
            <a:spAutoFit/>
          </a:bodyPr>
          <a:lstStyle/>
          <a:p>
            <a:pPr algn="ctr"/>
            <a:r>
              <a:rPr lang="bn-IN" sz="6000" dirty="0" smtClean="0">
                <a:latin typeface="NikoshBAN" pitchFamily="2" charset="0"/>
                <a:cs typeface="NikoshBAN" pitchFamily="2" charset="0"/>
              </a:rPr>
              <a:t>উষ্ণ অভিনন্দন</a:t>
            </a:r>
            <a:endParaRPr lang="en-US" sz="6000" dirty="0">
              <a:latin typeface="NikoshBAN" pitchFamily="2" charset="0"/>
              <a:cs typeface="NikoshBAN"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4953" y="2458540"/>
            <a:ext cx="4814094" cy="2755542"/>
          </a:xfrm>
        </p:spPr>
      </p:pic>
      <p:sp>
        <p:nvSpPr>
          <p:cNvPr id="3" name="Date Placeholder 2"/>
          <p:cNvSpPr>
            <a:spLocks noGrp="1"/>
          </p:cNvSpPr>
          <p:nvPr>
            <p:ph type="dt" sz="half" idx="10"/>
          </p:nvPr>
        </p:nvSpPr>
        <p:spPr/>
        <p:txBody>
          <a:bodyPr/>
          <a:lstStyle/>
          <a:p>
            <a:fld id="{DA979DD7-5E2F-4B3D-A3EE-FCE89DB7F736}"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53395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6" fill="hold" grpId="0" nodeType="after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1+#ppt_w/2"/>
                                          </p:val>
                                        </p:tav>
                                        <p:tav tm="100000">
                                          <p:val>
                                            <p:strVal val="#ppt_x"/>
                                          </p:val>
                                        </p:tav>
                                      </p:tavLst>
                                    </p:anim>
                                    <p:anim calcmode="lin" valueType="num">
                                      <p:cBhvr additive="base">
                                        <p:cTn id="25" dur="20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6800"/>
                            </p:stCondLst>
                            <p:childTnLst>
                              <p:par>
                                <p:cTn id="27" presetID="2" presetClass="entr" presetSubtype="9"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0-#ppt_w/2"/>
                                          </p:val>
                                        </p:tav>
                                        <p:tav tm="100000">
                                          <p:val>
                                            <p:strVal val="#ppt_x"/>
                                          </p:val>
                                        </p:tav>
                                      </p:tavLst>
                                    </p:anim>
                                    <p:anim calcmode="lin" valueType="num">
                                      <p:cBhvr additive="base">
                                        <p:cTn id="3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267168"/>
            <a:ext cx="6798734" cy="1303867"/>
          </a:xfrm>
        </p:spPr>
        <p:txBody>
          <a:bodyPr/>
          <a:lstStyle/>
          <a:p>
            <a:r>
              <a:rPr lang="bn-IN" dirty="0" smtClean="0">
                <a:latin typeface="NikoshBAN" pitchFamily="2" charset="0"/>
                <a:cs typeface="NikoshBAN" pitchFamily="2" charset="0"/>
              </a:rPr>
              <a:t>চর্যাপদ</a:t>
            </a:r>
            <a:endParaRPr lang="en-US" dirty="0">
              <a:latin typeface="NikoshBAN" pitchFamily="2" charset="0"/>
              <a:cs typeface="NikoshBAN" pitchFamily="2" charset="0"/>
            </a:endParaRPr>
          </a:p>
        </p:txBody>
      </p:sp>
      <p:pic>
        <p:nvPicPr>
          <p:cNvPr id="9218" name="Picture 2" descr="C:\Users\Tarak_sps\Downloads\আমার পরিচয়\চর্যাপদ.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4332" y="1371600"/>
            <a:ext cx="313901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arak_sps\Downloads\আমার পরিচয়\file (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32" y="3733800"/>
            <a:ext cx="3158068"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3333" y="1371600"/>
            <a:ext cx="4114800" cy="5016758"/>
          </a:xfrm>
          <a:prstGeom prst="rect">
            <a:avLst/>
          </a:prstGeom>
          <a:noFill/>
        </p:spPr>
        <p:txBody>
          <a:bodyPr wrap="square" rtlCol="0">
            <a:spAutoFit/>
          </a:bodyPr>
          <a:lstStyle/>
          <a:p>
            <a:pPr algn="just"/>
            <a:r>
              <a:rPr lang="bn-IN" sz="3200" dirty="0" smtClean="0">
                <a:latin typeface="NikoshBAN" pitchFamily="2" charset="0"/>
                <a:cs typeface="NikoshBAN" pitchFamily="2" charset="0"/>
              </a:rPr>
              <a:t>বাংলা ভাষা ও সাহিত্য-ঐতিহ্যের প্রথম নিদর্শন । হরপ্রসাদ শাস্ত্রী নেপাল থেকে চর্যাপদের পাণ্ডুলিপি উদ্ধার করেন । চয়শত শতাব্দী থেকে এগারশ শতকের মধ্যে পদগুলো রচিত হয়েছে । এই পদগুলোর মধ্যে প্রাচীন বাংলার অতি সাধারণ মানুষের প্রাণময় জীবনের চিত্র ফুটে উঠেছে । </a:t>
            </a:r>
            <a:endParaRPr lang="en-US" sz="3200" dirty="0">
              <a:latin typeface="NikoshBAN" pitchFamily="2" charset="0"/>
              <a:cs typeface="NikoshBAN" pitchFamily="2" charset="0"/>
            </a:endParaRPr>
          </a:p>
        </p:txBody>
      </p:sp>
      <p:sp>
        <p:nvSpPr>
          <p:cNvPr id="4" name="Down Ribbon 3"/>
          <p:cNvSpPr/>
          <p:nvPr/>
        </p:nvSpPr>
        <p:spPr>
          <a:xfrm>
            <a:off x="2861733" y="538102"/>
            <a:ext cx="3429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C739AD-3F92-4CA7-B23F-7DB964548587}"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7329998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2)">
                                      <p:cBhvr>
                                        <p:cTn id="7" dur="2000"/>
                                        <p:tgtEl>
                                          <p:spTgt spid="9218"/>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heel(4)">
                                      <p:cBhvr>
                                        <p:cTn id="11" dur="2000"/>
                                        <p:tgtEl>
                                          <p:spTgt spid="921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42" presetClass="entr" presetSubtype="0" fill="hold"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227141"/>
            <a:ext cx="6798734" cy="1303867"/>
          </a:xfrm>
        </p:spPr>
        <p:txBody>
          <a:bodyPr/>
          <a:lstStyle/>
          <a:p>
            <a:r>
              <a:rPr lang="bn-IN" dirty="0" smtClean="0">
                <a:latin typeface="NikoshBAN" pitchFamily="2" charset="0"/>
                <a:cs typeface="NikoshBAN" pitchFamily="2" charset="0"/>
              </a:rPr>
              <a:t> পাহাড়পুরের বৌদ্ধবিহার</a:t>
            </a:r>
            <a:endParaRPr lang="en-US" dirty="0">
              <a:latin typeface="NikoshBAN" pitchFamily="2" charset="0"/>
              <a:cs typeface="NikoshBAN"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02911"/>
            <a:ext cx="2717800" cy="2107089"/>
          </a:xfrm>
        </p:spPr>
      </p:pic>
      <p:sp>
        <p:nvSpPr>
          <p:cNvPr id="4" name="Up Ribbon 3"/>
          <p:cNvSpPr/>
          <p:nvPr/>
        </p:nvSpPr>
        <p:spPr>
          <a:xfrm>
            <a:off x="575733" y="420037"/>
            <a:ext cx="8001000" cy="990600"/>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arak_sps\Downloads\আমার পরিচয়\বৌদ্ধবিহার 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27178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4524" y="1531008"/>
            <a:ext cx="4800600" cy="4832092"/>
          </a:xfrm>
          <a:prstGeom prst="rect">
            <a:avLst/>
          </a:prstGeom>
          <a:noFill/>
        </p:spPr>
        <p:txBody>
          <a:bodyPr wrap="square" rtlCol="0">
            <a:spAutoFit/>
          </a:bodyPr>
          <a:lstStyle/>
          <a:p>
            <a:pPr algn="just"/>
            <a:r>
              <a:rPr lang="bn-IN" sz="2800" dirty="0" smtClean="0">
                <a:latin typeface="NikoshBAN" pitchFamily="2" charset="0"/>
                <a:cs typeface="NikoshBAN" pitchFamily="2" charset="0"/>
              </a:rPr>
              <a:t>বর্তমান নওগাঁ জেলার বদলগাছি থানার পাহাড়পুর গ্রামে এই প্রাচীন বিহার অবস্থিত। ১৮৭৯ সালে স্যার কানিংহাম এই বিশাল কীর্তি আবিষ্কার করেন । দ্বিতীয় পাল রাজা শ্রী ধর্মপালদেব (রাজত্বকাল ৭৭৭-৮১০ খ্রি.) এই বিশাল বিহার তৈরি করেছিলেন । একে সোমপুর বিহারও বলা হয় । পৃথিবীর সবচেয়ে বড় বিহারগুলোর একটি । কবি আমাদের প্রত্নতাত্ত্বিক ঐতিহ্যের পরিচয় দিতে পাহাড়পুরের বৌদ্ধবিহারের উল্লেখ করেছেন । </a:t>
            </a:r>
            <a:endParaRPr lang="en-US" sz="28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E9022FC8-AE0C-43A5-AE09-49A06A9B62D7}" type="datetime1">
              <a:rPr lang="en-US" smtClean="0"/>
              <a:t>3/25/2020</a:t>
            </a:fld>
            <a:endParaRPr lang="en-US" dirty="0"/>
          </a:p>
        </p:txBody>
      </p:sp>
      <p:sp>
        <p:nvSpPr>
          <p:cNvPr id="7" name="Footer Placeholder 6"/>
          <p:cNvSpPr>
            <a:spLocks noGrp="1"/>
          </p:cNvSpPr>
          <p:nvPr>
            <p:ph type="ftr" sz="quarter" idx="11"/>
          </p:nvPr>
        </p:nvSpPr>
        <p:spPr/>
        <p:txBody>
          <a:bodyPr/>
          <a:lstStyle/>
          <a:p>
            <a:r>
              <a:rPr lang="en-US" smtClean="0"/>
              <a:t>t@riq present's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654300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par>
                          <p:cTn id="31" fill="hold">
                            <p:stCondLst>
                              <p:cond delay="6000"/>
                            </p:stCondLst>
                            <p:childTnLst>
                              <p:par>
                                <p:cTn id="32" presetID="42" presetClass="entr" presetSubtype="0" fill="hold" nodeType="afterEffect">
                                  <p:stCondLst>
                                    <p:cond delay="0"/>
                                  </p:stCondLst>
                                  <p:iterate type="wd">
                                    <p:tmPct val="10000"/>
                                  </p:iterate>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2000"/>
                                        <p:tgtEl>
                                          <p:spTgt spid="6">
                                            <p:txEl>
                                              <p:pRg st="0" end="0"/>
                                            </p:txEl>
                                          </p:spTgt>
                                        </p:tgtEl>
                                      </p:cBhvr>
                                    </p:animEffect>
                                    <p:anim calcmode="lin" valueType="num">
                                      <p:cBhvr>
                                        <p:cTn id="3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33" y="382769"/>
            <a:ext cx="6798734" cy="1303867"/>
          </a:xfrm>
        </p:spPr>
        <p:txBody>
          <a:bodyPr/>
          <a:lstStyle/>
          <a:p>
            <a:r>
              <a:rPr lang="bn-IN" dirty="0" smtClean="0">
                <a:latin typeface="NikoshBAN" pitchFamily="2" charset="0"/>
                <a:cs typeface="NikoshBAN" pitchFamily="2" charset="0"/>
              </a:rPr>
              <a:t>তিতুমীর</a:t>
            </a:r>
            <a:endParaRPr lang="en-US" dirty="0">
              <a:latin typeface="NikoshBAN" pitchFamily="2" charset="0"/>
              <a:cs typeface="NikoshBAN" pitchFamily="2" charset="0"/>
            </a:endParaRPr>
          </a:p>
        </p:txBody>
      </p:sp>
      <p:pic>
        <p:nvPicPr>
          <p:cNvPr id="5" name="Content Placeholder 4"/>
          <p:cNvPicPr>
            <a:picLocks noGrp="1" noChangeAspect="1"/>
          </p:cNvPicPr>
          <p:nvPr>
            <p:ph idx="1"/>
          </p:nvPr>
        </p:nvPicPr>
        <p:blipFill>
          <a:blip r:embed="rId2">
            <a:biLevel thresh="75000"/>
            <a:extLst>
              <a:ext uri="{28A0092B-C50C-407E-A947-70E740481C1C}">
                <a14:useLocalDpi xmlns:a14="http://schemas.microsoft.com/office/drawing/2010/main" val="0"/>
              </a:ext>
            </a:extLst>
          </a:blip>
          <a:stretch>
            <a:fillRect/>
          </a:stretch>
        </p:blipFill>
        <p:spPr>
          <a:xfrm>
            <a:off x="762000" y="1676400"/>
            <a:ext cx="3124200" cy="4038600"/>
          </a:xfrm>
        </p:spPr>
      </p:pic>
      <p:sp>
        <p:nvSpPr>
          <p:cNvPr id="4" name="Down Ribbon 3"/>
          <p:cNvSpPr/>
          <p:nvPr/>
        </p:nvSpPr>
        <p:spPr>
          <a:xfrm>
            <a:off x="2209800" y="599576"/>
            <a:ext cx="48006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1433542"/>
            <a:ext cx="4267200" cy="4524315"/>
          </a:xfrm>
          <a:prstGeom prst="rect">
            <a:avLst/>
          </a:prstGeom>
          <a:noFill/>
        </p:spPr>
        <p:txBody>
          <a:bodyPr wrap="square" rtlCol="0">
            <a:spAutoFit/>
          </a:bodyPr>
          <a:lstStyle/>
          <a:p>
            <a:pPr algn="just"/>
            <a:r>
              <a:rPr lang="bn-IN" sz="3200" dirty="0" smtClean="0">
                <a:latin typeface="NikoshBAN" pitchFamily="2" charset="0"/>
                <a:cs typeface="NikoshBAN" pitchFamily="2" charset="0"/>
              </a:rPr>
              <a:t>চব্বিশ পরগনা জেলার হায়দরপুর গ্রামে ১৭৮২ সালে মীর নিসার আলী ওরফে তিতুমীর জন্মগ্রহণ করেন । তিনি অত্যাচারী ইংরেজ ও হিন্দু জমিদারদের বিরুদ্ধে দীর্ঘদিন সংগ্রাম করেন । ১৮৩১ সালের ১৯ নভেম্বর ইংরেজ বাহিনীর সাথে যুদ্ধে তিনি শহিদ হন । </a:t>
            </a:r>
            <a:endParaRPr lang="en-US" sz="32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ACD8918A-9678-42F3-85B3-3A753C72A8FC}" type="datetime1">
              <a:rPr lang="en-US" smtClean="0"/>
              <a:t>3/25/2020</a:t>
            </a:fld>
            <a:endParaRPr lang="en-US" dirty="0"/>
          </a:p>
        </p:txBody>
      </p:sp>
      <p:sp>
        <p:nvSpPr>
          <p:cNvPr id="7" name="Footer Placeholder 6"/>
          <p:cNvSpPr>
            <a:spLocks noGrp="1"/>
          </p:cNvSpPr>
          <p:nvPr>
            <p:ph type="ftr" sz="quarter" idx="11"/>
          </p:nvPr>
        </p:nvSpPr>
        <p:spPr/>
        <p:txBody>
          <a:bodyPr/>
          <a:lstStyle/>
          <a:p>
            <a:r>
              <a:rPr lang="en-US" smtClean="0"/>
              <a:t>t@riq present's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420870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2000"/>
                            </p:stCondLst>
                            <p:childTnLst>
                              <p:par>
                                <p:cTn id="17" presetID="42" presetClass="entr" presetSubtype="0" fill="hold" nodeType="afterEffect">
                                  <p:stCondLst>
                                    <p:cond delay="0"/>
                                  </p:stCondLst>
                                  <p:iterate type="wd">
                                    <p:tmPct val="10000"/>
                                  </p:iterate>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257664"/>
            <a:ext cx="6798734" cy="1303867"/>
          </a:xfrm>
        </p:spPr>
        <p:txBody>
          <a:bodyPr/>
          <a:lstStyle/>
          <a:p>
            <a:r>
              <a:rPr lang="bn-IN" dirty="0" smtClean="0">
                <a:latin typeface="NikoshBAN" pitchFamily="2" charset="0"/>
                <a:cs typeface="NikoshBAN" pitchFamily="2" charset="0"/>
              </a:rPr>
              <a:t>ক্ষুদিরাম</a:t>
            </a:r>
            <a:endParaRPr lang="en-US" dirty="0">
              <a:latin typeface="NikoshBAN" pitchFamily="2" charset="0"/>
              <a:cs typeface="NikoshBAN"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3352800" cy="4419600"/>
          </a:xfrm>
        </p:spPr>
      </p:pic>
      <p:sp>
        <p:nvSpPr>
          <p:cNvPr id="4" name="Down Ribbon 3"/>
          <p:cNvSpPr/>
          <p:nvPr/>
        </p:nvSpPr>
        <p:spPr>
          <a:xfrm>
            <a:off x="2514600" y="525691"/>
            <a:ext cx="41148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1524000"/>
            <a:ext cx="4419600" cy="4708981"/>
          </a:xfrm>
          <a:prstGeom prst="rect">
            <a:avLst/>
          </a:prstGeom>
          <a:noFill/>
        </p:spPr>
        <p:txBody>
          <a:bodyPr wrap="square" rtlCol="0">
            <a:spAutoFit/>
          </a:bodyPr>
          <a:lstStyle/>
          <a:p>
            <a:pPr algn="just"/>
            <a:r>
              <a:rPr lang="bn-IN" sz="3000" dirty="0" smtClean="0">
                <a:latin typeface="NikoshBAN" pitchFamily="2" charset="0"/>
                <a:cs typeface="NikoshBAN" pitchFamily="2" charset="0"/>
              </a:rPr>
              <a:t>ক্ষুদিরাম বসু ( ১৮৮৯ -১৯০৮ খ্রি.) মেদিনীপুর জেলার মৌবনি গ্রামে জন্মগ্রহণ করেন । শৈশব থেকেই ব্রিটিশবিরোধী আন্দোলনের সাথে জড়িত ছিলেন । অত্যাচারী ম্যাজিস্ট্রেট কিংসফোর্ডকে হত্যা করতে গিয়ে ভুলবশত দুইজন ইংরেজ মহিলাকে হত্যা করেন । ১৯০৮ সালের ১১ আগস্ট মহান বিপ্লবীর ফাঁসির আদেশ কার্যকর করা হয় । </a:t>
            </a:r>
            <a:endParaRPr lang="en-US" sz="30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0E45BD18-3F76-428B-AC35-C5A2CEDA9240}"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700582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anim calcmode="lin" valueType="num">
                                      <p:cBhvr>
                                        <p:cTn id="1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133"/>
            <a:ext cx="6798734" cy="1303867"/>
          </a:xfrm>
        </p:spPr>
        <p:txBody>
          <a:bodyPr/>
          <a:lstStyle/>
          <a:p>
            <a:r>
              <a:rPr lang="bn-IN" dirty="0" smtClean="0">
                <a:latin typeface="NikoshBAN" pitchFamily="2" charset="0"/>
                <a:cs typeface="NikoshBAN" pitchFamily="2" charset="0"/>
              </a:rPr>
              <a:t>মাস্টারদা সূর্যসেন</a:t>
            </a:r>
            <a:endParaRPr lang="en-US" dirty="0">
              <a:latin typeface="NikoshBAN" pitchFamily="2" charset="0"/>
              <a:cs typeface="NikoshBAN"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3733800" cy="4572000"/>
          </a:xfrm>
        </p:spPr>
      </p:pic>
      <p:sp>
        <p:nvSpPr>
          <p:cNvPr id="4" name="Down Ribbon 3"/>
          <p:cNvSpPr/>
          <p:nvPr/>
        </p:nvSpPr>
        <p:spPr>
          <a:xfrm>
            <a:off x="1219200" y="381000"/>
            <a:ext cx="67056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7200" y="1524000"/>
            <a:ext cx="4648200" cy="5016758"/>
          </a:xfrm>
          <a:prstGeom prst="rect">
            <a:avLst/>
          </a:prstGeom>
          <a:noFill/>
        </p:spPr>
        <p:txBody>
          <a:bodyPr wrap="square" rtlCol="0">
            <a:spAutoFit/>
          </a:bodyPr>
          <a:lstStyle/>
          <a:p>
            <a:pPr algn="just"/>
            <a:r>
              <a:rPr lang="bn-IN" sz="3200" dirty="0" smtClean="0">
                <a:latin typeface="NikoshBAN" pitchFamily="2" charset="0"/>
                <a:cs typeface="NikoshBAN" pitchFamily="2" charset="0"/>
              </a:rPr>
              <a:t>মাস্টারদা সূর্যসেন চট্টগ্রাম জেলার রাউজান থানার নোয়াপাড়া গ্রামে জন্মগ্রহণ করেন । আজীবন তিনি ব্রিটিশদের বিরুদ্ধে সশস্ত্র যুদ্ধে নিয়োজিত হন । ১৯৩০ সালে তিনি চট্টগ্রামকে ইংরেজমুক্ত করে স্বাধীনতা ঘোষণা করেন । কিন্তু বেশিদিন তা রক্ষা করতে পারেননি । ১৯৩৪ সালের ১২ জানুয়ারি তাঁর ফাঁসি হয় । </a:t>
            </a:r>
            <a:endParaRPr lang="en-US" sz="32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633271F7-03FE-47F2-84FC-92051FEEFDC6}" type="datetime1">
              <a:rPr lang="en-US" smtClean="0"/>
              <a:t>3/25/2020</a:t>
            </a:fld>
            <a:endParaRPr lang="en-US" dirty="0"/>
          </a:p>
        </p:txBody>
      </p:sp>
      <p:sp>
        <p:nvSpPr>
          <p:cNvPr id="7" name="Footer Placeholder 6"/>
          <p:cNvSpPr>
            <a:spLocks noGrp="1"/>
          </p:cNvSpPr>
          <p:nvPr>
            <p:ph type="ftr" sz="quarter" idx="11"/>
          </p:nvPr>
        </p:nvSpPr>
        <p:spPr/>
        <p:txBody>
          <a:bodyPr/>
          <a:lstStyle/>
          <a:p>
            <a:r>
              <a:rPr lang="en-US" smtClean="0"/>
              <a:t>t@riq present's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580707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anim calcmode="lin" valueType="num">
                                      <p:cBhvr>
                                        <p:cTn id="1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433" y="762000"/>
            <a:ext cx="6798734" cy="1303867"/>
          </a:xfrm>
        </p:spPr>
        <p:txBody>
          <a:bodyPr/>
          <a:lstStyle/>
          <a:p>
            <a:r>
              <a:rPr lang="bn-IN" sz="4800" dirty="0" smtClean="0">
                <a:solidFill>
                  <a:srgbClr val="FF0000"/>
                </a:solidFill>
                <a:latin typeface="NikoshBAN" pitchFamily="2" charset="0"/>
                <a:cs typeface="NikoshBAN" pitchFamily="2" charset="0"/>
              </a:rPr>
              <a:t>দ</a:t>
            </a:r>
            <a:r>
              <a:rPr lang="bn-IN" dirty="0" smtClean="0">
                <a:latin typeface="NikoshBAN" pitchFamily="2" charset="0"/>
                <a:cs typeface="NikoshBAN" pitchFamily="2" charset="0"/>
              </a:rPr>
              <a:t>লীয় কাজ</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762000" y="3200400"/>
            <a:ext cx="7848600" cy="1447800"/>
          </a:xfrm>
        </p:spPr>
        <p:txBody>
          <a:bodyPr>
            <a:normAutofit fontScale="77500" lnSpcReduction="20000"/>
          </a:bodyPr>
          <a:lstStyle/>
          <a:p>
            <a:pPr>
              <a:buFont typeface="Wingdings" pitchFamily="2" charset="2"/>
              <a:buChar char="q"/>
            </a:pPr>
            <a:r>
              <a:rPr lang="bn-IN" dirty="0" smtClean="0">
                <a:latin typeface="NikoshBAN" pitchFamily="2" charset="0"/>
                <a:cs typeface="NikoshBAN" pitchFamily="2" charset="0"/>
              </a:rPr>
              <a:t> </a:t>
            </a:r>
            <a:r>
              <a:rPr lang="bn-IN" sz="4700" dirty="0" smtClean="0">
                <a:latin typeface="NikoshBAN" pitchFamily="2" charset="0"/>
                <a:cs typeface="NikoshBAN" pitchFamily="2" charset="0"/>
              </a:rPr>
              <a:t>সৈয়দ </a:t>
            </a:r>
            <a:r>
              <a:rPr lang="bn-IN" sz="4700" dirty="0">
                <a:latin typeface="NikoshBAN" pitchFamily="2" charset="0"/>
                <a:cs typeface="NikoshBAN" pitchFamily="2" charset="0"/>
              </a:rPr>
              <a:t>শামসুল হক গভীর মমত্বের সঙ্গে যে ইতিহাস </a:t>
            </a:r>
            <a:r>
              <a:rPr lang="bn-IN" sz="4700" dirty="0" smtClean="0">
                <a:latin typeface="NikoshBAN" pitchFamily="2" charset="0"/>
                <a:cs typeface="NikoshBAN" pitchFamily="2" charset="0"/>
              </a:rPr>
              <a:t>,ঐতিহ্য </a:t>
            </a:r>
            <a:r>
              <a:rPr lang="bn-IN" sz="4700" dirty="0">
                <a:latin typeface="NikoshBAN" pitchFamily="2" charset="0"/>
                <a:cs typeface="NikoshBAN" pitchFamily="2" charset="0"/>
              </a:rPr>
              <a:t>ও সংস্কৃতির কথা বলেছেন তা ব্যাখ্যা </a:t>
            </a:r>
            <a:r>
              <a:rPr lang="bn-IN" sz="4700" dirty="0" smtClean="0">
                <a:latin typeface="NikoshBAN" pitchFamily="2" charset="0"/>
                <a:cs typeface="NikoshBAN" pitchFamily="2" charset="0"/>
              </a:rPr>
              <a:t>করো।</a:t>
            </a:r>
            <a:endParaRPr lang="en-US" sz="4700" dirty="0">
              <a:latin typeface="NikoshBAN" pitchFamily="2" charset="0"/>
              <a:cs typeface="NikoshBAN" pitchFamily="2" charset="0"/>
            </a:endParaRPr>
          </a:p>
          <a:p>
            <a:endParaRPr lang="en-US" dirty="0"/>
          </a:p>
        </p:txBody>
      </p:sp>
      <p:sp>
        <p:nvSpPr>
          <p:cNvPr id="4" name="Down Ribbon 3"/>
          <p:cNvSpPr/>
          <p:nvPr/>
        </p:nvSpPr>
        <p:spPr>
          <a:xfrm>
            <a:off x="1981200" y="1032933"/>
            <a:ext cx="50292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1A2BD5-555D-4AF5-BAC6-C0424031E702}"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0004245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0"/>
                                  </p:stCondLst>
                                  <p:iterate type="wd">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784178"/>
            <a:ext cx="6798734" cy="1303867"/>
          </a:xfrm>
        </p:spPr>
        <p:txBody>
          <a:bodyPr/>
          <a:lstStyle/>
          <a:p>
            <a:r>
              <a:rPr lang="bn-IN"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19100" y="2438400"/>
            <a:ext cx="8229600" cy="2590800"/>
          </a:xfrm>
        </p:spPr>
        <p:txBody>
          <a:bodyPr/>
          <a:lstStyle/>
          <a:p>
            <a:pPr marL="0" indent="0">
              <a:buNone/>
            </a:pPr>
            <a:r>
              <a:rPr lang="en-US" dirty="0" smtClean="0">
                <a:latin typeface="NikoshBAN" pitchFamily="2" charset="0"/>
                <a:cs typeface="NikoshBAN" pitchFamily="2" charset="0"/>
              </a:rPr>
              <a:t>	</a:t>
            </a:r>
            <a:r>
              <a:rPr lang="bn-IN" sz="3200" dirty="0" smtClean="0">
                <a:latin typeface="NikoshBAN" pitchFamily="2" charset="0"/>
                <a:cs typeface="NikoshBAN" pitchFamily="2" charset="0"/>
              </a:rPr>
              <a:t>১ । দেউল অর্থ কী     ?</a:t>
            </a:r>
          </a:p>
          <a:p>
            <a:pPr marL="0" indent="0">
              <a:buNone/>
            </a:pP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২ ।  আলপথ কী ?</a:t>
            </a:r>
          </a:p>
          <a:p>
            <a:pPr marL="0" indent="0">
              <a:buNone/>
            </a:pP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 । পাহাড়পুর বৌদ্ধবিহার বর্তমানে কোন জেলায় অবস্থিত ?</a:t>
            </a:r>
          </a:p>
          <a:p>
            <a:pPr marL="0" indent="0">
              <a:buNone/>
            </a:pP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৪ । ক্ষুদিরাম বসুকে কত সালে ফাঁসি দেওয়া হয়েছিল ?</a:t>
            </a:r>
            <a:endParaRPr lang="en-US" sz="3200" dirty="0">
              <a:latin typeface="NikoshBAN" pitchFamily="2" charset="0"/>
              <a:cs typeface="NikoshBAN" pitchFamily="2" charset="0"/>
            </a:endParaRPr>
          </a:p>
        </p:txBody>
      </p:sp>
      <p:sp>
        <p:nvSpPr>
          <p:cNvPr id="4" name="Down Ribbon 3"/>
          <p:cNvSpPr/>
          <p:nvPr/>
        </p:nvSpPr>
        <p:spPr>
          <a:xfrm>
            <a:off x="2514600" y="1093211"/>
            <a:ext cx="4038600" cy="6858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22C50F3-CC5E-472D-992B-67BD22A753B1}"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4471927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iterate type="wd">
                                    <p:tmPct val="5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2000"/>
                                        <p:tgtEl>
                                          <p:spTgt spid="3">
                                            <p:txEl>
                                              <p:pRg st="0" end="0"/>
                                            </p:txEl>
                                          </p:spTgt>
                                        </p:tgtEl>
                                      </p:cBhvr>
                                    </p:animEffect>
                                  </p:childTnLst>
                                </p:cTn>
                              </p:par>
                            </p:childTnLst>
                          </p:cTn>
                        </p:par>
                        <p:par>
                          <p:cTn id="15" fill="hold">
                            <p:stCondLst>
                              <p:cond delay="4500"/>
                            </p:stCondLst>
                            <p:childTnLst>
                              <p:par>
                                <p:cTn id="16" presetID="31" presetClass="entr" presetSubtype="0" fill="hold" nodeType="afterEffect">
                                  <p:stCondLst>
                                    <p:cond delay="0"/>
                                  </p:stCondLst>
                                  <p:iterate type="wd">
                                    <p:tmPct val="5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1" end="1"/>
                                            </p:txEl>
                                          </p:spTgt>
                                        </p:tgtEl>
                                      </p:cBhvr>
                                    </p:animEffect>
                                  </p:childTnLst>
                                </p:cTn>
                              </p:par>
                            </p:childTnLst>
                          </p:cTn>
                        </p:par>
                        <p:par>
                          <p:cTn id="22" fill="hold">
                            <p:stCondLst>
                              <p:cond delay="6900"/>
                            </p:stCondLst>
                            <p:childTnLst>
                              <p:par>
                                <p:cTn id="23" presetID="31" presetClass="entr" presetSubtype="0" fill="hold" nodeType="afterEffect">
                                  <p:stCondLst>
                                    <p:cond delay="0"/>
                                  </p:stCondLst>
                                  <p:iterate type="wd">
                                    <p:tmPct val="5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2" end="2"/>
                                            </p:txEl>
                                          </p:spTgt>
                                        </p:tgtEl>
                                      </p:cBhvr>
                                    </p:animEffect>
                                  </p:childTnLst>
                                </p:cTn>
                              </p:par>
                            </p:childTnLst>
                          </p:cTn>
                        </p:par>
                        <p:par>
                          <p:cTn id="29" fill="hold">
                            <p:stCondLst>
                              <p:cond delay="9700"/>
                            </p:stCondLst>
                            <p:childTnLst>
                              <p:par>
                                <p:cTn id="30" presetID="31" presetClass="entr" presetSubtype="0" fill="hold" nodeType="afterEffect">
                                  <p:stCondLst>
                                    <p:cond delay="0"/>
                                  </p:stCondLst>
                                  <p:iterate type="wd">
                                    <p:tmPct val="5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602" y="350560"/>
            <a:ext cx="6798734" cy="1303867"/>
          </a:xfrm>
        </p:spPr>
        <p:txBody>
          <a:bodyPr/>
          <a:lstStyle/>
          <a:p>
            <a:r>
              <a:rPr lang="bn-IN"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386" y="2490788"/>
            <a:ext cx="4593166" cy="3444875"/>
          </a:xfrm>
        </p:spPr>
      </p:pic>
      <p:sp>
        <p:nvSpPr>
          <p:cNvPr id="4" name="Down Ribbon 3"/>
          <p:cNvSpPr/>
          <p:nvPr/>
        </p:nvSpPr>
        <p:spPr>
          <a:xfrm>
            <a:off x="1718469" y="533400"/>
            <a:ext cx="5715000" cy="7620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0" y="1752600"/>
            <a:ext cx="4724400" cy="369332"/>
          </a:xfrm>
          <a:prstGeom prst="rect">
            <a:avLst/>
          </a:prstGeom>
          <a:noFill/>
        </p:spPr>
        <p:txBody>
          <a:bodyPr wrap="square" rtlCol="0">
            <a:spAutoFit/>
          </a:bodyPr>
          <a:lstStyle/>
          <a:p>
            <a:endParaRPr lang="en-US" dirty="0"/>
          </a:p>
        </p:txBody>
      </p:sp>
      <p:sp>
        <p:nvSpPr>
          <p:cNvPr id="7" name="TextBox 6"/>
          <p:cNvSpPr txBox="1"/>
          <p:nvPr/>
        </p:nvSpPr>
        <p:spPr>
          <a:xfrm>
            <a:off x="762000" y="1447800"/>
            <a:ext cx="7772400" cy="1354217"/>
          </a:xfrm>
          <a:prstGeom prst="rect">
            <a:avLst/>
          </a:prstGeom>
          <a:solidFill>
            <a:schemeClr val="accent1">
              <a:lumMod val="40000"/>
              <a:lumOff val="60000"/>
            </a:schemeClr>
          </a:solidFill>
        </p:spPr>
        <p:txBody>
          <a:bodyPr wrap="square" rtlCol="0">
            <a:spAutoFit/>
          </a:bodyPr>
          <a:lstStyle/>
          <a:p>
            <a:pPr algn="ctr"/>
            <a:r>
              <a:rPr lang="en-US" sz="3200" dirty="0">
                <a:latin typeface="NikoshBAN" pitchFamily="2" charset="0"/>
                <a:cs typeface="NikoshBAN" pitchFamily="2" charset="0"/>
              </a:rPr>
              <a:t>“</a:t>
            </a:r>
            <a:r>
              <a:rPr lang="bn-IN" sz="3200" dirty="0">
                <a:latin typeface="NikoshBAN" pitchFamily="2" charset="0"/>
                <a:cs typeface="NikoshBAN" pitchFamily="2" charset="0"/>
              </a:rPr>
              <a:t>সবার উপরে মানুষ সত্য তাহার উপরে নাই</a:t>
            </a:r>
            <a:r>
              <a:rPr lang="en-US" sz="3200" dirty="0">
                <a:latin typeface="NikoshBAN" pitchFamily="2" charset="0"/>
                <a:cs typeface="NikoshBAN" pitchFamily="2" charset="0"/>
              </a:rPr>
              <a:t>”</a:t>
            </a:r>
            <a:r>
              <a:rPr lang="bn-IN" sz="3200" dirty="0">
                <a:latin typeface="NikoshBAN" pitchFamily="2" charset="0"/>
                <a:cs typeface="NikoshBAN" pitchFamily="2" charset="0"/>
              </a:rPr>
              <a:t> ,</a:t>
            </a:r>
          </a:p>
          <a:p>
            <a:pPr algn="ctr"/>
            <a:r>
              <a:rPr lang="bn-IN" sz="3200" dirty="0">
                <a:latin typeface="NikoshBAN" pitchFamily="2" charset="0"/>
                <a:cs typeface="NikoshBAN" pitchFamily="2" charset="0"/>
              </a:rPr>
              <a:t>কথাটি ব্যাখ্যা কর । </a:t>
            </a:r>
          </a:p>
          <a:p>
            <a:endParaRPr lang="en-US" dirty="0"/>
          </a:p>
        </p:txBody>
      </p:sp>
      <p:sp>
        <p:nvSpPr>
          <p:cNvPr id="3" name="Date Placeholder 2"/>
          <p:cNvSpPr>
            <a:spLocks noGrp="1"/>
          </p:cNvSpPr>
          <p:nvPr>
            <p:ph type="dt" sz="half" idx="10"/>
          </p:nvPr>
        </p:nvSpPr>
        <p:spPr/>
        <p:txBody>
          <a:bodyPr/>
          <a:lstStyle/>
          <a:p>
            <a:fld id="{FD01F91C-6CA8-4747-9AE5-01C6FAF5AD18}"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5990967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4000"/>
                            </p:stCondLst>
                            <p:childTnLst>
                              <p:par>
                                <p:cTn id="26" presetID="42" presetClass="entr" presetSubtype="0" fill="hold" grpId="0" nodeType="after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ppt_x</p:attrName>
                                        </p:attrNameLst>
                                      </p:cBhvr>
                                      <p:tavLst>
                                        <p:tav tm="0">
                                          <p:val>
                                            <p:strVal val="#ppt_x"/>
                                          </p:val>
                                        </p:tav>
                                        <p:tav tm="100000">
                                          <p:val>
                                            <p:strVal val="#ppt_x"/>
                                          </p:val>
                                        </p:tav>
                                      </p:tavLst>
                                    </p:anim>
                                    <p:anim calcmode="lin" valueType="num">
                                      <p:cBhvr>
                                        <p:cTn id="3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3569" y="4191000"/>
            <a:ext cx="4817344" cy="1200329"/>
          </a:xfrm>
          <a:prstGeom prst="rect">
            <a:avLst/>
          </a:prstGeom>
          <a:scene3d>
            <a:camera prst="perspectiveContrastingRightFacing"/>
            <a:lightRig rig="threePt" dir="t"/>
          </a:scene3d>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সবাইকে ধন্যবাদ</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pic>
        <p:nvPicPr>
          <p:cNvPr id="1026" name="Picture 2" descr="C:\Users\Tarak_sps\Downloads\GIF\giphy (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1841" y="685800"/>
            <a:ext cx="6400800" cy="31332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16AE02A1-56DD-463F-B95B-34F1B3D0BB6B}" type="datetime1">
              <a:rPr lang="en-US" smtClean="0"/>
              <a:t>3/25/2020</a:t>
            </a:fld>
            <a:endParaRPr lang="en-US" dirty="0"/>
          </a:p>
        </p:txBody>
      </p:sp>
      <p:sp>
        <p:nvSpPr>
          <p:cNvPr id="4" name="Footer Placeholder 3"/>
          <p:cNvSpPr>
            <a:spLocks noGrp="1"/>
          </p:cNvSpPr>
          <p:nvPr>
            <p:ph type="ftr" sz="quarter" idx="11"/>
          </p:nvPr>
        </p:nvSpPr>
        <p:spPr/>
        <p:txBody>
          <a:bodyPr/>
          <a:lstStyle/>
          <a:p>
            <a:r>
              <a:rPr lang="en-US" smtClean="0"/>
              <a:t>t@riq present's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65708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0"/>
                                        <p:tgtEl>
                                          <p:spTgt spid="1026"/>
                                        </p:tgtEl>
                                      </p:cBhvr>
                                    </p:animEffect>
                                  </p:childTnLst>
                                </p:cTn>
                              </p:par>
                            </p:childTnLst>
                          </p:cTn>
                        </p:par>
                        <p:par>
                          <p:cTn id="8" fill="hold">
                            <p:stCondLst>
                              <p:cond delay="5000"/>
                            </p:stCondLst>
                            <p:childTnLst>
                              <p:par>
                                <p:cTn id="9" presetID="8" presetClass="emph" presetSubtype="0" fill="hold" grpId="0" nodeType="after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6275"/>
            <a:ext cx="6248400" cy="1143000"/>
          </a:xfrm>
          <a:solidFill>
            <a:srgbClr val="00B0F0"/>
          </a:solidFill>
        </p:spPr>
        <p:txBody>
          <a:bodyPr/>
          <a:lstStyle/>
          <a:p>
            <a:r>
              <a:rPr lang="bn-IN" sz="6000" dirty="0">
                <a:latin typeface="NikoshBAN" pitchFamily="2" charset="0"/>
                <a:cs typeface="NikoshBAN" pitchFamily="2" charset="0"/>
              </a:rPr>
              <a:t>শি</a:t>
            </a:r>
            <a:r>
              <a:rPr lang="bn-IN" dirty="0">
                <a:latin typeface="NikoshBAN" pitchFamily="2" charset="0"/>
                <a:cs typeface="NikoshBAN" pitchFamily="2" charset="0"/>
              </a:rPr>
              <a:t>ক্ষক পরিচিতি</a:t>
            </a:r>
            <a:endParaRPr lang="en-US" dirty="0">
              <a:latin typeface="NikoshBAN" pitchFamily="2" charset="0"/>
              <a:cs typeface="NikoshBAN" pitchFamily="2" charset="0"/>
            </a:endParaRPr>
          </a:p>
        </p:txBody>
      </p:sp>
      <p:sp>
        <p:nvSpPr>
          <p:cNvPr id="5" name="TextBox 4"/>
          <p:cNvSpPr txBox="1"/>
          <p:nvPr/>
        </p:nvSpPr>
        <p:spPr>
          <a:xfrm>
            <a:off x="3995532" y="2737503"/>
            <a:ext cx="4572000" cy="2800767"/>
          </a:xfrm>
          <a:prstGeom prst="rect">
            <a:avLst/>
          </a:prstGeom>
          <a:solidFill>
            <a:schemeClr val="accent2"/>
          </a:solidFill>
        </p:spPr>
        <p:txBody>
          <a:bodyPr wrap="square" rtlCol="0">
            <a:spAutoFit/>
          </a:bodyPr>
          <a:lstStyle/>
          <a:p>
            <a:r>
              <a:rPr lang="bn-IN" sz="3200" dirty="0" smtClean="0">
                <a:latin typeface="NikoshBAN" pitchFamily="2" charset="0"/>
                <a:cs typeface="NikoshBAN" pitchFamily="2" charset="0"/>
              </a:rPr>
              <a:t>আব্দুল্লাহ আত তারিক</a:t>
            </a:r>
          </a:p>
          <a:p>
            <a:r>
              <a:rPr lang="bn-IN" sz="3200" dirty="0">
                <a:latin typeface="NikoshBAN" pitchFamily="2" charset="0"/>
                <a:cs typeface="NikoshBAN" pitchFamily="2" charset="0"/>
              </a:rPr>
              <a:t>সহকারি </a:t>
            </a:r>
            <a:r>
              <a:rPr lang="bn-IN" sz="3200" dirty="0" smtClean="0">
                <a:latin typeface="NikoshBAN" pitchFamily="2" charset="0"/>
                <a:cs typeface="NikoshBAN" pitchFamily="2" charset="0"/>
              </a:rPr>
              <a:t>শিক্ষক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শুভেচ্ছা প্রিপারেটরি স্কুল, মাগুরা</a:t>
            </a:r>
          </a:p>
          <a:p>
            <a:r>
              <a:rPr lang="bn-IN" sz="3200" dirty="0" smtClean="0">
                <a:latin typeface="NikoshBAN" pitchFamily="2" charset="0"/>
                <a:cs typeface="NikoshBAN" pitchFamily="2" charset="0"/>
              </a:rPr>
              <a:t>মোবা</a:t>
            </a:r>
            <a:r>
              <a:rPr lang="en-US" sz="3200" dirty="0" smtClean="0">
                <a:latin typeface="NikoshBAN" pitchFamily="2" charset="0"/>
                <a:cs typeface="NikoshBAN" pitchFamily="2" charset="0"/>
              </a:rPr>
              <a:t>: </a:t>
            </a:r>
            <a:r>
              <a:rPr lang="en-US" sz="2400" dirty="0" smtClean="0"/>
              <a:t>01711-265231</a:t>
            </a:r>
          </a:p>
          <a:p>
            <a:r>
              <a:rPr lang="en-US" sz="2400" dirty="0" smtClean="0">
                <a:solidFill>
                  <a:srgbClr val="FF0000"/>
                </a:solidFill>
              </a:rPr>
              <a:t>Email </a:t>
            </a:r>
            <a:r>
              <a:rPr lang="en-US" sz="2400" dirty="0" smtClean="0"/>
              <a:t>– </a:t>
            </a:r>
            <a:r>
              <a:rPr lang="en-US" sz="2400" dirty="0" smtClean="0">
                <a:hlinkClick r:id="rId3"/>
              </a:rPr>
              <a:t>tariqmagura@gmail.com</a:t>
            </a:r>
            <a:endParaRPr lang="en-US" sz="2400" dirty="0" smtClean="0"/>
          </a:p>
          <a:p>
            <a:r>
              <a:rPr lang="en-US" sz="2400" dirty="0" smtClean="0">
                <a:solidFill>
                  <a:srgbClr val="FF0000"/>
                </a:solidFill>
              </a:rPr>
              <a:t>Skype</a:t>
            </a:r>
            <a:r>
              <a:rPr lang="en-US" sz="2400" dirty="0" smtClean="0">
                <a:solidFill>
                  <a:schemeClr val="tx2">
                    <a:lumMod val="60000"/>
                    <a:lumOff val="40000"/>
                  </a:schemeClr>
                </a:solidFill>
              </a:rPr>
              <a:t> </a:t>
            </a:r>
            <a:r>
              <a:rPr lang="en-US" sz="2400" dirty="0" smtClean="0"/>
              <a:t>– </a:t>
            </a:r>
            <a:r>
              <a:rPr lang="en-US" sz="2400" dirty="0" err="1" smtClean="0"/>
              <a:t>abdullah.at.tariq</a:t>
            </a:r>
            <a:endParaRPr lang="en-US" sz="2400" dirty="0" smtClean="0"/>
          </a:p>
        </p:txBody>
      </p:sp>
      <p:sp>
        <p:nvSpPr>
          <p:cNvPr id="3" name="Horizontal Scroll 2"/>
          <p:cNvSpPr/>
          <p:nvPr/>
        </p:nvSpPr>
        <p:spPr>
          <a:xfrm>
            <a:off x="457200" y="1948543"/>
            <a:ext cx="3429000" cy="432280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2415450"/>
            <a:ext cx="2971800" cy="34448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10"/>
          </p:nvPr>
        </p:nvSpPr>
        <p:spPr/>
        <p:txBody>
          <a:bodyPr/>
          <a:lstStyle/>
          <a:p>
            <a:fld id="{485E0870-4D2F-4B47-9B42-703D62745FED}"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46520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heel(3)">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915338"/>
            <a:ext cx="6629400" cy="1066800"/>
          </a:xfrm>
          <a:solidFill>
            <a:srgbClr val="00B0F0"/>
          </a:solidFill>
        </p:spPr>
        <p:txBody>
          <a:bodyPr/>
          <a:lstStyle/>
          <a:p>
            <a:r>
              <a:rPr lang="bn-IN" sz="5400" dirty="0">
                <a:latin typeface="NikoshBAN" pitchFamily="2" charset="0"/>
                <a:cs typeface="NikoshBAN" pitchFamily="2" charset="0"/>
              </a:rPr>
              <a:t>পা</a:t>
            </a:r>
            <a:r>
              <a:rPr lang="bn-IN" dirty="0">
                <a:latin typeface="NikoshBAN" pitchFamily="2" charset="0"/>
                <a:cs typeface="NikoshBAN" pitchFamily="2" charset="0"/>
              </a:rPr>
              <a:t>ঠ পরিচিতি</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indent="0">
              <a:buNone/>
            </a:pPr>
            <a:r>
              <a:rPr lang="bn-IN" sz="2800" dirty="0" smtClean="0">
                <a:latin typeface="NikoshBAN" pitchFamily="2" charset="0"/>
                <a:cs typeface="NikoshBAN" pitchFamily="2" charset="0"/>
              </a:rPr>
              <a:t>	</a:t>
            </a:r>
          </a:p>
          <a:p>
            <a:pPr indent="0">
              <a:buNone/>
            </a:pPr>
            <a:r>
              <a:rPr lang="bn-IN" sz="2800" dirty="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bn-IN" sz="2800" dirty="0">
                <a:latin typeface="NikoshBAN" pitchFamily="2" charset="0"/>
                <a:cs typeface="NikoshBAN" pitchFamily="2" charset="0"/>
              </a:rPr>
              <a:t>	</a:t>
            </a:r>
            <a:r>
              <a:rPr lang="en-US" sz="2800" dirty="0">
                <a:latin typeface="NikoshBAN" pitchFamily="2" charset="0"/>
                <a:cs typeface="NikoshBAN" pitchFamily="2" charset="0"/>
              </a:rPr>
              <a:t> </a:t>
            </a:r>
            <a:r>
              <a:rPr lang="bn-IN" sz="2800" dirty="0" smtClean="0">
                <a:latin typeface="NikoshBAN" pitchFamily="2" charset="0"/>
                <a:cs typeface="NikoshBAN" pitchFamily="2" charset="0"/>
              </a:rPr>
              <a:t>নবম-দশম</a:t>
            </a:r>
            <a:endParaRPr lang="en-US" sz="2800" dirty="0">
              <a:latin typeface="NikoshBAN" pitchFamily="2" charset="0"/>
              <a:cs typeface="NikoshBAN" pitchFamily="2" charset="0"/>
            </a:endParaRPr>
          </a:p>
          <a:p>
            <a:pPr indent="0">
              <a:buNone/>
            </a:pPr>
            <a:r>
              <a:rPr lang="bn-IN" sz="2800" dirty="0">
                <a:latin typeface="NikoshBAN" pitchFamily="2" charset="0"/>
                <a:cs typeface="NikoshBAN" pitchFamily="2" charset="0"/>
              </a:rPr>
              <a:t>	</a:t>
            </a:r>
            <a:r>
              <a:rPr lang="en-US" sz="2800" dirty="0" err="1">
                <a:latin typeface="NikoshBAN" pitchFamily="2" charset="0"/>
                <a:cs typeface="NikoshBAN" pitchFamily="2" charset="0"/>
              </a:rPr>
              <a:t>বিষয়</a:t>
            </a:r>
            <a:r>
              <a:rPr lang="en-US" sz="2800" dirty="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a:latin typeface="NikoshBAN" pitchFamily="2" charset="0"/>
                <a:cs typeface="NikoshBAN" pitchFamily="2" charset="0"/>
              </a:rPr>
              <a:t>	</a:t>
            </a:r>
            <a:r>
              <a:rPr lang="en-US" sz="2800" dirty="0" err="1">
                <a:latin typeface="NikoshBAN" pitchFamily="2" charset="0"/>
                <a:cs typeface="NikoshBAN" pitchFamily="2" charset="0"/>
              </a:rPr>
              <a:t>বাংলা</a:t>
            </a:r>
            <a:r>
              <a:rPr lang="en-US" sz="2800" dirty="0">
                <a:latin typeface="NikoshBAN" pitchFamily="2" charset="0"/>
                <a:cs typeface="NikoshBAN" pitchFamily="2" charset="0"/>
              </a:rPr>
              <a:t> ১ম </a:t>
            </a:r>
            <a:r>
              <a:rPr lang="en-US" sz="2800" dirty="0" err="1" smtClean="0">
                <a:latin typeface="NikoshBAN" pitchFamily="2" charset="0"/>
                <a:cs typeface="NikoshBAN" pitchFamily="2" charset="0"/>
              </a:rPr>
              <a:t>পত্র</a:t>
            </a:r>
            <a:endParaRPr lang="bn-IN" sz="2800" dirty="0">
              <a:latin typeface="NikoshBAN" pitchFamily="2" charset="0"/>
              <a:cs typeface="NikoshBAN" pitchFamily="2" charset="0"/>
            </a:endParaRPr>
          </a:p>
          <a:p>
            <a:pPr indent="0">
              <a:buNone/>
            </a:pPr>
            <a:r>
              <a:rPr lang="bn-IN" sz="2800" dirty="0">
                <a:latin typeface="NikoshBAN" pitchFamily="2" charset="0"/>
                <a:cs typeface="NikoshBAN" pitchFamily="2" charset="0"/>
              </a:rPr>
              <a:t>	</a:t>
            </a:r>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a:latin typeface="NikoshBAN" pitchFamily="2" charset="0"/>
                <a:cs typeface="NikoshBAN" pitchFamily="2" charset="0"/>
              </a:rPr>
              <a:t>	</a:t>
            </a:r>
            <a:r>
              <a:rPr lang="en-US" sz="2800" dirty="0" smtClean="0">
                <a:latin typeface="NikoshBAN" pitchFamily="2" charset="0"/>
                <a:cs typeface="NikoshBAN" pitchFamily="2" charset="0"/>
              </a:rPr>
              <a:t>45 </a:t>
            </a:r>
            <a:r>
              <a:rPr lang="en-US" sz="2800" dirty="0" err="1">
                <a:latin typeface="NikoshBAN" pitchFamily="2" charset="0"/>
                <a:cs typeface="NikoshBAN" pitchFamily="2" charset="0"/>
              </a:rPr>
              <a:t>মিনিট</a:t>
            </a:r>
            <a:r>
              <a:rPr lang="en-US" sz="2800" dirty="0">
                <a:latin typeface="NikoshBAN" pitchFamily="2" charset="0"/>
                <a:cs typeface="NikoshBAN" pitchFamily="2" charset="0"/>
              </a:rPr>
              <a:t> </a:t>
            </a:r>
          </a:p>
          <a:p>
            <a:pPr indent="0">
              <a:buNone/>
            </a:pPr>
            <a:r>
              <a:rPr lang="bn-IN" sz="2800" dirty="0">
                <a:latin typeface="NikoshBAN" pitchFamily="2" charset="0"/>
                <a:cs typeface="NikoshBAN" pitchFamily="2" charset="0"/>
              </a:rPr>
              <a:t>	</a:t>
            </a:r>
            <a:r>
              <a:rPr lang="en-US" sz="2800" dirty="0" err="1">
                <a:latin typeface="NikoshBAN" pitchFamily="2" charset="0"/>
                <a:cs typeface="NikoshBAN" pitchFamily="2" charset="0"/>
              </a:rPr>
              <a:t>তারিখ</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 </a:t>
            </a:r>
            <a:r>
              <a:rPr lang="bn-IN" sz="2800" dirty="0">
                <a:latin typeface="NikoshBAN" pitchFamily="2" charset="0"/>
                <a:cs typeface="NikoshBAN" pitchFamily="2" charset="0"/>
              </a:rPr>
              <a:t>	</a:t>
            </a:r>
            <a:r>
              <a:rPr lang="en-US" sz="2800" dirty="0" smtClean="0">
                <a:latin typeface="NikoshBAN" pitchFamily="2" charset="0"/>
                <a:cs typeface="NikoshBAN" pitchFamily="2" charset="0"/>
              </a:rPr>
              <a:t>25/০3/২০20</a:t>
            </a:r>
            <a:endParaRPr lang="en-US" sz="2800" dirty="0">
              <a:latin typeface="NikoshBAN" pitchFamily="2" charset="0"/>
              <a:cs typeface="NikoshBAN" pitchFamily="2" charset="0"/>
            </a:endParaRPr>
          </a:p>
          <a:p>
            <a:endParaRPr lang="en-US" dirty="0"/>
          </a:p>
        </p:txBody>
      </p:sp>
      <p:sp>
        <p:nvSpPr>
          <p:cNvPr id="5" name="Date Placeholder 4"/>
          <p:cNvSpPr>
            <a:spLocks noGrp="1"/>
          </p:cNvSpPr>
          <p:nvPr>
            <p:ph type="dt" sz="half" idx="10"/>
          </p:nvPr>
        </p:nvSpPr>
        <p:spPr/>
        <p:txBody>
          <a:bodyPr/>
          <a:lstStyle/>
          <a:p>
            <a:fld id="{10F17995-C9CF-4344-B675-204E21506A80}"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5744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iterate type="lt">
                                    <p:tmPct val="10000"/>
                                  </p:iterate>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iterate type="lt">
                                    <p:tmPct val="10000"/>
                                  </p:iterate>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43979"/>
            <a:ext cx="7848600" cy="923330"/>
          </a:xfrm>
          <a:prstGeom prst="rect">
            <a:avLst/>
          </a:prstGeom>
          <a:solidFill>
            <a:srgbClr val="00B0F0"/>
          </a:solidFill>
        </p:spPr>
        <p:txBody>
          <a:bodyPr wrap="square" rtlCol="0">
            <a:spAutoFit/>
          </a:bodyPr>
          <a:lstStyle/>
          <a:p>
            <a:pPr algn="ctr"/>
            <a:r>
              <a:rPr lang="bn-IN" sz="5400" dirty="0" smtClean="0">
                <a:latin typeface="NikoshBAN" pitchFamily="2" charset="0"/>
                <a:cs typeface="NikoshBAN" pitchFamily="2" charset="0"/>
              </a:rPr>
              <a:t>ছ</a:t>
            </a:r>
            <a:r>
              <a:rPr lang="bn-IN" sz="4400" dirty="0" smtClean="0">
                <a:latin typeface="NikoshBAN" pitchFamily="2" charset="0"/>
                <a:cs typeface="NikoshBAN" pitchFamily="2" charset="0"/>
              </a:rPr>
              <a:t>বিগুলো মনোযোগ দিয়ে দেখ</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4" name="Horizontal Scroll 3"/>
          <p:cNvSpPr/>
          <p:nvPr/>
        </p:nvSpPr>
        <p:spPr>
          <a:xfrm>
            <a:off x="685800" y="533400"/>
            <a:ext cx="7848600" cy="990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arak_sps\Downloads\আমার পরিচয়\আলপথ.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750"/>
            <a:ext cx="39243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rak_sps\Downloads\আমার পরিচয়\নদী ৩.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399" y="1428749"/>
            <a:ext cx="3657601" cy="2381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na mosque 4.jpg"/>
          <p:cNvPicPr>
            <a:picLocks noChangeAspect="1"/>
          </p:cNvPicPr>
          <p:nvPr/>
        </p:nvPicPr>
        <p:blipFill>
          <a:blip r:embed="rId5"/>
          <a:stretch>
            <a:fillRect/>
          </a:stretch>
        </p:blipFill>
        <p:spPr>
          <a:xfrm>
            <a:off x="4724399" y="3962400"/>
            <a:ext cx="3657601" cy="2362200"/>
          </a:xfrm>
          <a:prstGeom prst="rect">
            <a:avLst/>
          </a:prstGeom>
        </p:spPr>
      </p:pic>
      <p:pic>
        <p:nvPicPr>
          <p:cNvPr id="8" name="Content Placeholder 4" descr="download (7).jpg"/>
          <p:cNvPicPr>
            <a:picLocks noChangeAspect="1"/>
          </p:cNvPicPr>
          <p:nvPr/>
        </p:nvPicPr>
        <p:blipFill>
          <a:blip r:embed="rId6"/>
          <a:stretch>
            <a:fillRect/>
          </a:stretch>
        </p:blipFill>
        <p:spPr>
          <a:xfrm>
            <a:off x="685800" y="3962399"/>
            <a:ext cx="3924300" cy="2362201"/>
          </a:xfrm>
          <a:prstGeom prst="rect">
            <a:avLst/>
          </a:prstGeom>
        </p:spPr>
      </p:pic>
      <p:sp>
        <p:nvSpPr>
          <p:cNvPr id="3" name="Date Placeholder 2"/>
          <p:cNvSpPr>
            <a:spLocks noGrp="1"/>
          </p:cNvSpPr>
          <p:nvPr>
            <p:ph type="dt" sz="half" idx="10"/>
          </p:nvPr>
        </p:nvSpPr>
        <p:spPr/>
        <p:txBody>
          <a:bodyPr/>
          <a:lstStyle/>
          <a:p>
            <a:fld id="{B4DF901C-D003-49F6-B86A-85345F9DB464}"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54326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down)">
                                      <p:cBhvr>
                                        <p:cTn id="20" dur="580">
                                          <p:stCondLst>
                                            <p:cond delay="0"/>
                                          </p:stCondLst>
                                        </p:cTn>
                                        <p:tgtEl>
                                          <p:spTgt spid="1027"/>
                                        </p:tgtEl>
                                      </p:cBhvr>
                                    </p:animEffect>
                                    <p:anim calcmode="lin" valueType="num">
                                      <p:cBhvr>
                                        <p:cTn id="21"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7"/>
                                        </p:tgtEl>
                                      </p:cBhvr>
                                      <p:to x="100000" y="60000"/>
                                    </p:animScale>
                                    <p:animScale>
                                      <p:cBhvr>
                                        <p:cTn id="27" dur="166" decel="50000">
                                          <p:stCondLst>
                                            <p:cond delay="676"/>
                                          </p:stCondLst>
                                        </p:cTn>
                                        <p:tgtEl>
                                          <p:spTgt spid="1027"/>
                                        </p:tgtEl>
                                      </p:cBhvr>
                                      <p:to x="100000" y="100000"/>
                                    </p:animScale>
                                    <p:animScale>
                                      <p:cBhvr>
                                        <p:cTn id="28" dur="26">
                                          <p:stCondLst>
                                            <p:cond delay="1312"/>
                                          </p:stCondLst>
                                        </p:cTn>
                                        <p:tgtEl>
                                          <p:spTgt spid="1027"/>
                                        </p:tgtEl>
                                      </p:cBhvr>
                                      <p:to x="100000" y="80000"/>
                                    </p:animScale>
                                    <p:animScale>
                                      <p:cBhvr>
                                        <p:cTn id="29" dur="166" decel="50000">
                                          <p:stCondLst>
                                            <p:cond delay="1338"/>
                                          </p:stCondLst>
                                        </p:cTn>
                                        <p:tgtEl>
                                          <p:spTgt spid="1027"/>
                                        </p:tgtEl>
                                      </p:cBhvr>
                                      <p:to x="100000" y="100000"/>
                                    </p:animScale>
                                    <p:animScale>
                                      <p:cBhvr>
                                        <p:cTn id="30" dur="26">
                                          <p:stCondLst>
                                            <p:cond delay="1642"/>
                                          </p:stCondLst>
                                        </p:cTn>
                                        <p:tgtEl>
                                          <p:spTgt spid="1027"/>
                                        </p:tgtEl>
                                      </p:cBhvr>
                                      <p:to x="100000" y="90000"/>
                                    </p:animScale>
                                    <p:animScale>
                                      <p:cBhvr>
                                        <p:cTn id="31" dur="166" decel="50000">
                                          <p:stCondLst>
                                            <p:cond delay="1668"/>
                                          </p:stCondLst>
                                        </p:cTn>
                                        <p:tgtEl>
                                          <p:spTgt spid="1027"/>
                                        </p:tgtEl>
                                      </p:cBhvr>
                                      <p:to x="100000" y="100000"/>
                                    </p:animScale>
                                    <p:animScale>
                                      <p:cBhvr>
                                        <p:cTn id="32" dur="26">
                                          <p:stCondLst>
                                            <p:cond delay="1808"/>
                                          </p:stCondLst>
                                        </p:cTn>
                                        <p:tgtEl>
                                          <p:spTgt spid="1027"/>
                                        </p:tgtEl>
                                      </p:cBhvr>
                                      <p:to x="100000" y="95000"/>
                                    </p:animScale>
                                    <p:animScale>
                                      <p:cBhvr>
                                        <p:cTn id="33" dur="166" decel="50000">
                                          <p:stCondLst>
                                            <p:cond delay="1834"/>
                                          </p:stCondLst>
                                        </p:cTn>
                                        <p:tgtEl>
                                          <p:spTgt spid="102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3)">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ppt_w</p:attrName>
                                        </p:attrNameLst>
                                      </p:cBhvr>
                                      <p:tavLst>
                                        <p:tav tm="0">
                                          <p:val>
                                            <p:fltVal val="0"/>
                                          </p:val>
                                        </p:tav>
                                        <p:tav tm="100000">
                                          <p:val>
                                            <p:strVal val="#ppt_w"/>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Effect transition="in" filter="fade">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2743200"/>
          </a:xfrm>
        </p:spPr>
        <p:txBody>
          <a:bodyPr>
            <a:normAutofit/>
          </a:bodyPr>
          <a:lstStyle/>
          <a:p>
            <a:pPr marL="0" indent="0" algn="ctr">
              <a:buNone/>
            </a:pPr>
            <a:r>
              <a:rPr lang="bn-IN" sz="11500" dirty="0" smtClean="0">
                <a:solidFill>
                  <a:schemeClr val="accent1"/>
                </a:solidFill>
                <a:latin typeface="NikoshBAN" pitchFamily="2" charset="0"/>
                <a:cs typeface="NikoshBAN" pitchFamily="2" charset="0"/>
              </a:rPr>
              <a:t>আ</a:t>
            </a:r>
            <a:r>
              <a:rPr lang="bn-IN" sz="8000" dirty="0" smtClean="0">
                <a:solidFill>
                  <a:schemeClr val="accent1"/>
                </a:solidFill>
                <a:latin typeface="NikoshBAN" pitchFamily="2" charset="0"/>
                <a:cs typeface="NikoshBAN" pitchFamily="2" charset="0"/>
              </a:rPr>
              <a:t>মার পরিচয় </a:t>
            </a:r>
            <a:endParaRPr lang="bn-IN" sz="9600" dirty="0" smtClean="0">
              <a:solidFill>
                <a:schemeClr val="accent1"/>
              </a:solidFill>
              <a:latin typeface="NikoshBAN" pitchFamily="2" charset="0"/>
              <a:cs typeface="NikoshBAN" pitchFamily="2" charset="0"/>
            </a:endParaRPr>
          </a:p>
        </p:txBody>
      </p:sp>
      <p:pic>
        <p:nvPicPr>
          <p:cNvPr id="2" name="Picture 1"/>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404329" y="3200400"/>
            <a:ext cx="4335341" cy="2614613"/>
          </a:xfrm>
          <a:prstGeom prst="rect">
            <a:avLst/>
          </a:prstGeom>
        </p:spPr>
      </p:pic>
      <p:sp>
        <p:nvSpPr>
          <p:cNvPr id="4" name="Date Placeholder 3"/>
          <p:cNvSpPr>
            <a:spLocks noGrp="1"/>
          </p:cNvSpPr>
          <p:nvPr>
            <p:ph type="dt" sz="half" idx="10"/>
          </p:nvPr>
        </p:nvSpPr>
        <p:spPr/>
        <p:txBody>
          <a:bodyPr/>
          <a:lstStyle/>
          <a:p>
            <a:fld id="{C2F2EBD4-31D9-4972-928F-8AE5F8836B87}"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16943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bn-IN" sz="5400" dirty="0" smtClean="0">
                <a:solidFill>
                  <a:srgbClr val="FF0000"/>
                </a:solidFill>
                <a:latin typeface="NikoshBAN" pitchFamily="2" charset="0"/>
                <a:cs typeface="NikoshBAN" pitchFamily="2" charset="0"/>
              </a:rPr>
              <a:t>শি</a:t>
            </a:r>
            <a:r>
              <a:rPr lang="bn-IN" dirty="0" smtClean="0">
                <a:latin typeface="NikoshBAN" pitchFamily="2" charset="0"/>
                <a:cs typeface="NikoshBAN" pitchFamily="2" charset="0"/>
              </a:rPr>
              <a:t>খনফল</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990600" y="2490135"/>
            <a:ext cx="7162800" cy="3444997"/>
          </a:xfrm>
        </p:spPr>
        <p:txBody>
          <a:bodyPr>
            <a:normAutofit lnSpcReduction="10000"/>
          </a:bodyPr>
          <a:lstStyle/>
          <a:p>
            <a:pPr marL="0" indent="0" defTabSz="457200">
              <a:buNone/>
            </a:pPr>
            <a:r>
              <a:rPr lang="bn-IN" sz="2800" dirty="0" smtClean="0">
                <a:latin typeface="NikoshBAN" pitchFamily="2" charset="0"/>
                <a:cs typeface="NikoshBAN" pitchFamily="2" charset="0"/>
              </a:rPr>
              <a:t>১ । কবি সৈয়দ শামসুল হক এর জীবন সম্পর্কে বর্ণনা করতে </a:t>
            </a:r>
            <a:r>
              <a:rPr lang="en-US" sz="2800" dirty="0" smtClean="0">
                <a:latin typeface="NikoshBAN" pitchFamily="2" charset="0"/>
                <a:cs typeface="NikoshBAN" pitchFamily="2" charset="0"/>
              </a:rPr>
              <a:t> </a:t>
            </a:r>
          </a:p>
          <a:p>
            <a:pPr marL="0" indent="0" defTabSz="457200">
              <a:buNone/>
            </a:pP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পারবে ।</a:t>
            </a:r>
          </a:p>
          <a:p>
            <a:pPr marL="0" indent="0">
              <a:buNone/>
            </a:pPr>
            <a:r>
              <a:rPr lang="bn-IN" sz="2800" dirty="0" smtClean="0">
                <a:latin typeface="NikoshBAN" pitchFamily="2" charset="0"/>
                <a:cs typeface="NikoshBAN" pitchFamily="2" charset="0"/>
              </a:rPr>
              <a:t>২ । </a:t>
            </a:r>
            <a:r>
              <a:rPr lang="bn-IN" sz="2800" dirty="0">
                <a:latin typeface="NikoshBAN" pitchFamily="2" charset="0"/>
                <a:cs typeface="NikoshBAN" pitchFamily="2" charset="0"/>
              </a:rPr>
              <a:t>কঠিন শব্দের অর্থ বলতে পারবে । </a:t>
            </a:r>
            <a:endParaRPr lang="bn-IN" sz="2800" dirty="0" smtClean="0">
              <a:latin typeface="NikoshBAN" pitchFamily="2" charset="0"/>
              <a:cs typeface="NikoshBAN" pitchFamily="2" charset="0"/>
            </a:endParaRPr>
          </a:p>
          <a:p>
            <a:pPr marL="0" indent="0">
              <a:buNone/>
            </a:pPr>
            <a:r>
              <a:rPr lang="en-US" sz="2800" dirty="0" smtClean="0">
                <a:latin typeface="NikoshBAN" pitchFamily="2" charset="0"/>
                <a:cs typeface="NikoshBAN" pitchFamily="2" charset="0"/>
              </a:rPr>
              <a:t>3 </a:t>
            </a:r>
            <a:r>
              <a:rPr lang="bn-IN" sz="2800" dirty="0" smtClean="0">
                <a:latin typeface="NikoshBAN" pitchFamily="2" charset="0"/>
                <a:cs typeface="NikoshBAN" pitchFamily="2" charset="0"/>
              </a:rPr>
              <a:t>। কবিতাটি </a:t>
            </a:r>
            <a:r>
              <a:rPr lang="bn-IN" sz="2800" dirty="0">
                <a:latin typeface="NikoshBAN" pitchFamily="2" charset="0"/>
                <a:cs typeface="NikoshBAN" pitchFamily="2" charset="0"/>
              </a:rPr>
              <a:t>প্রমিত উচ্চারণে পড়তে পারবে </a:t>
            </a:r>
            <a:r>
              <a:rPr lang="bn-IN" sz="2800" dirty="0" smtClean="0">
                <a:latin typeface="NikoshBAN" pitchFamily="2" charset="0"/>
                <a:cs typeface="NikoshBAN" pitchFamily="2" charset="0"/>
              </a:rPr>
              <a:t>।</a:t>
            </a:r>
            <a:endParaRPr lang="bn-IN" sz="2800" dirty="0">
              <a:latin typeface="NikoshBAN" pitchFamily="2" charset="0"/>
              <a:cs typeface="NikoshBAN" pitchFamily="2" charset="0"/>
            </a:endParaRPr>
          </a:p>
          <a:p>
            <a:pPr marL="0" indent="0">
              <a:buNone/>
            </a:pPr>
            <a:r>
              <a:rPr lang="bn-IN" sz="2800" dirty="0">
                <a:latin typeface="NikoshBAN" pitchFamily="2" charset="0"/>
                <a:cs typeface="NikoshBAN" pitchFamily="2" charset="0"/>
              </a:rPr>
              <a:t>৪ । সৈয়দ শামসুল হক গভীর মমত্বের সঙ্গে যে ইতিহাস ,</a:t>
            </a:r>
          </a:p>
          <a:p>
            <a:pPr marL="0" indent="0" defTabSz="457200">
              <a:buNone/>
            </a:pPr>
            <a:r>
              <a:rPr lang="bn-IN" sz="2800" dirty="0">
                <a:latin typeface="NikoshBAN" pitchFamily="2" charset="0"/>
                <a:cs typeface="NikoshBAN" pitchFamily="2" charset="0"/>
              </a:rPr>
              <a:t>	</a:t>
            </a:r>
            <a:r>
              <a:rPr lang="bn-IN" sz="2800" dirty="0" smtClean="0">
                <a:latin typeface="NikoshBAN" pitchFamily="2" charset="0"/>
                <a:cs typeface="NikoshBAN" pitchFamily="2" charset="0"/>
              </a:rPr>
              <a:t>ঐতিহ্য </a:t>
            </a:r>
            <a:r>
              <a:rPr lang="bn-IN" sz="2800" dirty="0">
                <a:latin typeface="NikoshBAN" pitchFamily="2" charset="0"/>
                <a:cs typeface="NikoshBAN" pitchFamily="2" charset="0"/>
              </a:rPr>
              <a:t>ও সংস্কৃতির কথা বলেছেন তা ব্যাখ্যা করতে পারবে ।</a:t>
            </a:r>
            <a:endParaRPr lang="en-US" sz="2800" dirty="0">
              <a:latin typeface="NikoshBAN" pitchFamily="2" charset="0"/>
              <a:cs typeface="NikoshBAN" pitchFamily="2" charset="0"/>
            </a:endParaRPr>
          </a:p>
          <a:p>
            <a:endParaRPr lang="en-US"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28E3382E-7788-4D60-8149-C7282DB1C579}"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919043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227" fill="hold">
                                          <p:stCondLst>
                                            <p:cond delay="0"/>
                                          </p:stCondLst>
                                        </p:cTn>
                                        <p:tgtEl>
                                          <p:spTgt spid="3">
                                            <p:txEl>
                                              <p:pRg st="0" end="0"/>
                                            </p:txEl>
                                          </p:spTgt>
                                        </p:tgtEl>
                                        <p:attrNameLst>
                                          <p:attrName>style.rotation</p:attrName>
                                        </p:attrNameLst>
                                      </p:cBhvr>
                                      <p:to>
                                        <p:strVal val="-45.0"/>
                                      </p:to>
                                    </p:set>
                                    <p:anim calcmode="lin" valueType="num">
                                      <p:cBhvr>
                                        <p:cTn id="16"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50000"/>
                                  </p:iterate>
                                  <p:childTnLst>
                                    <p:set>
                                      <p:cBhvr>
                                        <p:cTn id="21" dur="1" fill="hold">
                                          <p:stCondLst>
                                            <p:cond delay="0"/>
                                          </p:stCondLst>
                                        </p:cTn>
                                        <p:tgtEl>
                                          <p:spTgt spid="3">
                                            <p:txEl>
                                              <p:pRg st="1" end="1"/>
                                            </p:txEl>
                                          </p:spTgt>
                                        </p:tgtEl>
                                        <p:attrNameLst>
                                          <p:attrName>style.visibility</p:attrName>
                                        </p:attrNameLst>
                                      </p:cBhvr>
                                      <p:to>
                                        <p:strVal val="visible"/>
                                      </p:to>
                                    </p:set>
                                    <p:set>
                                      <p:cBhvr>
                                        <p:cTn id="22" dur="227" fill="hold">
                                          <p:stCondLst>
                                            <p:cond delay="0"/>
                                          </p:stCondLst>
                                        </p:cTn>
                                        <p:tgtEl>
                                          <p:spTgt spid="3">
                                            <p:txEl>
                                              <p:pRg st="1" end="1"/>
                                            </p:txEl>
                                          </p:spTgt>
                                        </p:tgtEl>
                                        <p:attrNameLst>
                                          <p:attrName>style.rotation</p:attrName>
                                        </p:attrNameLst>
                                      </p:cBhvr>
                                      <p:to>
                                        <p:strVal val="-45.0"/>
                                      </p:to>
                                    </p:set>
                                    <p:anim calcmode="lin" valueType="num">
                                      <p:cBhvr>
                                        <p:cTn id="23" dur="227" fill="hold">
                                          <p:stCondLst>
                                            <p:cond delay="227"/>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nodeType="withEffect">
                                  <p:stCondLst>
                                    <p:cond delay="0"/>
                                  </p:stCondLst>
                                  <p:iterate type="lt">
                                    <p:tmPct val="50000"/>
                                  </p:iterate>
                                  <p:childTnLst>
                                    <p:set>
                                      <p:cBhvr>
                                        <p:cTn id="28" dur="1" fill="hold">
                                          <p:stCondLst>
                                            <p:cond delay="0"/>
                                          </p:stCondLst>
                                        </p:cTn>
                                        <p:tgtEl>
                                          <p:spTgt spid="3">
                                            <p:txEl>
                                              <p:pRg st="2" end="2"/>
                                            </p:txEl>
                                          </p:spTgt>
                                        </p:tgtEl>
                                        <p:attrNameLst>
                                          <p:attrName>style.visibility</p:attrName>
                                        </p:attrNameLst>
                                      </p:cBhvr>
                                      <p:to>
                                        <p:strVal val="visible"/>
                                      </p:to>
                                    </p:set>
                                    <p:set>
                                      <p:cBhvr>
                                        <p:cTn id="29" dur="227" fill="hold">
                                          <p:stCondLst>
                                            <p:cond delay="0"/>
                                          </p:stCondLst>
                                        </p:cTn>
                                        <p:tgtEl>
                                          <p:spTgt spid="3">
                                            <p:txEl>
                                              <p:pRg st="2" end="2"/>
                                            </p:txEl>
                                          </p:spTgt>
                                        </p:tgtEl>
                                        <p:attrNameLst>
                                          <p:attrName>style.rotation</p:attrName>
                                        </p:attrNameLst>
                                      </p:cBhvr>
                                      <p:to>
                                        <p:strVal val="-45.0"/>
                                      </p:to>
                                    </p:set>
                                    <p:anim calcmode="lin" valueType="num">
                                      <p:cBhvr>
                                        <p:cTn id="30" dur="227" fill="hold">
                                          <p:stCondLst>
                                            <p:cond delay="227"/>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7"/>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nodeType="withEffect">
                                  <p:stCondLst>
                                    <p:cond delay="0"/>
                                  </p:stCondLst>
                                  <p:iterate type="lt">
                                    <p:tmPct val="50000"/>
                                  </p:iterate>
                                  <p:childTnLst>
                                    <p:set>
                                      <p:cBhvr>
                                        <p:cTn id="35" dur="1" fill="hold">
                                          <p:stCondLst>
                                            <p:cond delay="0"/>
                                          </p:stCondLst>
                                        </p:cTn>
                                        <p:tgtEl>
                                          <p:spTgt spid="3">
                                            <p:txEl>
                                              <p:pRg st="3" end="3"/>
                                            </p:txEl>
                                          </p:spTgt>
                                        </p:tgtEl>
                                        <p:attrNameLst>
                                          <p:attrName>style.visibility</p:attrName>
                                        </p:attrNameLst>
                                      </p:cBhvr>
                                      <p:to>
                                        <p:strVal val="visible"/>
                                      </p:to>
                                    </p:set>
                                    <p:set>
                                      <p:cBhvr>
                                        <p:cTn id="36" dur="227" fill="hold">
                                          <p:stCondLst>
                                            <p:cond delay="0"/>
                                          </p:stCondLst>
                                        </p:cTn>
                                        <p:tgtEl>
                                          <p:spTgt spid="3">
                                            <p:txEl>
                                              <p:pRg st="3" end="3"/>
                                            </p:txEl>
                                          </p:spTgt>
                                        </p:tgtEl>
                                        <p:attrNameLst>
                                          <p:attrName>style.rotation</p:attrName>
                                        </p:attrNameLst>
                                      </p:cBhvr>
                                      <p:to>
                                        <p:strVal val="-45.0"/>
                                      </p:to>
                                    </p:set>
                                    <p:anim calcmode="lin" valueType="num">
                                      <p:cBhvr>
                                        <p:cTn id="37" dur="227" fill="hold">
                                          <p:stCondLst>
                                            <p:cond delay="227"/>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227"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9" dur="78" decel="50000" autoRev="1" fill="hold">
                                          <p:stCondLst>
                                            <p:cond delay="227"/>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68" fill="hold">
                                          <p:stCondLst>
                                            <p:cond delay="432"/>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nodeType="with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227" fill="hold">
                                          <p:stCondLst>
                                            <p:cond delay="0"/>
                                          </p:stCondLst>
                                        </p:cTn>
                                        <p:tgtEl>
                                          <p:spTgt spid="3">
                                            <p:txEl>
                                              <p:pRg st="4" end="4"/>
                                            </p:txEl>
                                          </p:spTgt>
                                        </p:tgtEl>
                                        <p:attrNameLst>
                                          <p:attrName>style.rotation</p:attrName>
                                        </p:attrNameLst>
                                      </p:cBhvr>
                                      <p:to>
                                        <p:strVal val="-45.0"/>
                                      </p:to>
                                    </p:set>
                                    <p:anim calcmode="lin" valueType="num">
                                      <p:cBhvr>
                                        <p:cTn id="44" dur="227" fill="hold">
                                          <p:stCondLst>
                                            <p:cond delay="227"/>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nodeType="withEffect">
                                  <p:stCondLst>
                                    <p:cond delay="0"/>
                                  </p:stCondLst>
                                  <p:iterate type="lt">
                                    <p:tmPct val="50000"/>
                                  </p:iterate>
                                  <p:childTnLst>
                                    <p:set>
                                      <p:cBhvr>
                                        <p:cTn id="49" dur="1" fill="hold">
                                          <p:stCondLst>
                                            <p:cond delay="0"/>
                                          </p:stCondLst>
                                        </p:cTn>
                                        <p:tgtEl>
                                          <p:spTgt spid="3">
                                            <p:txEl>
                                              <p:pRg st="5" end="5"/>
                                            </p:txEl>
                                          </p:spTgt>
                                        </p:tgtEl>
                                        <p:attrNameLst>
                                          <p:attrName>style.visibility</p:attrName>
                                        </p:attrNameLst>
                                      </p:cBhvr>
                                      <p:to>
                                        <p:strVal val="visible"/>
                                      </p:to>
                                    </p:set>
                                    <p:set>
                                      <p:cBhvr>
                                        <p:cTn id="50" dur="227" fill="hold">
                                          <p:stCondLst>
                                            <p:cond delay="0"/>
                                          </p:stCondLst>
                                        </p:cTn>
                                        <p:tgtEl>
                                          <p:spTgt spid="3">
                                            <p:txEl>
                                              <p:pRg st="5" end="5"/>
                                            </p:txEl>
                                          </p:spTgt>
                                        </p:tgtEl>
                                        <p:attrNameLst>
                                          <p:attrName>style.rotation</p:attrName>
                                        </p:attrNameLst>
                                      </p:cBhvr>
                                      <p:to>
                                        <p:strVal val="-45.0"/>
                                      </p:to>
                                    </p:set>
                                    <p:anim calcmode="lin" valueType="num">
                                      <p:cBhvr>
                                        <p:cTn id="51" dur="227" fill="hold">
                                          <p:stCondLst>
                                            <p:cond delay="227"/>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227"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7"/>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arak_sps\Downloads\আমার পরিচয়\Untitled-1-2-290x2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046" y="2361281"/>
            <a:ext cx="1381125" cy="1366838"/>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a:xfrm>
            <a:off x="4347423" y="1705430"/>
            <a:ext cx="181031" cy="6095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54429"/>
            <a:ext cx="1676400" cy="1569660"/>
          </a:xfrm>
          <a:prstGeom prst="rect">
            <a:avLst/>
          </a:prstGeom>
          <a:solidFill>
            <a:schemeClr val="bg2">
              <a:lumMod val="75000"/>
            </a:schemeClr>
          </a:solidFill>
        </p:spPr>
        <p:txBody>
          <a:bodyPr wrap="square" rtlCol="0">
            <a:spAutoFit/>
          </a:bodyPr>
          <a:lstStyle/>
          <a:p>
            <a:pPr algn="ctr"/>
            <a:r>
              <a:rPr lang="bn-IN" sz="3200" dirty="0" smtClean="0">
                <a:solidFill>
                  <a:srgbClr val="0070C0"/>
                </a:solidFill>
                <a:latin typeface="NikoshBAN" pitchFamily="2" charset="0"/>
                <a:cs typeface="NikoshBAN" pitchFamily="2" charset="0"/>
              </a:rPr>
              <a:t>জন্ম</a:t>
            </a:r>
            <a:r>
              <a:rPr lang="bn-IN" sz="3200" dirty="0" smtClean="0">
                <a:solidFill>
                  <a:srgbClr val="FF0000"/>
                </a:solidFill>
                <a:latin typeface="NikoshBAN" pitchFamily="2" charset="0"/>
                <a:cs typeface="NikoshBAN" pitchFamily="2" charset="0"/>
              </a:rPr>
              <a:t> </a:t>
            </a:r>
            <a:r>
              <a:rPr lang="bn-IN" sz="3200" dirty="0" smtClean="0">
                <a:latin typeface="NikoshBAN" pitchFamily="2" charset="0"/>
                <a:cs typeface="NikoshBAN" pitchFamily="2" charset="0"/>
              </a:rPr>
              <a:t>– ২৭ ডিসেম্বর, ১৯৩৫</a:t>
            </a:r>
            <a:endParaRPr lang="en-US" sz="3200" dirty="0">
              <a:latin typeface="NikoshBAN" pitchFamily="2" charset="0"/>
              <a:cs typeface="NikoshBAN" pitchFamily="2" charset="0"/>
            </a:endParaRPr>
          </a:p>
        </p:txBody>
      </p:sp>
      <p:sp>
        <p:nvSpPr>
          <p:cNvPr id="4" name="Right Arrow 3"/>
          <p:cNvSpPr/>
          <p:nvPr/>
        </p:nvSpPr>
        <p:spPr>
          <a:xfrm rot="18994627">
            <a:off x="4984414" y="1787130"/>
            <a:ext cx="781807" cy="216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1693729"/>
            <a:ext cx="3233056" cy="584775"/>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জন্মস্থান </a:t>
            </a:r>
            <a:r>
              <a:rPr lang="bn-IN" sz="3200" dirty="0" smtClean="0">
                <a:latin typeface="NikoshBAN" pitchFamily="2" charset="0"/>
                <a:cs typeface="NikoshBAN" pitchFamily="2" charset="0"/>
              </a:rPr>
              <a:t>– কুড়িগ্রাম </a:t>
            </a:r>
            <a:endParaRPr lang="en-US" sz="3200" dirty="0">
              <a:latin typeface="NikoshBAN" pitchFamily="2" charset="0"/>
              <a:cs typeface="NikoshBAN" pitchFamily="2" charset="0"/>
            </a:endParaRPr>
          </a:p>
        </p:txBody>
      </p:sp>
      <p:sp>
        <p:nvSpPr>
          <p:cNvPr id="6" name="Right Arrow 5"/>
          <p:cNvSpPr/>
          <p:nvPr/>
        </p:nvSpPr>
        <p:spPr>
          <a:xfrm rot="19227653">
            <a:off x="5203024" y="2240371"/>
            <a:ext cx="680366" cy="19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01127" y="57359"/>
            <a:ext cx="3599329" cy="1446550"/>
          </a:xfrm>
          <a:prstGeom prst="rect">
            <a:avLst/>
          </a:prstGeom>
          <a:solidFill>
            <a:schemeClr val="bg2">
              <a:lumMod val="75000"/>
            </a:schemeClr>
          </a:solidFill>
        </p:spPr>
        <p:txBody>
          <a:bodyPr wrap="square" rtlCol="0">
            <a:spAutoFit/>
          </a:bodyPr>
          <a:lstStyle/>
          <a:p>
            <a:r>
              <a:rPr lang="bn-IN" sz="3200" spc="-300" dirty="0" smtClean="0">
                <a:solidFill>
                  <a:srgbClr val="0070C0"/>
                </a:solidFill>
                <a:latin typeface="NikoshBAN" pitchFamily="2" charset="0"/>
                <a:cs typeface="NikoshBAN" pitchFamily="2" charset="0"/>
              </a:rPr>
              <a:t>পিতা</a:t>
            </a:r>
            <a:r>
              <a:rPr lang="bn-IN" sz="3200" spc="-300" dirty="0" smtClean="0">
                <a:latin typeface="NikoshBAN" pitchFamily="2" charset="0"/>
                <a:cs typeface="NikoshBAN" pitchFamily="2" charset="0"/>
              </a:rPr>
              <a:t> –ডা সৈয়দ সিদ্দিক হুসাইন </a:t>
            </a:r>
          </a:p>
          <a:p>
            <a:r>
              <a:rPr lang="bn-IN" sz="3200" spc="-300" dirty="0" smtClean="0">
                <a:solidFill>
                  <a:srgbClr val="0070C0"/>
                </a:solidFill>
                <a:latin typeface="NikoshBAN" pitchFamily="2" charset="0"/>
                <a:cs typeface="NikoshBAN" pitchFamily="2" charset="0"/>
              </a:rPr>
              <a:t>মাতা</a:t>
            </a:r>
            <a:r>
              <a:rPr lang="bn-IN" sz="3200" spc="-300" dirty="0" smtClean="0">
                <a:latin typeface="NikoshBAN" pitchFamily="2" charset="0"/>
                <a:cs typeface="NikoshBAN" pitchFamily="2" charset="0"/>
              </a:rPr>
              <a:t> –সৈয়দা হালিমা খাতুন ।</a:t>
            </a:r>
            <a:endParaRPr lang="en-US" sz="3200" spc="-300" dirty="0" smtClean="0">
              <a:latin typeface="NikoshBAN" pitchFamily="2" charset="0"/>
              <a:cs typeface="NikoshBAN" pitchFamily="2" charset="0"/>
            </a:endParaRPr>
          </a:p>
          <a:p>
            <a:endParaRPr lang="en-US" sz="2400" dirty="0"/>
          </a:p>
        </p:txBody>
      </p:sp>
      <p:sp>
        <p:nvSpPr>
          <p:cNvPr id="8" name="TextBox 7"/>
          <p:cNvSpPr txBox="1"/>
          <p:nvPr/>
        </p:nvSpPr>
        <p:spPr>
          <a:xfrm>
            <a:off x="5692517" y="2408077"/>
            <a:ext cx="3407939" cy="2954655"/>
          </a:xfrm>
          <a:prstGeom prst="rect">
            <a:avLst/>
          </a:prstGeom>
          <a:solidFill>
            <a:schemeClr val="bg2">
              <a:lumMod val="75000"/>
            </a:schemeClr>
          </a:solidFill>
        </p:spPr>
        <p:txBody>
          <a:bodyPr wrap="square" rtlCol="0">
            <a:spAutoFit/>
          </a:bodyPr>
          <a:lstStyle/>
          <a:p>
            <a:pPr algn="just"/>
            <a:r>
              <a:rPr lang="bn-IN" sz="2800" dirty="0" smtClean="0">
                <a:solidFill>
                  <a:srgbClr val="0070C0"/>
                </a:solidFill>
                <a:latin typeface="NikoshBAN" pitchFamily="2" charset="0"/>
                <a:cs typeface="NikoshBAN" pitchFamily="2" charset="0"/>
              </a:rPr>
              <a:t>পড়ালেখা</a:t>
            </a:r>
            <a:r>
              <a:rPr lang="bn-IN" sz="2800" dirty="0" smtClean="0">
                <a:latin typeface="NikoshBAN" pitchFamily="2" charset="0"/>
                <a:cs typeface="NikoshBAN" pitchFamily="2" charset="0"/>
              </a:rPr>
              <a:t> - ঢাকা </a:t>
            </a:r>
            <a:r>
              <a:rPr lang="bn-IN" sz="2800" dirty="0">
                <a:latin typeface="NikoshBAN" pitchFamily="2" charset="0"/>
                <a:cs typeface="NikoshBAN" pitchFamily="2" charset="0"/>
              </a:rPr>
              <a:t>কলেজিয়েট স্কুল থেকে </a:t>
            </a:r>
            <a:r>
              <a:rPr lang="bn-IN" sz="2800" dirty="0" smtClean="0">
                <a:latin typeface="NikoshBAN" pitchFamily="2" charset="0"/>
                <a:cs typeface="NikoshBAN" pitchFamily="2" charset="0"/>
              </a:rPr>
              <a:t>ম্যাট্টিক,জগন্নাথ </a:t>
            </a:r>
            <a:r>
              <a:rPr lang="bn-IN" sz="2800" dirty="0">
                <a:latin typeface="NikoshBAN" pitchFamily="2" charset="0"/>
                <a:cs typeface="NikoshBAN" pitchFamily="2" charset="0"/>
              </a:rPr>
              <a:t>কলেজ থেকে </a:t>
            </a:r>
            <a:r>
              <a:rPr lang="bn-IN" sz="2800" dirty="0" smtClean="0">
                <a:latin typeface="NikoshBAN" pitchFamily="2" charset="0"/>
                <a:cs typeface="NikoshBAN" pitchFamily="2" charset="0"/>
              </a:rPr>
              <a:t>ইন্টারমিড়িয়েট </a:t>
            </a:r>
            <a:r>
              <a:rPr lang="bn-IN" sz="2800" dirty="0">
                <a:latin typeface="NikoshBAN" pitchFamily="2" charset="0"/>
                <a:cs typeface="NikoshBAN" pitchFamily="2" charset="0"/>
              </a:rPr>
              <a:t>ও ঢাকা বিশ্ব </a:t>
            </a:r>
            <a:r>
              <a:rPr lang="bn-IN" sz="2800" dirty="0" smtClean="0">
                <a:latin typeface="NikoshBAN" pitchFamily="2" charset="0"/>
                <a:cs typeface="NikoshBAN" pitchFamily="2" charset="0"/>
              </a:rPr>
              <a:t>বিদ্যালয়ে </a:t>
            </a:r>
            <a:r>
              <a:rPr lang="bn-IN" sz="2800" dirty="0">
                <a:latin typeface="NikoshBAN" pitchFamily="2" charset="0"/>
                <a:cs typeface="NikoshBAN" pitchFamily="2" charset="0"/>
              </a:rPr>
              <a:t>ভর্তি </a:t>
            </a:r>
            <a:r>
              <a:rPr lang="bn-IN" sz="2800" dirty="0" smtClean="0">
                <a:latin typeface="NikoshBAN" pitchFamily="2" charset="0"/>
                <a:cs typeface="NikoshBAN" pitchFamily="2" charset="0"/>
              </a:rPr>
              <a:t>হয়ে কিছুদিন পড়াশোনা </a:t>
            </a:r>
            <a:r>
              <a:rPr lang="bn-IN" sz="2800" dirty="0">
                <a:latin typeface="NikoshBAN" pitchFamily="2" charset="0"/>
                <a:cs typeface="NikoshBAN" pitchFamily="2" charset="0"/>
              </a:rPr>
              <a:t>করেন ।</a:t>
            </a:r>
            <a:endParaRPr lang="en-US" sz="2800" dirty="0">
              <a:latin typeface="NikoshBAN" pitchFamily="2" charset="0"/>
              <a:cs typeface="NikoshBAN" pitchFamily="2" charset="0"/>
            </a:endParaRPr>
          </a:p>
          <a:p>
            <a:endParaRPr lang="en-US" dirty="0"/>
          </a:p>
        </p:txBody>
      </p:sp>
      <p:sp>
        <p:nvSpPr>
          <p:cNvPr id="9" name="Right Arrow 8"/>
          <p:cNvSpPr/>
          <p:nvPr/>
        </p:nvSpPr>
        <p:spPr>
          <a:xfrm>
            <a:off x="5219017" y="3276600"/>
            <a:ext cx="473499" cy="217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154" y="5503783"/>
            <a:ext cx="9076302" cy="1354217"/>
          </a:xfrm>
          <a:prstGeom prst="rect">
            <a:avLst/>
          </a:prstGeom>
          <a:solidFill>
            <a:schemeClr val="bg2">
              <a:lumMod val="75000"/>
            </a:schemeClr>
          </a:solidFill>
        </p:spPr>
        <p:txBody>
          <a:bodyPr wrap="square" rtlCol="0">
            <a:spAutoFit/>
          </a:bodyPr>
          <a:lstStyle/>
          <a:p>
            <a:pPr algn="ctr"/>
            <a:r>
              <a:rPr lang="bn-IN" sz="3200" dirty="0" smtClean="0">
                <a:solidFill>
                  <a:srgbClr val="0070C0"/>
                </a:solidFill>
                <a:latin typeface="NikoshBAN" pitchFamily="2" charset="0"/>
                <a:cs typeface="NikoshBAN" pitchFamily="2" charset="0"/>
              </a:rPr>
              <a:t>পেশা</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a:t>
            </a:r>
            <a:r>
              <a:rPr lang="bn-IN" sz="3200" dirty="0" smtClean="0">
                <a:latin typeface="NikoshBAN" pitchFamily="2" charset="0"/>
                <a:cs typeface="NikoshBAN" pitchFamily="2" charset="0"/>
              </a:rPr>
              <a:t>সাংবাদিক ছিলেন </a:t>
            </a:r>
            <a:r>
              <a:rPr lang="bn-IN" sz="3200" dirty="0">
                <a:latin typeface="NikoshBAN" pitchFamily="2" charset="0"/>
                <a:cs typeface="NikoshBAN" pitchFamily="2" charset="0"/>
              </a:rPr>
              <a:t>এর </a:t>
            </a:r>
            <a:r>
              <a:rPr lang="bn-IN" sz="3200" dirty="0" smtClean="0">
                <a:latin typeface="NikoshBAN" pitchFamily="2" charset="0"/>
                <a:cs typeface="NikoshBAN" pitchFamily="2" charset="0"/>
              </a:rPr>
              <a:t>পরবর্তীতে সার্বক্ষণিক সাহিত্য</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কর্মে</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নিমগ্ন </a:t>
            </a:r>
            <a:r>
              <a:rPr lang="bn-IN" sz="3200" dirty="0">
                <a:latin typeface="NikoshBAN" pitchFamily="2" charset="0"/>
                <a:cs typeface="NikoshBAN" pitchFamily="2" charset="0"/>
              </a:rPr>
              <a:t>ছিলেন ।</a:t>
            </a:r>
            <a:endParaRPr lang="en-US" sz="3200" dirty="0">
              <a:latin typeface="NikoshBAN" pitchFamily="2" charset="0"/>
              <a:cs typeface="NikoshBAN" pitchFamily="2" charset="0"/>
            </a:endParaRPr>
          </a:p>
          <a:p>
            <a:endParaRPr lang="en-US" dirty="0"/>
          </a:p>
        </p:txBody>
      </p:sp>
      <p:sp>
        <p:nvSpPr>
          <p:cNvPr id="11" name="Down Arrow 10"/>
          <p:cNvSpPr/>
          <p:nvPr/>
        </p:nvSpPr>
        <p:spPr>
          <a:xfrm>
            <a:off x="4998997" y="3743552"/>
            <a:ext cx="286462" cy="1445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154" y="70564"/>
            <a:ext cx="3557246" cy="1846659"/>
          </a:xfrm>
          <a:prstGeom prst="rect">
            <a:avLst/>
          </a:prstGeom>
          <a:solidFill>
            <a:schemeClr val="bg2">
              <a:lumMod val="75000"/>
            </a:schemeClr>
          </a:solidFill>
        </p:spPr>
        <p:txBody>
          <a:bodyPr wrap="square" rtlCol="0">
            <a:spAutoFit/>
          </a:bodyPr>
          <a:lstStyle/>
          <a:p>
            <a:r>
              <a:rPr lang="bn-IN" sz="3200" dirty="0">
                <a:solidFill>
                  <a:srgbClr val="0070C0"/>
                </a:solidFill>
                <a:latin typeface="NikoshBAN" pitchFamily="2" charset="0"/>
                <a:cs typeface="NikoshBAN" pitchFamily="2" charset="0"/>
              </a:rPr>
              <a:t>গ্রন্থ </a:t>
            </a:r>
            <a:r>
              <a:rPr lang="bn-IN" sz="3200" dirty="0">
                <a:latin typeface="NikoshBAN" pitchFamily="2" charset="0"/>
                <a:cs typeface="NikoshBAN" pitchFamily="2" charset="0"/>
              </a:rPr>
              <a:t>–একদা এক </a:t>
            </a:r>
            <a:r>
              <a:rPr lang="bn-IN" sz="3200" dirty="0" smtClean="0">
                <a:latin typeface="NikoshBAN" pitchFamily="2" charset="0"/>
                <a:cs typeface="NikoshBAN" pitchFamily="2" charset="0"/>
              </a:rPr>
              <a:t>রাজ্যে,       </a:t>
            </a:r>
          </a:p>
          <a:p>
            <a:r>
              <a:rPr lang="bn-IN" sz="3200" dirty="0">
                <a:latin typeface="NikoshBAN" pitchFamily="2" charset="0"/>
                <a:cs typeface="NikoshBAN" pitchFamily="2" charset="0"/>
              </a:rPr>
              <a:t> </a:t>
            </a:r>
            <a:r>
              <a:rPr lang="bn-IN" sz="3200" dirty="0" smtClean="0">
                <a:latin typeface="NikoshBAN" pitchFamily="2" charset="0"/>
                <a:cs typeface="NikoshBAN" pitchFamily="2" charset="0"/>
              </a:rPr>
              <a:t>   অগ্নি ও জলের </a:t>
            </a:r>
            <a:r>
              <a:rPr lang="bn-IN" sz="3200" dirty="0">
                <a:latin typeface="NikoshBAN" pitchFamily="2" charset="0"/>
                <a:cs typeface="NikoshBAN" pitchFamily="2" charset="0"/>
              </a:rPr>
              <a:t>কবিতা ,</a:t>
            </a:r>
          </a:p>
          <a:p>
            <a:r>
              <a:rPr lang="bn-IN" sz="3200" dirty="0" smtClean="0">
                <a:latin typeface="NikoshBAN" pitchFamily="2" charset="0"/>
                <a:cs typeface="NikoshBAN" pitchFamily="2" charset="0"/>
              </a:rPr>
              <a:t>    রাজনৈতিক </a:t>
            </a:r>
            <a:r>
              <a:rPr lang="bn-IN" sz="3200" dirty="0">
                <a:latin typeface="NikoshBAN" pitchFamily="2" charset="0"/>
                <a:cs typeface="NikoshBAN" pitchFamily="2" charset="0"/>
              </a:rPr>
              <a:t>কবিতা ।</a:t>
            </a:r>
            <a:endParaRPr lang="en-US" sz="3200" dirty="0">
              <a:latin typeface="NikoshBAN" pitchFamily="2" charset="0"/>
              <a:cs typeface="NikoshBAN" pitchFamily="2" charset="0"/>
            </a:endParaRPr>
          </a:p>
          <a:p>
            <a:endParaRPr lang="en-US" dirty="0"/>
          </a:p>
        </p:txBody>
      </p:sp>
      <p:sp>
        <p:nvSpPr>
          <p:cNvPr id="14" name="TextBox 13"/>
          <p:cNvSpPr txBox="1"/>
          <p:nvPr/>
        </p:nvSpPr>
        <p:spPr>
          <a:xfrm>
            <a:off x="24154" y="2090394"/>
            <a:ext cx="3581400" cy="1077218"/>
          </a:xfrm>
          <a:prstGeom prst="rect">
            <a:avLst/>
          </a:prstGeom>
          <a:solidFill>
            <a:schemeClr val="bg2">
              <a:lumMod val="75000"/>
            </a:schemeClr>
          </a:solidFill>
        </p:spPr>
        <p:txBody>
          <a:bodyPr wrap="square" rtlCol="0">
            <a:spAutoFit/>
          </a:bodyPr>
          <a:lstStyle/>
          <a:p>
            <a:r>
              <a:rPr lang="bn-IN" sz="3200" dirty="0">
                <a:solidFill>
                  <a:srgbClr val="0070C0"/>
                </a:solidFill>
                <a:latin typeface="NikoshBAN" pitchFamily="2" charset="0"/>
                <a:cs typeface="NikoshBAN" pitchFamily="2" charset="0"/>
              </a:rPr>
              <a:t>গল্প</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 শীত বিকেল, রক্তগোলাপ, আনন্দের মৃত্যু। </a:t>
            </a:r>
            <a:endParaRPr lang="en-US" sz="3200" dirty="0"/>
          </a:p>
        </p:txBody>
      </p:sp>
      <p:sp>
        <p:nvSpPr>
          <p:cNvPr id="15" name="TextBox 14"/>
          <p:cNvSpPr txBox="1"/>
          <p:nvPr/>
        </p:nvSpPr>
        <p:spPr>
          <a:xfrm>
            <a:off x="24154" y="3342332"/>
            <a:ext cx="3581400" cy="553998"/>
          </a:xfrm>
          <a:prstGeom prst="rect">
            <a:avLst/>
          </a:prstGeom>
          <a:solidFill>
            <a:schemeClr val="bg2">
              <a:lumMod val="75000"/>
            </a:schemeClr>
          </a:solidFill>
        </p:spPr>
        <p:txBody>
          <a:bodyPr wrap="square" rtlCol="0">
            <a:spAutoFit/>
          </a:bodyPr>
          <a:lstStyle/>
          <a:p>
            <a:r>
              <a:rPr lang="bn-IN" sz="3000" dirty="0">
                <a:solidFill>
                  <a:srgbClr val="0070C0"/>
                </a:solidFill>
                <a:latin typeface="NikoshBAN" pitchFamily="2" charset="0"/>
                <a:cs typeface="NikoshBAN" pitchFamily="2" charset="0"/>
              </a:rPr>
              <a:t>উপন্যাস</a:t>
            </a:r>
            <a:r>
              <a:rPr lang="bn-IN" sz="3000" dirty="0">
                <a:latin typeface="NikoshBAN" pitchFamily="2" charset="0"/>
                <a:cs typeface="NikoshBAN" pitchFamily="2" charset="0"/>
              </a:rPr>
              <a:t> </a:t>
            </a:r>
            <a:r>
              <a:rPr lang="bn-IN" sz="3000" dirty="0" smtClean="0">
                <a:latin typeface="NikoshBAN" pitchFamily="2" charset="0"/>
                <a:cs typeface="NikoshBAN" pitchFamily="2" charset="0"/>
              </a:rPr>
              <a:t>–বৃষ্টি </a:t>
            </a:r>
            <a:r>
              <a:rPr lang="bn-IN" sz="3000" dirty="0">
                <a:latin typeface="NikoshBAN" pitchFamily="2" charset="0"/>
                <a:cs typeface="NikoshBAN" pitchFamily="2" charset="0"/>
              </a:rPr>
              <a:t>ও </a:t>
            </a:r>
            <a:r>
              <a:rPr lang="bn-IN" sz="3000" dirty="0" smtClean="0">
                <a:latin typeface="NikoshBAN" pitchFamily="2" charset="0"/>
                <a:cs typeface="NikoshBAN" pitchFamily="2" charset="0"/>
              </a:rPr>
              <a:t>বিদ্রোহীগন।</a:t>
            </a:r>
            <a:endParaRPr lang="en-US" sz="3000" dirty="0">
              <a:latin typeface="NikoshBAN" pitchFamily="2" charset="0"/>
              <a:cs typeface="NikoshBAN" pitchFamily="2" charset="0"/>
            </a:endParaRPr>
          </a:p>
        </p:txBody>
      </p:sp>
      <p:sp>
        <p:nvSpPr>
          <p:cNvPr id="16" name="TextBox 15"/>
          <p:cNvSpPr txBox="1"/>
          <p:nvPr/>
        </p:nvSpPr>
        <p:spPr>
          <a:xfrm>
            <a:off x="25400" y="4142849"/>
            <a:ext cx="4038600" cy="1015663"/>
          </a:xfrm>
          <a:prstGeom prst="rect">
            <a:avLst/>
          </a:prstGeom>
          <a:solidFill>
            <a:schemeClr val="bg2">
              <a:lumMod val="75000"/>
            </a:schemeClr>
          </a:solidFill>
        </p:spPr>
        <p:txBody>
          <a:bodyPr wrap="square" rtlCol="0">
            <a:spAutoFit/>
          </a:bodyPr>
          <a:lstStyle/>
          <a:p>
            <a:r>
              <a:rPr lang="bn-IN" sz="3000" dirty="0">
                <a:solidFill>
                  <a:srgbClr val="0070C0"/>
                </a:solidFill>
                <a:latin typeface="NikoshBAN" pitchFamily="2" charset="0"/>
                <a:cs typeface="NikoshBAN" pitchFamily="2" charset="0"/>
              </a:rPr>
              <a:t>নাটক</a:t>
            </a:r>
            <a:r>
              <a:rPr lang="bn-IN" sz="3000" dirty="0">
                <a:latin typeface="NikoshBAN" pitchFamily="2" charset="0"/>
                <a:cs typeface="NikoshBAN" pitchFamily="2" charset="0"/>
              </a:rPr>
              <a:t> –পায়ের আওয়াজ পাওয়া য়ায় </a:t>
            </a:r>
            <a:r>
              <a:rPr lang="bn-IN" sz="3000" dirty="0" smtClean="0">
                <a:latin typeface="NikoshBAN" pitchFamily="2" charset="0"/>
                <a:cs typeface="NikoshBAN" pitchFamily="2" charset="0"/>
              </a:rPr>
              <a:t>,</a:t>
            </a:r>
            <a:r>
              <a:rPr lang="en-US" sz="3000" dirty="0" smtClean="0">
                <a:latin typeface="NikoshBAN" pitchFamily="2" charset="0"/>
                <a:cs typeface="NikoshBAN" pitchFamily="2" charset="0"/>
              </a:rPr>
              <a:t> </a:t>
            </a:r>
            <a:r>
              <a:rPr lang="bn-IN" sz="3000" dirty="0" smtClean="0">
                <a:latin typeface="NikoshBAN" pitchFamily="2" charset="0"/>
                <a:cs typeface="NikoshBAN" pitchFamily="2" charset="0"/>
              </a:rPr>
              <a:t>নূরুলদীনের সারাজীবন</a:t>
            </a:r>
            <a:r>
              <a:rPr lang="en-US" sz="3000" dirty="0" smtClean="0">
                <a:latin typeface="NikoshBAN" pitchFamily="2" charset="0"/>
                <a:cs typeface="NikoshBAN" pitchFamily="2" charset="0"/>
              </a:rPr>
              <a:t> </a:t>
            </a:r>
            <a:r>
              <a:rPr lang="bn-IN" sz="3000" dirty="0" smtClean="0">
                <a:latin typeface="NikoshBAN" pitchFamily="2" charset="0"/>
                <a:cs typeface="NikoshBAN" pitchFamily="2" charset="0"/>
              </a:rPr>
              <a:t>।  </a:t>
            </a:r>
            <a:endParaRPr lang="en-US" sz="3000" dirty="0"/>
          </a:p>
        </p:txBody>
      </p:sp>
      <p:sp>
        <p:nvSpPr>
          <p:cNvPr id="17" name="Left Arrow 16"/>
          <p:cNvSpPr/>
          <p:nvPr/>
        </p:nvSpPr>
        <p:spPr>
          <a:xfrm rot="2229153" flipV="1">
            <a:off x="3533092" y="1884645"/>
            <a:ext cx="609600" cy="20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581400" y="2509733"/>
            <a:ext cx="256492" cy="1192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3605554" y="3500061"/>
            <a:ext cx="256492" cy="1192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8014283">
            <a:off x="3956519" y="4038952"/>
            <a:ext cx="781807" cy="216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p:cNvSpPr>
            <a:spLocks noGrp="1"/>
          </p:cNvSpPr>
          <p:nvPr>
            <p:ph type="dt" sz="half" idx="10"/>
          </p:nvPr>
        </p:nvSpPr>
        <p:spPr/>
        <p:txBody>
          <a:bodyPr/>
          <a:lstStyle/>
          <a:p>
            <a:fld id="{8793FC7C-E8E2-4638-8C4B-1F4ECA6B08F2}" type="datetime1">
              <a:rPr lang="en-US" smtClean="0"/>
              <a:t>3/25/2020</a:t>
            </a:fld>
            <a:endParaRPr lang="en-US" dirty="0"/>
          </a:p>
        </p:txBody>
      </p:sp>
      <p:sp>
        <p:nvSpPr>
          <p:cNvPr id="19" name="Footer Placeholder 18"/>
          <p:cNvSpPr>
            <a:spLocks noGrp="1"/>
          </p:cNvSpPr>
          <p:nvPr>
            <p:ph type="ftr" sz="quarter" idx="11"/>
          </p:nvPr>
        </p:nvSpPr>
        <p:spPr/>
        <p:txBody>
          <a:bodyPr/>
          <a:lstStyle/>
          <a:p>
            <a:r>
              <a:rPr lang="en-US" smtClean="0"/>
              <a:t>t@riq present's</a:t>
            </a:r>
            <a:endParaRPr lang="en-US" dirty="0"/>
          </a:p>
        </p:txBody>
      </p:sp>
      <p:sp>
        <p:nvSpPr>
          <p:cNvPr id="21" name="Slide Number Placeholder 20"/>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05203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 calcmode="lin" valueType="num">
                                      <p:cBhvr>
                                        <p:cTn id="9" dur="2000" fill="hold"/>
                                        <p:tgtEl>
                                          <p:spTgt spid="2050"/>
                                        </p:tgtEl>
                                        <p:attrNameLst>
                                          <p:attrName>style.rotation</p:attrName>
                                        </p:attrNameLst>
                                      </p:cBhvr>
                                      <p:tavLst>
                                        <p:tav tm="0">
                                          <p:val>
                                            <p:fltVal val="90"/>
                                          </p:val>
                                        </p:tav>
                                        <p:tav tm="100000">
                                          <p:val>
                                            <p:fltVal val="0"/>
                                          </p:val>
                                        </p:tav>
                                      </p:tavLst>
                                    </p:anim>
                                    <p:animEffect transition="in" filter="fade">
                                      <p:cBhvr>
                                        <p:cTn id="10" dur="2000"/>
                                        <p:tgtEl>
                                          <p:spTgt spid="2050"/>
                                        </p:tgtEl>
                                      </p:cBhvr>
                                    </p:animEffect>
                                  </p:childTnLst>
                                </p:cTn>
                              </p:par>
                            </p:childTnLst>
                          </p:cTn>
                        </p:par>
                        <p:par>
                          <p:cTn id="11" fill="hold">
                            <p:stCondLst>
                              <p:cond delay="2000"/>
                            </p:stCondLst>
                            <p:childTnLst>
                              <p:par>
                                <p:cTn id="12" presetID="2" presetClass="entr" presetSubtype="3"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3000"/>
                            </p:stCondLst>
                            <p:childTnLst>
                              <p:par>
                                <p:cTn id="17" presetID="26"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par>
                          <p:cTn id="33" fill="hold">
                            <p:stCondLst>
                              <p:cond delay="5000"/>
                            </p:stCondLst>
                            <p:childTnLst>
                              <p:par>
                                <p:cTn id="34" presetID="2" presetClass="entr" presetSubtype="1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0-#ppt_w/2"/>
                                          </p:val>
                                        </p:tav>
                                        <p:tav tm="100000">
                                          <p:val>
                                            <p:strVal val="#ppt_x"/>
                                          </p:val>
                                        </p:tav>
                                      </p:tavLst>
                                    </p:anim>
                                    <p:anim calcmode="lin" valueType="num">
                                      <p:cBhvr additive="base">
                                        <p:cTn id="37" dur="10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par>
                          <p:cTn id="55" fill="hold">
                            <p:stCondLst>
                              <p:cond delay="8000"/>
                            </p:stCondLst>
                            <p:childTnLst>
                              <p:par>
                                <p:cTn id="56" presetID="2" presetClass="entr" presetSubtype="6"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1000" fill="hold"/>
                                        <p:tgtEl>
                                          <p:spTgt spid="6"/>
                                        </p:tgtEl>
                                        <p:attrNameLst>
                                          <p:attrName>ppt_x</p:attrName>
                                        </p:attrNameLst>
                                      </p:cBhvr>
                                      <p:tavLst>
                                        <p:tav tm="0">
                                          <p:val>
                                            <p:strVal val="1+#ppt_w/2"/>
                                          </p:val>
                                        </p:tav>
                                        <p:tav tm="100000">
                                          <p:val>
                                            <p:strVal val="#ppt_x"/>
                                          </p:val>
                                        </p:tav>
                                      </p:tavLst>
                                    </p:anim>
                                    <p:anim calcmode="lin" valueType="num">
                                      <p:cBhvr additive="base">
                                        <p:cTn id="59" dur="10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9000"/>
                            </p:stCondLst>
                            <p:childTnLst>
                              <p:par>
                                <p:cTn id="61" presetID="26"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childTnLst>
                          </p:cTn>
                        </p:par>
                        <p:par>
                          <p:cTn id="77" fill="hold">
                            <p:stCondLst>
                              <p:cond delay="11000"/>
                            </p:stCondLst>
                            <p:childTnLst>
                              <p:par>
                                <p:cTn id="78" presetID="2" presetClass="entr" presetSubtype="4"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1000" fill="hold"/>
                                        <p:tgtEl>
                                          <p:spTgt spid="9"/>
                                        </p:tgtEl>
                                        <p:attrNameLst>
                                          <p:attrName>ppt_x</p:attrName>
                                        </p:attrNameLst>
                                      </p:cBhvr>
                                      <p:tavLst>
                                        <p:tav tm="0">
                                          <p:val>
                                            <p:strVal val="#ppt_x"/>
                                          </p:val>
                                        </p:tav>
                                        <p:tav tm="100000">
                                          <p:val>
                                            <p:strVal val="#ppt_x"/>
                                          </p:val>
                                        </p:tav>
                                      </p:tavLst>
                                    </p:anim>
                                    <p:anim calcmode="lin" valueType="num">
                                      <p:cBhvr additive="base">
                                        <p:cTn id="81" dur="1000" fill="hold"/>
                                        <p:tgtEl>
                                          <p:spTgt spid="9"/>
                                        </p:tgtEl>
                                        <p:attrNameLst>
                                          <p:attrName>ppt_y</p:attrName>
                                        </p:attrNameLst>
                                      </p:cBhvr>
                                      <p:tavLst>
                                        <p:tav tm="0">
                                          <p:val>
                                            <p:strVal val="1+#ppt_h/2"/>
                                          </p:val>
                                        </p:tav>
                                        <p:tav tm="100000">
                                          <p:val>
                                            <p:strVal val="#ppt_y"/>
                                          </p:val>
                                        </p:tav>
                                      </p:tavLst>
                                    </p:anim>
                                  </p:childTnLst>
                                </p:cTn>
                              </p:par>
                            </p:childTnLst>
                          </p:cTn>
                        </p:par>
                        <p:par>
                          <p:cTn id="82" fill="hold">
                            <p:stCondLst>
                              <p:cond delay="12000"/>
                            </p:stCondLst>
                            <p:childTnLst>
                              <p:par>
                                <p:cTn id="83" presetID="26"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80">
                                          <p:stCondLst>
                                            <p:cond delay="0"/>
                                          </p:stCondLst>
                                        </p:cTn>
                                        <p:tgtEl>
                                          <p:spTgt spid="8"/>
                                        </p:tgtEl>
                                      </p:cBhvr>
                                    </p:animEffect>
                                    <p:anim calcmode="lin" valueType="num">
                                      <p:cBhvr>
                                        <p:cTn id="8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1" dur="26">
                                          <p:stCondLst>
                                            <p:cond delay="650"/>
                                          </p:stCondLst>
                                        </p:cTn>
                                        <p:tgtEl>
                                          <p:spTgt spid="8"/>
                                        </p:tgtEl>
                                      </p:cBhvr>
                                      <p:to x="100000" y="60000"/>
                                    </p:animScale>
                                    <p:animScale>
                                      <p:cBhvr>
                                        <p:cTn id="92" dur="166" decel="50000">
                                          <p:stCondLst>
                                            <p:cond delay="676"/>
                                          </p:stCondLst>
                                        </p:cTn>
                                        <p:tgtEl>
                                          <p:spTgt spid="8"/>
                                        </p:tgtEl>
                                      </p:cBhvr>
                                      <p:to x="100000" y="100000"/>
                                    </p:animScale>
                                    <p:animScale>
                                      <p:cBhvr>
                                        <p:cTn id="93" dur="26">
                                          <p:stCondLst>
                                            <p:cond delay="1312"/>
                                          </p:stCondLst>
                                        </p:cTn>
                                        <p:tgtEl>
                                          <p:spTgt spid="8"/>
                                        </p:tgtEl>
                                      </p:cBhvr>
                                      <p:to x="100000" y="80000"/>
                                    </p:animScale>
                                    <p:animScale>
                                      <p:cBhvr>
                                        <p:cTn id="94" dur="166" decel="50000">
                                          <p:stCondLst>
                                            <p:cond delay="1338"/>
                                          </p:stCondLst>
                                        </p:cTn>
                                        <p:tgtEl>
                                          <p:spTgt spid="8"/>
                                        </p:tgtEl>
                                      </p:cBhvr>
                                      <p:to x="100000" y="100000"/>
                                    </p:animScale>
                                    <p:animScale>
                                      <p:cBhvr>
                                        <p:cTn id="95" dur="26">
                                          <p:stCondLst>
                                            <p:cond delay="1642"/>
                                          </p:stCondLst>
                                        </p:cTn>
                                        <p:tgtEl>
                                          <p:spTgt spid="8"/>
                                        </p:tgtEl>
                                      </p:cBhvr>
                                      <p:to x="100000" y="90000"/>
                                    </p:animScale>
                                    <p:animScale>
                                      <p:cBhvr>
                                        <p:cTn id="96" dur="166" decel="50000">
                                          <p:stCondLst>
                                            <p:cond delay="1668"/>
                                          </p:stCondLst>
                                        </p:cTn>
                                        <p:tgtEl>
                                          <p:spTgt spid="8"/>
                                        </p:tgtEl>
                                      </p:cBhvr>
                                      <p:to x="100000" y="100000"/>
                                    </p:animScale>
                                    <p:animScale>
                                      <p:cBhvr>
                                        <p:cTn id="97" dur="26">
                                          <p:stCondLst>
                                            <p:cond delay="1808"/>
                                          </p:stCondLst>
                                        </p:cTn>
                                        <p:tgtEl>
                                          <p:spTgt spid="8"/>
                                        </p:tgtEl>
                                      </p:cBhvr>
                                      <p:to x="100000" y="95000"/>
                                    </p:animScale>
                                    <p:animScale>
                                      <p:cBhvr>
                                        <p:cTn id="98" dur="166" decel="50000">
                                          <p:stCondLst>
                                            <p:cond delay="1834"/>
                                          </p:stCondLst>
                                        </p:cTn>
                                        <p:tgtEl>
                                          <p:spTgt spid="8"/>
                                        </p:tgtEl>
                                      </p:cBhvr>
                                      <p:to x="100000" y="100000"/>
                                    </p:animScale>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1000" fill="hold"/>
                                        <p:tgtEl>
                                          <p:spTgt spid="11"/>
                                        </p:tgtEl>
                                        <p:attrNameLst>
                                          <p:attrName>ppt_x</p:attrName>
                                        </p:attrNameLst>
                                      </p:cBhvr>
                                      <p:tavLst>
                                        <p:tav tm="0">
                                          <p:val>
                                            <p:strVal val="#ppt_x"/>
                                          </p:val>
                                        </p:tav>
                                        <p:tav tm="100000">
                                          <p:val>
                                            <p:strVal val="#ppt_x"/>
                                          </p:val>
                                        </p:tav>
                                      </p:tavLst>
                                    </p:anim>
                                    <p:anim calcmode="lin" valueType="num">
                                      <p:cBhvr additive="base">
                                        <p:cTn id="103" dur="1000" fill="hold"/>
                                        <p:tgtEl>
                                          <p:spTgt spid="11"/>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6" presetClass="entr" presetSubtype="0"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80">
                                          <p:stCondLst>
                                            <p:cond delay="0"/>
                                          </p:stCondLst>
                                        </p:cTn>
                                        <p:tgtEl>
                                          <p:spTgt spid="10"/>
                                        </p:tgtEl>
                                      </p:cBhvr>
                                    </p:animEffect>
                                    <p:anim calcmode="lin" valueType="num">
                                      <p:cBhvr>
                                        <p:cTn id="10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
                                        </p:tgtEl>
                                      </p:cBhvr>
                                      <p:to x="100000" y="60000"/>
                                    </p:animScale>
                                    <p:animScale>
                                      <p:cBhvr>
                                        <p:cTn id="114" dur="166" decel="50000">
                                          <p:stCondLst>
                                            <p:cond delay="676"/>
                                          </p:stCondLst>
                                        </p:cTn>
                                        <p:tgtEl>
                                          <p:spTgt spid="10"/>
                                        </p:tgtEl>
                                      </p:cBhvr>
                                      <p:to x="100000" y="100000"/>
                                    </p:animScale>
                                    <p:animScale>
                                      <p:cBhvr>
                                        <p:cTn id="115" dur="26">
                                          <p:stCondLst>
                                            <p:cond delay="1312"/>
                                          </p:stCondLst>
                                        </p:cTn>
                                        <p:tgtEl>
                                          <p:spTgt spid="10"/>
                                        </p:tgtEl>
                                      </p:cBhvr>
                                      <p:to x="100000" y="80000"/>
                                    </p:animScale>
                                    <p:animScale>
                                      <p:cBhvr>
                                        <p:cTn id="116" dur="166" decel="50000">
                                          <p:stCondLst>
                                            <p:cond delay="1338"/>
                                          </p:stCondLst>
                                        </p:cTn>
                                        <p:tgtEl>
                                          <p:spTgt spid="10"/>
                                        </p:tgtEl>
                                      </p:cBhvr>
                                      <p:to x="100000" y="100000"/>
                                    </p:animScale>
                                    <p:animScale>
                                      <p:cBhvr>
                                        <p:cTn id="117" dur="26">
                                          <p:stCondLst>
                                            <p:cond delay="1642"/>
                                          </p:stCondLst>
                                        </p:cTn>
                                        <p:tgtEl>
                                          <p:spTgt spid="10"/>
                                        </p:tgtEl>
                                      </p:cBhvr>
                                      <p:to x="100000" y="90000"/>
                                    </p:animScale>
                                    <p:animScale>
                                      <p:cBhvr>
                                        <p:cTn id="118" dur="166" decel="50000">
                                          <p:stCondLst>
                                            <p:cond delay="1668"/>
                                          </p:stCondLst>
                                        </p:cTn>
                                        <p:tgtEl>
                                          <p:spTgt spid="10"/>
                                        </p:tgtEl>
                                      </p:cBhvr>
                                      <p:to x="100000" y="100000"/>
                                    </p:animScale>
                                    <p:animScale>
                                      <p:cBhvr>
                                        <p:cTn id="119" dur="26">
                                          <p:stCondLst>
                                            <p:cond delay="1808"/>
                                          </p:stCondLst>
                                        </p:cTn>
                                        <p:tgtEl>
                                          <p:spTgt spid="10"/>
                                        </p:tgtEl>
                                      </p:cBhvr>
                                      <p:to x="100000" y="95000"/>
                                    </p:animScale>
                                    <p:animScale>
                                      <p:cBhvr>
                                        <p:cTn id="120" dur="166" decel="50000">
                                          <p:stCondLst>
                                            <p:cond delay="1834"/>
                                          </p:stCondLst>
                                        </p:cTn>
                                        <p:tgtEl>
                                          <p:spTgt spid="10"/>
                                        </p:tgtEl>
                                      </p:cBhvr>
                                      <p:to x="100000" y="100000"/>
                                    </p:animScale>
                                  </p:childTnLst>
                                </p:cTn>
                              </p:par>
                            </p:childTnLst>
                          </p:cTn>
                        </p:par>
                        <p:par>
                          <p:cTn id="121" fill="hold">
                            <p:stCondLst>
                              <p:cond delay="17000"/>
                            </p:stCondLst>
                            <p:childTnLst>
                              <p:par>
                                <p:cTn id="122" presetID="2" presetClass="entr" presetSubtype="1" fill="hold" grpId="0" nodeType="after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additive="base">
                                        <p:cTn id="124" dur="1000" fill="hold"/>
                                        <p:tgtEl>
                                          <p:spTgt spid="23"/>
                                        </p:tgtEl>
                                        <p:attrNameLst>
                                          <p:attrName>ppt_x</p:attrName>
                                        </p:attrNameLst>
                                      </p:cBhvr>
                                      <p:tavLst>
                                        <p:tav tm="0">
                                          <p:val>
                                            <p:strVal val="#ppt_x"/>
                                          </p:val>
                                        </p:tav>
                                        <p:tav tm="100000">
                                          <p:val>
                                            <p:strVal val="#ppt_x"/>
                                          </p:val>
                                        </p:tav>
                                      </p:tavLst>
                                    </p:anim>
                                    <p:anim calcmode="lin" valueType="num">
                                      <p:cBhvr additive="base">
                                        <p:cTn id="125" dur="1000" fill="hold"/>
                                        <p:tgtEl>
                                          <p:spTgt spid="23"/>
                                        </p:tgtEl>
                                        <p:attrNameLst>
                                          <p:attrName>ppt_y</p:attrName>
                                        </p:attrNameLst>
                                      </p:cBhvr>
                                      <p:tavLst>
                                        <p:tav tm="0">
                                          <p:val>
                                            <p:strVal val="0-#ppt_h/2"/>
                                          </p:val>
                                        </p:tav>
                                        <p:tav tm="100000">
                                          <p:val>
                                            <p:strVal val="#ppt_y"/>
                                          </p:val>
                                        </p:tav>
                                      </p:tavLst>
                                    </p:anim>
                                  </p:childTnLst>
                                </p:cTn>
                              </p:par>
                            </p:childTnLst>
                          </p:cTn>
                        </p:par>
                        <p:par>
                          <p:cTn id="126" fill="hold">
                            <p:stCondLst>
                              <p:cond delay="18000"/>
                            </p:stCondLst>
                            <p:childTnLst>
                              <p:par>
                                <p:cTn id="127" presetID="26" presetClass="entr" presetSubtype="0" fill="hold" grpId="0" nodeType="after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down)">
                                      <p:cBhvr>
                                        <p:cTn id="129" dur="580">
                                          <p:stCondLst>
                                            <p:cond delay="0"/>
                                          </p:stCondLst>
                                        </p:cTn>
                                        <p:tgtEl>
                                          <p:spTgt spid="16"/>
                                        </p:tgtEl>
                                      </p:cBhvr>
                                    </p:animEffect>
                                    <p:anim calcmode="lin" valueType="num">
                                      <p:cBhvr>
                                        <p:cTn id="1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5" dur="26">
                                          <p:stCondLst>
                                            <p:cond delay="650"/>
                                          </p:stCondLst>
                                        </p:cTn>
                                        <p:tgtEl>
                                          <p:spTgt spid="16"/>
                                        </p:tgtEl>
                                      </p:cBhvr>
                                      <p:to x="100000" y="60000"/>
                                    </p:animScale>
                                    <p:animScale>
                                      <p:cBhvr>
                                        <p:cTn id="136" dur="166" decel="50000">
                                          <p:stCondLst>
                                            <p:cond delay="676"/>
                                          </p:stCondLst>
                                        </p:cTn>
                                        <p:tgtEl>
                                          <p:spTgt spid="16"/>
                                        </p:tgtEl>
                                      </p:cBhvr>
                                      <p:to x="100000" y="100000"/>
                                    </p:animScale>
                                    <p:animScale>
                                      <p:cBhvr>
                                        <p:cTn id="137" dur="26">
                                          <p:stCondLst>
                                            <p:cond delay="1312"/>
                                          </p:stCondLst>
                                        </p:cTn>
                                        <p:tgtEl>
                                          <p:spTgt spid="16"/>
                                        </p:tgtEl>
                                      </p:cBhvr>
                                      <p:to x="100000" y="80000"/>
                                    </p:animScale>
                                    <p:animScale>
                                      <p:cBhvr>
                                        <p:cTn id="138" dur="166" decel="50000">
                                          <p:stCondLst>
                                            <p:cond delay="1338"/>
                                          </p:stCondLst>
                                        </p:cTn>
                                        <p:tgtEl>
                                          <p:spTgt spid="16"/>
                                        </p:tgtEl>
                                      </p:cBhvr>
                                      <p:to x="100000" y="100000"/>
                                    </p:animScale>
                                    <p:animScale>
                                      <p:cBhvr>
                                        <p:cTn id="139" dur="26">
                                          <p:stCondLst>
                                            <p:cond delay="1642"/>
                                          </p:stCondLst>
                                        </p:cTn>
                                        <p:tgtEl>
                                          <p:spTgt spid="16"/>
                                        </p:tgtEl>
                                      </p:cBhvr>
                                      <p:to x="100000" y="90000"/>
                                    </p:animScale>
                                    <p:animScale>
                                      <p:cBhvr>
                                        <p:cTn id="140" dur="166" decel="50000">
                                          <p:stCondLst>
                                            <p:cond delay="1668"/>
                                          </p:stCondLst>
                                        </p:cTn>
                                        <p:tgtEl>
                                          <p:spTgt spid="16"/>
                                        </p:tgtEl>
                                      </p:cBhvr>
                                      <p:to x="100000" y="100000"/>
                                    </p:animScale>
                                    <p:animScale>
                                      <p:cBhvr>
                                        <p:cTn id="141" dur="26">
                                          <p:stCondLst>
                                            <p:cond delay="1808"/>
                                          </p:stCondLst>
                                        </p:cTn>
                                        <p:tgtEl>
                                          <p:spTgt spid="16"/>
                                        </p:tgtEl>
                                      </p:cBhvr>
                                      <p:to x="100000" y="95000"/>
                                    </p:animScale>
                                    <p:animScale>
                                      <p:cBhvr>
                                        <p:cTn id="142" dur="166" decel="50000">
                                          <p:stCondLst>
                                            <p:cond delay="1834"/>
                                          </p:stCondLst>
                                        </p:cTn>
                                        <p:tgtEl>
                                          <p:spTgt spid="16"/>
                                        </p:tgtEl>
                                      </p:cBhvr>
                                      <p:to x="100000" y="100000"/>
                                    </p:animScale>
                                  </p:childTnLst>
                                </p:cTn>
                              </p:par>
                            </p:childTnLst>
                          </p:cTn>
                        </p:par>
                        <p:par>
                          <p:cTn id="143" fill="hold">
                            <p:stCondLst>
                              <p:cond delay="20000"/>
                            </p:stCondLst>
                            <p:childTnLst>
                              <p:par>
                                <p:cTn id="144" presetID="2" presetClass="entr" presetSubtype="4" fill="hold" grpId="0" nodeType="afterEffect">
                                  <p:stCondLst>
                                    <p:cond delay="0"/>
                                  </p:stCondLst>
                                  <p:childTnLst>
                                    <p:set>
                                      <p:cBhvr>
                                        <p:cTn id="145" dur="1" fill="hold">
                                          <p:stCondLst>
                                            <p:cond delay="0"/>
                                          </p:stCondLst>
                                        </p:cTn>
                                        <p:tgtEl>
                                          <p:spTgt spid="20"/>
                                        </p:tgtEl>
                                        <p:attrNameLst>
                                          <p:attrName>style.visibility</p:attrName>
                                        </p:attrNameLst>
                                      </p:cBhvr>
                                      <p:to>
                                        <p:strVal val="visible"/>
                                      </p:to>
                                    </p:set>
                                    <p:anim calcmode="lin" valueType="num">
                                      <p:cBhvr additive="base">
                                        <p:cTn id="146" dur="1000" fill="hold"/>
                                        <p:tgtEl>
                                          <p:spTgt spid="20"/>
                                        </p:tgtEl>
                                        <p:attrNameLst>
                                          <p:attrName>ppt_x</p:attrName>
                                        </p:attrNameLst>
                                      </p:cBhvr>
                                      <p:tavLst>
                                        <p:tav tm="0">
                                          <p:val>
                                            <p:strVal val="#ppt_x"/>
                                          </p:val>
                                        </p:tav>
                                        <p:tav tm="100000">
                                          <p:val>
                                            <p:strVal val="#ppt_x"/>
                                          </p:val>
                                        </p:tav>
                                      </p:tavLst>
                                    </p:anim>
                                    <p:anim calcmode="lin" valueType="num">
                                      <p:cBhvr additive="base">
                                        <p:cTn id="147" dur="1000" fill="hold"/>
                                        <p:tgtEl>
                                          <p:spTgt spid="20"/>
                                        </p:tgtEl>
                                        <p:attrNameLst>
                                          <p:attrName>ppt_y</p:attrName>
                                        </p:attrNameLst>
                                      </p:cBhvr>
                                      <p:tavLst>
                                        <p:tav tm="0">
                                          <p:val>
                                            <p:strVal val="1+#ppt_h/2"/>
                                          </p:val>
                                        </p:tav>
                                        <p:tav tm="100000">
                                          <p:val>
                                            <p:strVal val="#ppt_y"/>
                                          </p:val>
                                        </p:tav>
                                      </p:tavLst>
                                    </p:anim>
                                  </p:childTnLst>
                                </p:cTn>
                              </p:par>
                            </p:childTnLst>
                          </p:cTn>
                        </p:par>
                        <p:par>
                          <p:cTn id="148" fill="hold">
                            <p:stCondLst>
                              <p:cond delay="21000"/>
                            </p:stCondLst>
                            <p:childTnLst>
                              <p:par>
                                <p:cTn id="149" presetID="26"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wipe(down)">
                                      <p:cBhvr>
                                        <p:cTn id="151" dur="580">
                                          <p:stCondLst>
                                            <p:cond delay="0"/>
                                          </p:stCondLst>
                                        </p:cTn>
                                        <p:tgtEl>
                                          <p:spTgt spid="15"/>
                                        </p:tgtEl>
                                      </p:cBhvr>
                                    </p:animEffect>
                                    <p:anim calcmode="lin" valueType="num">
                                      <p:cBhvr>
                                        <p:cTn id="15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7" dur="26">
                                          <p:stCondLst>
                                            <p:cond delay="650"/>
                                          </p:stCondLst>
                                        </p:cTn>
                                        <p:tgtEl>
                                          <p:spTgt spid="15"/>
                                        </p:tgtEl>
                                      </p:cBhvr>
                                      <p:to x="100000" y="60000"/>
                                    </p:animScale>
                                    <p:animScale>
                                      <p:cBhvr>
                                        <p:cTn id="158" dur="166" decel="50000">
                                          <p:stCondLst>
                                            <p:cond delay="676"/>
                                          </p:stCondLst>
                                        </p:cTn>
                                        <p:tgtEl>
                                          <p:spTgt spid="15"/>
                                        </p:tgtEl>
                                      </p:cBhvr>
                                      <p:to x="100000" y="100000"/>
                                    </p:animScale>
                                    <p:animScale>
                                      <p:cBhvr>
                                        <p:cTn id="159" dur="26">
                                          <p:stCondLst>
                                            <p:cond delay="1312"/>
                                          </p:stCondLst>
                                        </p:cTn>
                                        <p:tgtEl>
                                          <p:spTgt spid="15"/>
                                        </p:tgtEl>
                                      </p:cBhvr>
                                      <p:to x="100000" y="80000"/>
                                    </p:animScale>
                                    <p:animScale>
                                      <p:cBhvr>
                                        <p:cTn id="160" dur="166" decel="50000">
                                          <p:stCondLst>
                                            <p:cond delay="1338"/>
                                          </p:stCondLst>
                                        </p:cTn>
                                        <p:tgtEl>
                                          <p:spTgt spid="15"/>
                                        </p:tgtEl>
                                      </p:cBhvr>
                                      <p:to x="100000" y="100000"/>
                                    </p:animScale>
                                    <p:animScale>
                                      <p:cBhvr>
                                        <p:cTn id="161" dur="26">
                                          <p:stCondLst>
                                            <p:cond delay="1642"/>
                                          </p:stCondLst>
                                        </p:cTn>
                                        <p:tgtEl>
                                          <p:spTgt spid="15"/>
                                        </p:tgtEl>
                                      </p:cBhvr>
                                      <p:to x="100000" y="90000"/>
                                    </p:animScale>
                                    <p:animScale>
                                      <p:cBhvr>
                                        <p:cTn id="162" dur="166" decel="50000">
                                          <p:stCondLst>
                                            <p:cond delay="1668"/>
                                          </p:stCondLst>
                                        </p:cTn>
                                        <p:tgtEl>
                                          <p:spTgt spid="15"/>
                                        </p:tgtEl>
                                      </p:cBhvr>
                                      <p:to x="100000" y="100000"/>
                                    </p:animScale>
                                    <p:animScale>
                                      <p:cBhvr>
                                        <p:cTn id="163" dur="26">
                                          <p:stCondLst>
                                            <p:cond delay="1808"/>
                                          </p:stCondLst>
                                        </p:cTn>
                                        <p:tgtEl>
                                          <p:spTgt spid="15"/>
                                        </p:tgtEl>
                                      </p:cBhvr>
                                      <p:to x="100000" y="95000"/>
                                    </p:animScale>
                                    <p:animScale>
                                      <p:cBhvr>
                                        <p:cTn id="164" dur="166" decel="50000">
                                          <p:stCondLst>
                                            <p:cond delay="1834"/>
                                          </p:stCondLst>
                                        </p:cTn>
                                        <p:tgtEl>
                                          <p:spTgt spid="15"/>
                                        </p:tgtEl>
                                      </p:cBhvr>
                                      <p:to x="100000" y="100000"/>
                                    </p:animScale>
                                  </p:childTnLst>
                                </p:cTn>
                              </p:par>
                            </p:childTnLst>
                          </p:cTn>
                        </p:par>
                        <p:par>
                          <p:cTn id="165" fill="hold">
                            <p:stCondLst>
                              <p:cond delay="23000"/>
                            </p:stCondLst>
                            <p:childTnLst>
                              <p:par>
                                <p:cTn id="166" presetID="2" presetClass="entr" presetSubtype="4" fill="hold" grpId="0" nodeType="afterEffect">
                                  <p:stCondLst>
                                    <p:cond delay="0"/>
                                  </p:stCondLst>
                                  <p:childTnLst>
                                    <p:set>
                                      <p:cBhvr>
                                        <p:cTn id="167" dur="1" fill="hold">
                                          <p:stCondLst>
                                            <p:cond delay="0"/>
                                          </p:stCondLst>
                                        </p:cTn>
                                        <p:tgtEl>
                                          <p:spTgt spid="18"/>
                                        </p:tgtEl>
                                        <p:attrNameLst>
                                          <p:attrName>style.visibility</p:attrName>
                                        </p:attrNameLst>
                                      </p:cBhvr>
                                      <p:to>
                                        <p:strVal val="visible"/>
                                      </p:to>
                                    </p:set>
                                    <p:anim calcmode="lin" valueType="num">
                                      <p:cBhvr additive="base">
                                        <p:cTn id="168" dur="500" fill="hold"/>
                                        <p:tgtEl>
                                          <p:spTgt spid="18"/>
                                        </p:tgtEl>
                                        <p:attrNameLst>
                                          <p:attrName>ppt_x</p:attrName>
                                        </p:attrNameLst>
                                      </p:cBhvr>
                                      <p:tavLst>
                                        <p:tav tm="0">
                                          <p:val>
                                            <p:strVal val="#ppt_x"/>
                                          </p:val>
                                        </p:tav>
                                        <p:tav tm="100000">
                                          <p:val>
                                            <p:strVal val="#ppt_x"/>
                                          </p:val>
                                        </p:tav>
                                      </p:tavLst>
                                    </p:anim>
                                    <p:anim calcmode="lin" valueType="num">
                                      <p:cBhvr additive="base">
                                        <p:cTn id="169" dur="500" fill="hold"/>
                                        <p:tgtEl>
                                          <p:spTgt spid="18"/>
                                        </p:tgtEl>
                                        <p:attrNameLst>
                                          <p:attrName>ppt_y</p:attrName>
                                        </p:attrNameLst>
                                      </p:cBhvr>
                                      <p:tavLst>
                                        <p:tav tm="0">
                                          <p:val>
                                            <p:strVal val="1+#ppt_h/2"/>
                                          </p:val>
                                        </p:tav>
                                        <p:tav tm="100000">
                                          <p:val>
                                            <p:strVal val="#ppt_y"/>
                                          </p:val>
                                        </p:tav>
                                      </p:tavLst>
                                    </p:anim>
                                  </p:childTnLst>
                                </p:cTn>
                              </p:par>
                            </p:childTnLst>
                          </p:cTn>
                        </p:par>
                        <p:par>
                          <p:cTn id="170" fill="hold">
                            <p:stCondLst>
                              <p:cond delay="23500"/>
                            </p:stCondLst>
                            <p:childTnLst>
                              <p:par>
                                <p:cTn id="171" presetID="26" presetClass="entr" presetSubtype="0" fill="hold" grpId="0" nodeType="after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wipe(down)">
                                      <p:cBhvr>
                                        <p:cTn id="173" dur="580">
                                          <p:stCondLst>
                                            <p:cond delay="0"/>
                                          </p:stCondLst>
                                        </p:cTn>
                                        <p:tgtEl>
                                          <p:spTgt spid="14"/>
                                        </p:tgtEl>
                                      </p:cBhvr>
                                    </p:animEffect>
                                    <p:anim calcmode="lin" valueType="num">
                                      <p:cBhvr>
                                        <p:cTn id="1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9" dur="26">
                                          <p:stCondLst>
                                            <p:cond delay="650"/>
                                          </p:stCondLst>
                                        </p:cTn>
                                        <p:tgtEl>
                                          <p:spTgt spid="14"/>
                                        </p:tgtEl>
                                      </p:cBhvr>
                                      <p:to x="100000" y="60000"/>
                                    </p:animScale>
                                    <p:animScale>
                                      <p:cBhvr>
                                        <p:cTn id="180" dur="166" decel="50000">
                                          <p:stCondLst>
                                            <p:cond delay="676"/>
                                          </p:stCondLst>
                                        </p:cTn>
                                        <p:tgtEl>
                                          <p:spTgt spid="14"/>
                                        </p:tgtEl>
                                      </p:cBhvr>
                                      <p:to x="100000" y="100000"/>
                                    </p:animScale>
                                    <p:animScale>
                                      <p:cBhvr>
                                        <p:cTn id="181" dur="26">
                                          <p:stCondLst>
                                            <p:cond delay="1312"/>
                                          </p:stCondLst>
                                        </p:cTn>
                                        <p:tgtEl>
                                          <p:spTgt spid="14"/>
                                        </p:tgtEl>
                                      </p:cBhvr>
                                      <p:to x="100000" y="80000"/>
                                    </p:animScale>
                                    <p:animScale>
                                      <p:cBhvr>
                                        <p:cTn id="182" dur="166" decel="50000">
                                          <p:stCondLst>
                                            <p:cond delay="1338"/>
                                          </p:stCondLst>
                                        </p:cTn>
                                        <p:tgtEl>
                                          <p:spTgt spid="14"/>
                                        </p:tgtEl>
                                      </p:cBhvr>
                                      <p:to x="100000" y="100000"/>
                                    </p:animScale>
                                    <p:animScale>
                                      <p:cBhvr>
                                        <p:cTn id="183" dur="26">
                                          <p:stCondLst>
                                            <p:cond delay="1642"/>
                                          </p:stCondLst>
                                        </p:cTn>
                                        <p:tgtEl>
                                          <p:spTgt spid="14"/>
                                        </p:tgtEl>
                                      </p:cBhvr>
                                      <p:to x="100000" y="90000"/>
                                    </p:animScale>
                                    <p:animScale>
                                      <p:cBhvr>
                                        <p:cTn id="184" dur="166" decel="50000">
                                          <p:stCondLst>
                                            <p:cond delay="1668"/>
                                          </p:stCondLst>
                                        </p:cTn>
                                        <p:tgtEl>
                                          <p:spTgt spid="14"/>
                                        </p:tgtEl>
                                      </p:cBhvr>
                                      <p:to x="100000" y="100000"/>
                                    </p:animScale>
                                    <p:animScale>
                                      <p:cBhvr>
                                        <p:cTn id="185" dur="26">
                                          <p:stCondLst>
                                            <p:cond delay="1808"/>
                                          </p:stCondLst>
                                        </p:cTn>
                                        <p:tgtEl>
                                          <p:spTgt spid="14"/>
                                        </p:tgtEl>
                                      </p:cBhvr>
                                      <p:to x="100000" y="95000"/>
                                    </p:animScale>
                                    <p:animScale>
                                      <p:cBhvr>
                                        <p:cTn id="186" dur="166" decel="50000">
                                          <p:stCondLst>
                                            <p:cond delay="1834"/>
                                          </p:stCondLst>
                                        </p:cTn>
                                        <p:tgtEl>
                                          <p:spTgt spid="14"/>
                                        </p:tgtEl>
                                      </p:cBhvr>
                                      <p:to x="100000" y="100000"/>
                                    </p:animScale>
                                  </p:childTnLst>
                                </p:cTn>
                              </p:par>
                            </p:childTnLst>
                          </p:cTn>
                        </p:par>
                        <p:par>
                          <p:cTn id="187" fill="hold">
                            <p:stCondLst>
                              <p:cond delay="25500"/>
                            </p:stCondLst>
                            <p:childTnLst>
                              <p:par>
                                <p:cTn id="188" presetID="2" presetClass="entr" presetSubtype="4" fill="hold" grpId="0" nodeType="afterEffect">
                                  <p:stCondLst>
                                    <p:cond delay="0"/>
                                  </p:stCondLst>
                                  <p:childTnLst>
                                    <p:set>
                                      <p:cBhvr>
                                        <p:cTn id="189" dur="1" fill="hold">
                                          <p:stCondLst>
                                            <p:cond delay="0"/>
                                          </p:stCondLst>
                                        </p:cTn>
                                        <p:tgtEl>
                                          <p:spTgt spid="17"/>
                                        </p:tgtEl>
                                        <p:attrNameLst>
                                          <p:attrName>style.visibility</p:attrName>
                                        </p:attrNameLst>
                                      </p:cBhvr>
                                      <p:to>
                                        <p:strVal val="visible"/>
                                      </p:to>
                                    </p:set>
                                    <p:anim calcmode="lin" valueType="num">
                                      <p:cBhvr additive="base">
                                        <p:cTn id="190" dur="1000" fill="hold"/>
                                        <p:tgtEl>
                                          <p:spTgt spid="17"/>
                                        </p:tgtEl>
                                        <p:attrNameLst>
                                          <p:attrName>ppt_x</p:attrName>
                                        </p:attrNameLst>
                                      </p:cBhvr>
                                      <p:tavLst>
                                        <p:tav tm="0">
                                          <p:val>
                                            <p:strVal val="#ppt_x"/>
                                          </p:val>
                                        </p:tav>
                                        <p:tav tm="100000">
                                          <p:val>
                                            <p:strVal val="#ppt_x"/>
                                          </p:val>
                                        </p:tav>
                                      </p:tavLst>
                                    </p:anim>
                                    <p:anim calcmode="lin" valueType="num">
                                      <p:cBhvr additive="base">
                                        <p:cTn id="191" dur="1000" fill="hold"/>
                                        <p:tgtEl>
                                          <p:spTgt spid="17"/>
                                        </p:tgtEl>
                                        <p:attrNameLst>
                                          <p:attrName>ppt_y</p:attrName>
                                        </p:attrNameLst>
                                      </p:cBhvr>
                                      <p:tavLst>
                                        <p:tav tm="0">
                                          <p:val>
                                            <p:strVal val="1+#ppt_h/2"/>
                                          </p:val>
                                        </p:tav>
                                        <p:tav tm="100000">
                                          <p:val>
                                            <p:strVal val="#ppt_y"/>
                                          </p:val>
                                        </p:tav>
                                      </p:tavLst>
                                    </p:anim>
                                  </p:childTnLst>
                                </p:cTn>
                              </p:par>
                            </p:childTnLst>
                          </p:cTn>
                        </p:par>
                        <p:par>
                          <p:cTn id="192" fill="hold">
                            <p:stCondLst>
                              <p:cond delay="26500"/>
                            </p:stCondLst>
                            <p:childTnLst>
                              <p:par>
                                <p:cTn id="193" presetID="26" presetClass="entr" presetSubtype="0" fill="hold" grpId="0" nodeType="after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wipe(down)">
                                      <p:cBhvr>
                                        <p:cTn id="195" dur="580">
                                          <p:stCondLst>
                                            <p:cond delay="0"/>
                                          </p:stCondLst>
                                        </p:cTn>
                                        <p:tgtEl>
                                          <p:spTgt spid="12"/>
                                        </p:tgtEl>
                                      </p:cBhvr>
                                    </p:animEffect>
                                    <p:anim calcmode="lin" valueType="num">
                                      <p:cBhvr>
                                        <p:cTn id="19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1" dur="26">
                                          <p:stCondLst>
                                            <p:cond delay="650"/>
                                          </p:stCondLst>
                                        </p:cTn>
                                        <p:tgtEl>
                                          <p:spTgt spid="12"/>
                                        </p:tgtEl>
                                      </p:cBhvr>
                                      <p:to x="100000" y="60000"/>
                                    </p:animScale>
                                    <p:animScale>
                                      <p:cBhvr>
                                        <p:cTn id="202" dur="166" decel="50000">
                                          <p:stCondLst>
                                            <p:cond delay="676"/>
                                          </p:stCondLst>
                                        </p:cTn>
                                        <p:tgtEl>
                                          <p:spTgt spid="12"/>
                                        </p:tgtEl>
                                      </p:cBhvr>
                                      <p:to x="100000" y="100000"/>
                                    </p:animScale>
                                    <p:animScale>
                                      <p:cBhvr>
                                        <p:cTn id="203" dur="26">
                                          <p:stCondLst>
                                            <p:cond delay="1312"/>
                                          </p:stCondLst>
                                        </p:cTn>
                                        <p:tgtEl>
                                          <p:spTgt spid="12"/>
                                        </p:tgtEl>
                                      </p:cBhvr>
                                      <p:to x="100000" y="80000"/>
                                    </p:animScale>
                                    <p:animScale>
                                      <p:cBhvr>
                                        <p:cTn id="204" dur="166" decel="50000">
                                          <p:stCondLst>
                                            <p:cond delay="1338"/>
                                          </p:stCondLst>
                                        </p:cTn>
                                        <p:tgtEl>
                                          <p:spTgt spid="12"/>
                                        </p:tgtEl>
                                      </p:cBhvr>
                                      <p:to x="100000" y="100000"/>
                                    </p:animScale>
                                    <p:animScale>
                                      <p:cBhvr>
                                        <p:cTn id="205" dur="26">
                                          <p:stCondLst>
                                            <p:cond delay="1642"/>
                                          </p:stCondLst>
                                        </p:cTn>
                                        <p:tgtEl>
                                          <p:spTgt spid="12"/>
                                        </p:tgtEl>
                                      </p:cBhvr>
                                      <p:to x="100000" y="90000"/>
                                    </p:animScale>
                                    <p:animScale>
                                      <p:cBhvr>
                                        <p:cTn id="206" dur="166" decel="50000">
                                          <p:stCondLst>
                                            <p:cond delay="1668"/>
                                          </p:stCondLst>
                                        </p:cTn>
                                        <p:tgtEl>
                                          <p:spTgt spid="12"/>
                                        </p:tgtEl>
                                      </p:cBhvr>
                                      <p:to x="100000" y="100000"/>
                                    </p:animScale>
                                    <p:animScale>
                                      <p:cBhvr>
                                        <p:cTn id="207" dur="26">
                                          <p:stCondLst>
                                            <p:cond delay="1808"/>
                                          </p:stCondLst>
                                        </p:cTn>
                                        <p:tgtEl>
                                          <p:spTgt spid="12"/>
                                        </p:tgtEl>
                                      </p:cBhvr>
                                      <p:to x="100000" y="95000"/>
                                    </p:animScale>
                                    <p:animScale>
                                      <p:cBhvr>
                                        <p:cTn id="20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2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একক কাজ </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lstStyle/>
          <a:p>
            <a:pPr marL="0" indent="0">
              <a:buNone/>
            </a:pPr>
            <a:endParaRPr lang="bn-IN" sz="2800" dirty="0" smtClean="0">
              <a:latin typeface="NikoshBAN" pitchFamily="2" charset="0"/>
              <a:cs typeface="NikoshBAN" pitchFamily="2" charset="0"/>
            </a:endParaRPr>
          </a:p>
          <a:p>
            <a:pPr marL="0" indent="0">
              <a:buNone/>
            </a:pPr>
            <a:r>
              <a:rPr lang="bn-IN" sz="2800" dirty="0" smtClean="0">
                <a:latin typeface="NikoshBAN" pitchFamily="2" charset="0"/>
                <a:cs typeface="NikoshBAN" pitchFamily="2" charset="0"/>
              </a:rPr>
              <a:t>১ । সৈয়দ শামসুল হক কোথায় জন্মগ্রহণ করেন ?</a:t>
            </a:r>
          </a:p>
          <a:p>
            <a:pPr marL="0" indent="0">
              <a:buNone/>
            </a:pPr>
            <a:r>
              <a:rPr lang="bn-IN" sz="2800" dirty="0" smtClean="0">
                <a:latin typeface="NikoshBAN" pitchFamily="2" charset="0"/>
                <a:cs typeface="NikoshBAN" pitchFamily="2" charset="0"/>
              </a:rPr>
              <a:t>২ । সৈয়দ শামসুল হক পেশায় কী ছিলেন ?</a:t>
            </a:r>
          </a:p>
          <a:p>
            <a:pPr marL="0" indent="0">
              <a:buNone/>
            </a:pPr>
            <a:r>
              <a:rPr lang="bn-IN" sz="2800" dirty="0" smtClean="0">
                <a:latin typeface="NikoshBAN" pitchFamily="2" charset="0"/>
                <a:cs typeface="NikoshBAN" pitchFamily="2" charset="0"/>
              </a:rPr>
              <a:t>৩ ।  ‘পায়ের আওয়াজ পাওয়া যায়’ – কী জাতীয় রচনা ?</a:t>
            </a:r>
          </a:p>
          <a:p>
            <a:pPr marL="0" indent="0">
              <a:buNone/>
            </a:pPr>
            <a:r>
              <a:rPr lang="bn-IN" sz="2800" dirty="0" smtClean="0">
                <a:latin typeface="NikoshBAN" pitchFamily="2" charset="0"/>
                <a:cs typeface="NikoshBAN" pitchFamily="2" charset="0"/>
              </a:rPr>
              <a:t>৪ । ‘আনন্দের মৃত্যু’ – কী জাতীয় রচনা ?</a:t>
            </a:r>
            <a:endParaRPr lang="en-US" sz="2800" dirty="0">
              <a:latin typeface="NikoshBAN" pitchFamily="2" charset="0"/>
              <a:cs typeface="NikoshBAN" pitchFamily="2" charset="0"/>
            </a:endParaRPr>
          </a:p>
        </p:txBody>
      </p:sp>
      <p:sp>
        <p:nvSpPr>
          <p:cNvPr id="4" name="Down Ribbon 3"/>
          <p:cNvSpPr/>
          <p:nvPr/>
        </p:nvSpPr>
        <p:spPr>
          <a:xfrm>
            <a:off x="1985433" y="983070"/>
            <a:ext cx="5181600" cy="914400"/>
          </a:xfrm>
          <a:prstGeom prst="ribb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0FCAB6-A6F9-4A7E-A3FF-D354C66B709B}" type="datetime1">
              <a:rPr lang="en-US" smtClean="0"/>
              <a:t>3/25/2020</a:t>
            </a:fld>
            <a:endParaRPr lang="en-US" dirty="0"/>
          </a:p>
        </p:txBody>
      </p:sp>
      <p:sp>
        <p:nvSpPr>
          <p:cNvPr id="6" name="Footer Placeholder 5"/>
          <p:cNvSpPr>
            <a:spLocks noGrp="1"/>
          </p:cNvSpPr>
          <p:nvPr>
            <p:ph type="ftr" sz="quarter" idx="11"/>
          </p:nvPr>
        </p:nvSpPr>
        <p:spPr/>
        <p:txBody>
          <a:bodyPr/>
          <a:lstStyle/>
          <a:p>
            <a:r>
              <a:rPr lang="en-US" smtClean="0"/>
              <a:t>t@riq present's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167308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200"/>
                            </p:stCondLst>
                            <p:childTnLst>
                              <p:par>
                                <p:cTn id="15" presetID="2" presetClass="entr" presetSubtype="6" fill="hold" nodeType="after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800"/>
                            </p:stCondLst>
                            <p:childTnLst>
                              <p:par>
                                <p:cTn id="20" presetID="2" presetClass="entr" presetSubtype="9" fill="hold" nodeType="after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5200"/>
                            </p:stCondLst>
                            <p:childTnLst>
                              <p:par>
                                <p:cTn id="25" presetID="2" presetClass="entr" presetSubtype="3" fill="hold" nodeType="after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1211</TotalTime>
  <Words>1130</Words>
  <Application>Microsoft Office PowerPoint</Application>
  <PresentationFormat>On-screen Show (4:3)</PresentationFormat>
  <Paragraphs>215</Paragraphs>
  <Slides>28</Slides>
  <Notes>19</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Garamond</vt:lpstr>
      <vt:lpstr>NikoshBAN</vt:lpstr>
      <vt:lpstr>Vrinda</vt:lpstr>
      <vt:lpstr>Wingdings</vt:lpstr>
      <vt:lpstr>Organic</vt:lpstr>
      <vt:lpstr>সম্মানিত শিক্ষকদের সুবিধার্থে নোটস সংযুক্ত করা আছে । মাল্টিমিডিয়া ক্লাসের পূর্বে একবার দেখে নিলে ক্লাস লেকচার দিতে সুবিধাবোধ করবেন ।  </vt:lpstr>
      <vt:lpstr>সকল শিক্ষার্থীকে </vt:lpstr>
      <vt:lpstr>শিক্ষক পরিচিতি</vt:lpstr>
      <vt:lpstr>পাঠ পরিচিতি</vt:lpstr>
      <vt:lpstr>PowerPoint Presentation</vt:lpstr>
      <vt:lpstr>PowerPoint Presentation</vt:lpstr>
      <vt:lpstr>শিখনফল</vt:lpstr>
      <vt:lpstr>PowerPoint Presentation</vt:lpstr>
      <vt:lpstr>একক কাজ </vt:lpstr>
      <vt:lpstr>সমাধান</vt:lpstr>
      <vt:lpstr>শব্দার্থ </vt:lpstr>
      <vt:lpstr>PowerPoint Presentation</vt:lpstr>
      <vt:lpstr>PowerPoint Presentation</vt:lpstr>
      <vt:lpstr>PowerPoint Presentation</vt:lpstr>
      <vt:lpstr>PowerPoint Presentation</vt:lpstr>
      <vt:lpstr>জোড়ায় কাজ </vt:lpstr>
      <vt:lpstr>PowerPoint Presentation</vt:lpstr>
      <vt:lpstr>PowerPoint Presentation</vt:lpstr>
      <vt:lpstr>পালযুগ</vt:lpstr>
      <vt:lpstr>চর্যাপদ</vt:lpstr>
      <vt:lpstr> পাহাড়পুরের বৌদ্ধবিহার</vt:lpstr>
      <vt:lpstr>তিতুমীর</vt:lpstr>
      <vt:lpstr>ক্ষুদিরাম</vt:lpstr>
      <vt:lpstr>মাস্টারদা সূর্যসেন</vt:lpstr>
      <vt:lpstr>দলীয় কাজ</vt:lpstr>
      <vt:lpstr>মূল্যায়ন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সকল শিক্ষার্থীকে</dc:title>
  <dc:creator>Tarak_sps</dc:creator>
  <cp:lastModifiedBy>Microsoft account</cp:lastModifiedBy>
  <cp:revision>105</cp:revision>
  <dcterms:created xsi:type="dcterms:W3CDTF">2006-08-16T00:00:00Z</dcterms:created>
  <dcterms:modified xsi:type="dcterms:W3CDTF">2020-03-25T14:05:09Z</dcterms:modified>
</cp:coreProperties>
</file>