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72" r:id="rId6"/>
    <p:sldId id="264" r:id="rId7"/>
    <p:sldId id="258" r:id="rId8"/>
    <p:sldId id="259" r:id="rId9"/>
    <p:sldId id="260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0F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42" autoAdjust="0"/>
  </p:normalViewPr>
  <p:slideViewPr>
    <p:cSldViewPr snapToGrid="0">
      <p:cViewPr>
        <p:scale>
          <a:sx n="75" d="100"/>
          <a:sy n="75" d="100"/>
        </p:scale>
        <p:origin x="516" y="-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0986-0661-4FE7-B5F7-EDD729BA4291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54C4-AB6D-4562-9D32-5A541918C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202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0986-0661-4FE7-B5F7-EDD729BA4291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54C4-AB6D-4562-9D32-5A541918C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80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0986-0661-4FE7-B5F7-EDD729BA4291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54C4-AB6D-4562-9D32-5A541918C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92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0986-0661-4FE7-B5F7-EDD729BA4291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54C4-AB6D-4562-9D32-5A541918C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323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0986-0661-4FE7-B5F7-EDD729BA4291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54C4-AB6D-4562-9D32-5A541918C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4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0986-0661-4FE7-B5F7-EDD729BA4291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54C4-AB6D-4562-9D32-5A541918C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546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0986-0661-4FE7-B5F7-EDD729BA4291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54C4-AB6D-4562-9D32-5A541918C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21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0986-0661-4FE7-B5F7-EDD729BA4291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54C4-AB6D-4562-9D32-5A541918C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212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0986-0661-4FE7-B5F7-EDD729BA4291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54C4-AB6D-4562-9D32-5A541918C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7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0986-0661-4FE7-B5F7-EDD729BA4291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54C4-AB6D-4562-9D32-5A541918C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49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0986-0661-4FE7-B5F7-EDD729BA4291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54C4-AB6D-4562-9D32-5A541918C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791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90986-0661-4FE7-B5F7-EDD729BA4291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254C4-AB6D-4562-9D32-5A541918C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09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fif"/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f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f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2-Point Star 1"/>
          <p:cNvSpPr/>
          <p:nvPr/>
        </p:nvSpPr>
        <p:spPr>
          <a:xfrm>
            <a:off x="1899138" y="309490"/>
            <a:ext cx="8440616" cy="6006905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3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664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12" y="2590799"/>
            <a:ext cx="3074988" cy="21971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737" y="2590799"/>
            <a:ext cx="3433763" cy="21971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2590799"/>
            <a:ext cx="3708400" cy="219710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997200" y="1016000"/>
            <a:ext cx="5156200" cy="7493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rgbClr val="B10F8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এগুলো কোন জাতীয় খাবার</a:t>
            </a:r>
            <a:endParaRPr lang="en-US" sz="4400" dirty="0">
              <a:solidFill>
                <a:srgbClr val="B10F8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1312" y="4940300"/>
            <a:ext cx="2527300" cy="8001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b="1" dirty="0">
                <a:solidFill>
                  <a:srgbClr val="C00000"/>
                </a:solidFill>
              </a:rPr>
              <a:t>শর্করা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76737" y="4940300"/>
            <a:ext cx="2527300" cy="8001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b="1" dirty="0">
                <a:solidFill>
                  <a:schemeClr val="accent1">
                    <a:lumMod val="50000"/>
                  </a:schemeClr>
                </a:solidFill>
              </a:rPr>
              <a:t>আমিষ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334500" y="4940300"/>
            <a:ext cx="2527300" cy="8001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b="1" dirty="0">
                <a:solidFill>
                  <a:srgbClr val="002060"/>
                </a:solidFill>
              </a:rPr>
              <a:t>স্নেহ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01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27200" y="863600"/>
            <a:ext cx="8178800" cy="467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</a:p>
          <a:p>
            <a:pPr algn="ctr"/>
            <a:endParaRPr lang="bn-IN" sz="3600" dirty="0"/>
          </a:p>
          <a:p>
            <a:pPr algn="ctr"/>
            <a:endParaRPr lang="bn-IN" dirty="0">
              <a:solidFill>
                <a:srgbClr val="FF0000"/>
              </a:solidFill>
            </a:endParaRPr>
          </a:p>
          <a:p>
            <a:pPr algn="ctr"/>
            <a:r>
              <a:rPr lang="bn-IN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শর্করা, আমিষ ও স্নেহ এর</a:t>
            </a:r>
          </a:p>
          <a:p>
            <a:pPr algn="ctr"/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দুটি করে প্রাণিজ ও উদ্ভিজ্জ উৎসের নাম লিখ ।  </a:t>
            </a:r>
            <a:endParaRPr lang="en-US" sz="2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04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93800" y="1333500"/>
            <a:ext cx="9321800" cy="457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400300" y="800100"/>
            <a:ext cx="7912100" cy="510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উত্তরঃ-</a:t>
            </a:r>
          </a:p>
          <a:p>
            <a:pPr algn="ctr"/>
            <a:endParaRPr lang="bn-IN" sz="4800" dirty="0"/>
          </a:p>
          <a:p>
            <a:r>
              <a:rPr lang="bn-IN" sz="4800" dirty="0"/>
              <a:t>	</a:t>
            </a:r>
            <a:r>
              <a:rPr lang="bn-IN" sz="48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ধান ও প্রানীর যকৃত</a:t>
            </a:r>
          </a:p>
          <a:p>
            <a:r>
              <a:rPr lang="bn-IN" sz="4800" dirty="0"/>
              <a:t>	</a:t>
            </a:r>
            <a:r>
              <a:rPr lang="bn-IN" sz="4800" b="1" dirty="0">
                <a:solidFill>
                  <a:srgbClr val="B10F8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ডাল ও মাছ</a:t>
            </a:r>
          </a:p>
          <a:p>
            <a:r>
              <a:rPr lang="bn-IN" sz="4800" dirty="0"/>
              <a:t>	</a:t>
            </a:r>
            <a:r>
              <a:rPr lang="bn-IN" sz="4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চিনা বাদিম ও মাখন</a:t>
            </a:r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8466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1219200"/>
            <a:ext cx="8191500" cy="48133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IN" sz="6600" dirty="0"/>
          </a:p>
        </p:txBody>
      </p:sp>
      <p:sp>
        <p:nvSpPr>
          <p:cNvPr id="3" name="Right Arrow 2"/>
          <p:cNvSpPr/>
          <p:nvPr/>
        </p:nvSpPr>
        <p:spPr>
          <a:xfrm>
            <a:off x="2832100" y="939800"/>
            <a:ext cx="6667500" cy="2527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</a:p>
          <a:p>
            <a:pPr algn="ctr"/>
            <a:endParaRPr lang="en-US" dirty="0"/>
          </a:p>
        </p:txBody>
      </p:sp>
      <p:sp>
        <p:nvSpPr>
          <p:cNvPr id="4" name="Left-Right Arrow 3"/>
          <p:cNvSpPr/>
          <p:nvPr/>
        </p:nvSpPr>
        <p:spPr>
          <a:xfrm>
            <a:off x="1752600" y="3746500"/>
            <a:ext cx="8559800" cy="16129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৫টি ভিটামিনের নাম, উৎস ও অভাবজনিত রোগের ছক কর ।</a:t>
            </a:r>
            <a:endParaRPr lang="en-US" sz="32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299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2997200" y="990600"/>
            <a:ext cx="6096000" cy="20447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85900" y="3365500"/>
            <a:ext cx="8559800" cy="312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lvl="4"/>
            <a:r>
              <a:rPr lang="bn-IN" sz="3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জেরপথ্যালমিয়া রোগ কাকে বলে ।</a:t>
            </a:r>
          </a:p>
          <a:p>
            <a:pPr lvl="4"/>
            <a:r>
              <a:rPr lang="bn-IN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ভিটামিন </a:t>
            </a:r>
            <a:r>
              <a: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 </a:t>
            </a:r>
            <a:r>
              <a:rPr lang="en-US" sz="3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কমপ্লেক্স</a:t>
            </a:r>
            <a:r>
              <a: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বুঝায়</a:t>
            </a:r>
            <a:r>
              <a: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lvl="4"/>
            <a:r>
              <a:rPr lang="en-US" sz="2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28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2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খনিজ</a:t>
            </a:r>
            <a:r>
              <a:rPr lang="en-US" sz="2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লবনের</a:t>
            </a:r>
            <a:r>
              <a:rPr lang="en-US" sz="2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2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lvl="4"/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দৈহিক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ওজনের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শতকরা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89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3124200" y="914400"/>
            <a:ext cx="5511800" cy="1905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কাজঃ-</a:t>
            </a:r>
            <a:endParaRPr lang="en-US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Left-Right Arrow 2"/>
          <p:cNvSpPr/>
          <p:nvPr/>
        </p:nvSpPr>
        <p:spPr>
          <a:xfrm>
            <a:off x="1333500" y="3568700"/>
            <a:ext cx="8318500" cy="23495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>
                <a:solidFill>
                  <a:srgbClr val="B10F8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রাফেজ কী ? এর গুরুত্ব লিখ ।</a:t>
            </a:r>
            <a:endParaRPr lang="en-US" sz="5400" b="1" dirty="0">
              <a:solidFill>
                <a:srgbClr val="B10F8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2131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ross 1"/>
          <p:cNvSpPr/>
          <p:nvPr/>
        </p:nvSpPr>
        <p:spPr>
          <a:xfrm>
            <a:off x="3086100" y="1676400"/>
            <a:ext cx="5727700" cy="463550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 হাফেজ</a:t>
            </a:r>
            <a:endParaRPr lang="en-US" sz="8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916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-Right Arrow Callout 3"/>
          <p:cNvSpPr/>
          <p:nvPr/>
        </p:nvSpPr>
        <p:spPr>
          <a:xfrm>
            <a:off x="239151" y="365760"/>
            <a:ext cx="11793416" cy="1125416"/>
          </a:xfrm>
          <a:prstGeom prst="leftRightArrow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ও পাঠ পরিচিতি</a:t>
            </a:r>
            <a:endParaRPr lang="en-US" sz="6000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51" y="2349306"/>
            <a:ext cx="3319976" cy="329320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  <p:sp>
        <p:nvSpPr>
          <p:cNvPr id="7" name="Rectangle 6"/>
          <p:cNvSpPr/>
          <p:nvPr/>
        </p:nvSpPr>
        <p:spPr>
          <a:xfrm>
            <a:off x="3727939" y="2349305"/>
            <a:ext cx="6096000" cy="329320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আল-আমিন (</a:t>
            </a:r>
            <a:r>
              <a:rPr lang="bn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এসসি;বি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এড</a:t>
            </a:r>
            <a:r>
              <a:rPr lang="bn-IN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bn-IN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বিজ্ঞান</a:t>
            </a:r>
          </a:p>
          <a:p>
            <a:pPr algn="ctr"/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আমড়াগাছিয়া বহুমুখী উচ্চ বিদ্যালয়</a:t>
            </a:r>
          </a:p>
          <a:p>
            <a:pPr algn="ctr"/>
            <a:r>
              <a:rPr lang="bn-IN" sz="32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শরনখোলা,বাগেরহাট</a:t>
            </a:r>
          </a:p>
          <a:p>
            <a:pPr algn="ctr"/>
            <a:r>
              <a:rPr lang="bn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০১৭১৮৪৫৩৯৯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7</a:t>
            </a:r>
          </a:p>
          <a:p>
            <a:pPr algn="ctr"/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mdalamin1851@gmail.com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9992751" y="2349304"/>
            <a:ext cx="2039816" cy="32932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১০ম শেনী</a:t>
            </a:r>
          </a:p>
          <a:p>
            <a:pPr algn="ctr"/>
            <a:r>
              <a:rPr lang="bn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 বিজ্ঞান</a:t>
            </a:r>
          </a:p>
          <a:p>
            <a:pPr algn="ctr"/>
            <a:r>
              <a:rPr lang="bn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 অধ্যায়</a:t>
            </a:r>
          </a:p>
          <a:p>
            <a:pPr algn="ctr"/>
            <a:r>
              <a:rPr lang="bn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সময়ঃ-৪৫ মিঃ</a:t>
            </a:r>
            <a:endParaRPr lang="en-US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23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লক্ষ্যকর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296" y="2531805"/>
            <a:ext cx="3162300" cy="292645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99" y="2531806"/>
            <a:ext cx="2886075" cy="27717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0511" y="2531806"/>
            <a:ext cx="2143125" cy="2926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109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লক্ষ্যকর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703" y="2640391"/>
            <a:ext cx="4013103" cy="286007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1484" y="2640391"/>
            <a:ext cx="4881488" cy="2860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64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লক্ষ্যকর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574" y="2585244"/>
            <a:ext cx="3768725" cy="272335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585244"/>
            <a:ext cx="4140200" cy="2723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657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72529" y="1223890"/>
            <a:ext cx="8651631" cy="43328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</a:p>
          <a:p>
            <a:pPr algn="ctr"/>
            <a:endParaRPr lang="bn-IN" sz="6600" dirty="0"/>
          </a:p>
          <a:p>
            <a:pPr algn="ctr"/>
            <a:r>
              <a:rPr lang="bn-IN" sz="6000" b="1" dirty="0">
                <a:solidFill>
                  <a:srgbClr val="B10F8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 ও পুষ্টি</a:t>
            </a:r>
            <a:endParaRPr lang="en-US" sz="6000" b="1" dirty="0">
              <a:solidFill>
                <a:srgbClr val="B10F8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12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2606" y="984104"/>
            <a:ext cx="10515600" cy="482585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…………….</a:t>
            </a:r>
            <a:b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			</a:t>
            </a:r>
            <a:r>
              <a:rPr lang="bn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খাদ্য উপাদান ব্যাখ্যা করতে পারবে ।</a:t>
            </a:r>
            <a:br>
              <a:rPr lang="bn-IN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			</a:t>
            </a:r>
            <a:r>
              <a:rPr lang="bn-IN" sz="28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খাদ্য সংরক্ষনের প্রয়োজনীয়তা বর্ণনা করতে পারবে ।</a:t>
            </a:r>
            <a:br>
              <a:rPr lang="bn-IN" sz="28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			</a:t>
            </a:r>
            <a:r>
              <a:rPr lang="bn-IN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পানি ও আঁশযুক্ত খাবারের উপকারিতা বর্ণনা করতে পারবে ।</a:t>
            </a:r>
            <a:br>
              <a:rPr lang="bn-IN" sz="28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			</a:t>
            </a:r>
            <a:r>
              <a:rPr lang="bn-IN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ড্রাগসের ক্ষতিকর প্রতিক্রিয়া ব্যাখ্যা করতে পারবে ।</a:t>
            </a:r>
            <a:endParaRPr lang="en-US" sz="2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53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369" y="365125"/>
            <a:ext cx="11379591" cy="6492875"/>
          </a:xfrm>
        </p:spPr>
        <p:txBody>
          <a:bodyPr>
            <a:noAutofit/>
          </a:bodyPr>
          <a:lstStyle/>
          <a:p>
            <a:r>
              <a:rPr lang="bn-IN" sz="6600" b="1" u="sng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খাদ্যঃ-</a:t>
            </a:r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সব আহার্য বস্তু জীবদেহের বৃদ্ধি, শক্তি উৎপাদন, রোগ প্রতিরোধ এবং ক্ষয়পুরণ করে তাকে খাদ্য বলে ।</a:t>
            </a:r>
            <a:br>
              <a:rPr lang="bn-IN" sz="4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br>
              <a:rPr lang="bn-IN" sz="4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6600" b="1" u="sng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পুষ্টিঃ-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>
                <a:solidFill>
                  <a:srgbClr val="B10F8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পুষ্টি হলো পরিবেশ থেকে প্রয়োজনীয় খাদ্যবস্তু আহার করে খাদ্যবস্তুকে পরিপাক ও শোষন করা এবং</a:t>
            </a:r>
            <a:r>
              <a:rPr lang="en-US" sz="4800" b="1" dirty="0">
                <a:solidFill>
                  <a:srgbClr val="B10F8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B10F8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আত্তীকরন</a:t>
            </a:r>
            <a:r>
              <a:rPr lang="en-US" sz="4800" b="1" dirty="0">
                <a:solidFill>
                  <a:srgbClr val="B10F8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>
                <a:solidFill>
                  <a:srgbClr val="B10F8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4800" b="1" dirty="0">
                <a:solidFill>
                  <a:srgbClr val="B10F8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B10F8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দেহের</a:t>
            </a:r>
            <a:r>
              <a:rPr lang="en-US" sz="4800" b="1" dirty="0">
                <a:solidFill>
                  <a:srgbClr val="B10F8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B10F8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শক্তির</a:t>
            </a:r>
            <a:r>
              <a:rPr lang="en-US" sz="4800" b="1" dirty="0">
                <a:solidFill>
                  <a:srgbClr val="B10F8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B10F8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4800" b="1" dirty="0">
                <a:solidFill>
                  <a:srgbClr val="B10F8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B10F8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পুরন</a:t>
            </a:r>
            <a:r>
              <a:rPr lang="en-US" sz="4800" b="1" dirty="0">
                <a:solidFill>
                  <a:srgbClr val="B10F8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b="1" dirty="0" err="1">
                <a:solidFill>
                  <a:srgbClr val="B10F8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4800" b="1" dirty="0">
                <a:solidFill>
                  <a:srgbClr val="B10F8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B10F8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প্রতিরোধ</a:t>
            </a:r>
            <a:r>
              <a:rPr lang="en-US" sz="4800" b="1" dirty="0">
                <a:solidFill>
                  <a:srgbClr val="B10F8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b="1" dirty="0" err="1">
                <a:solidFill>
                  <a:srgbClr val="B10F8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4800" b="1" dirty="0">
                <a:solidFill>
                  <a:srgbClr val="B10F8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b="1" dirty="0" err="1">
                <a:solidFill>
                  <a:srgbClr val="B10F8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ক্ষয়পুরন</a:t>
            </a:r>
            <a:r>
              <a:rPr lang="en-US" sz="4800" b="1" dirty="0">
                <a:solidFill>
                  <a:srgbClr val="B10F8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B10F8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800" b="1" dirty="0">
                <a:solidFill>
                  <a:srgbClr val="B10F8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2264961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V="1">
            <a:off x="2264898" y="1083212"/>
            <a:ext cx="6935373" cy="422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264898" y="1125415"/>
            <a:ext cx="0" cy="6049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9200271" y="1104313"/>
            <a:ext cx="1" cy="7526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434905" y="1997612"/>
            <a:ext cx="2194560" cy="4501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মুখ্য উপদান</a:t>
            </a:r>
            <a:endParaRPr lang="en-US" sz="2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17967" y="358409"/>
            <a:ext cx="3219154" cy="49237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 উপদান</a:t>
            </a:r>
            <a:endParaRPr lang="en-US" sz="2800" b="1" dirty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8102991" y="1997613"/>
            <a:ext cx="2194560" cy="4501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সহায়ক উপদান</a:t>
            </a:r>
            <a:endParaRPr lang="en-US" sz="2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434905" y="1997613"/>
            <a:ext cx="2194560" cy="4501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মুখ্য উপদান</a:t>
            </a:r>
            <a:endParaRPr lang="en-US" sz="2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91664" y="3868619"/>
            <a:ext cx="1083212" cy="4501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শর্করা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913209" y="3868619"/>
            <a:ext cx="1083212" cy="4501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আমিষ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134754" y="3852204"/>
            <a:ext cx="1083212" cy="4501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স্নেহ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924759" y="3833448"/>
            <a:ext cx="1083212" cy="4501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endParaRPr lang="en-US" sz="24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658665" y="3852204"/>
            <a:ext cx="1083212" cy="4501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খনিজ লবন</a:t>
            </a:r>
            <a:endParaRPr lang="en-US" sz="20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437120" y="3852204"/>
            <a:ext cx="1083212" cy="4501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ভিটামিন</a:t>
            </a:r>
            <a:endParaRPr lang="en-US" sz="24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9" name="Straight Arrow Connector 28"/>
          <p:cNvCxnSpPr>
            <a:stCxn id="18" idx="2"/>
          </p:cNvCxnSpPr>
          <p:nvPr/>
        </p:nvCxnSpPr>
        <p:spPr>
          <a:xfrm>
            <a:off x="2532185" y="2447779"/>
            <a:ext cx="0" cy="5205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202789" y="3151163"/>
            <a:ext cx="24407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188721" y="3151163"/>
            <a:ext cx="0" cy="576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409093" y="3151163"/>
            <a:ext cx="0" cy="576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3643533" y="3151163"/>
            <a:ext cx="0" cy="576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4" idx="2"/>
          </p:cNvCxnSpPr>
          <p:nvPr/>
        </p:nvCxnSpPr>
        <p:spPr>
          <a:xfrm>
            <a:off x="9200271" y="2447779"/>
            <a:ext cx="0" cy="5205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8102991" y="3123028"/>
            <a:ext cx="23633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8102991" y="3123028"/>
            <a:ext cx="0" cy="6049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9200271" y="3123028"/>
            <a:ext cx="0" cy="6049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10466365" y="3123028"/>
            <a:ext cx="0" cy="6049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647115" y="4726745"/>
            <a:ext cx="10360856" cy="11230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 উপদানের শ্রেনীবিন্যাস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8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Banded 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173</Words>
  <Application>Microsoft Office PowerPoint</Application>
  <PresentationFormat>Widescreen</PresentationFormat>
  <Paragraphs>56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Times New Roman</vt:lpstr>
      <vt:lpstr>Vrinda</vt:lpstr>
      <vt:lpstr>Office Theme</vt:lpstr>
      <vt:lpstr>PowerPoint Presentation</vt:lpstr>
      <vt:lpstr>PowerPoint Presentation</vt:lpstr>
      <vt:lpstr>নিচের ছবি গুলো লক্ষ্যকর</vt:lpstr>
      <vt:lpstr>নিচের ছবি গুলো লক্ষ্যকর</vt:lpstr>
      <vt:lpstr>নিচের ছবি গুলো লক্ষ্যকর</vt:lpstr>
      <vt:lpstr>PowerPoint Presentation</vt:lpstr>
      <vt:lpstr> এই অধ্যায় শেষে শিক্ষার্থীরা…………….    ১। খাদ্য উপাদান ব্যাখ্যা করতে পারবে ।    ২। খাদ্য সংরক্ষনের প্রয়োজনীয়তা বর্ণনা করতে পারবে ।    ৩। পানি ও আঁশযুক্ত খাবারের উপকারিতা বর্ণনা করতে পারবে ।    ৪। ড্রাগসের ক্ষতিকর প্রতিক্রিয়া ব্যাখ্যা করতে পারবে ।</vt:lpstr>
      <vt:lpstr>খাদ্যঃ- যে সব আহার্য বস্তু জীবদেহের বৃদ্ধি, শক্তি উৎপাদন, রোগ প্রতিরোধ এবং ক্ষয়পুরণ করে তাকে খাদ্য বলে ।  পুষ্টিঃ- পুষ্টি হলো পরিবেশ থেকে প্রয়োজনীয় খাদ্যবস্তু আহার করে খাদ্যবস্তুকে পরিপাক ও শোষন করা এবং আত্তীকরন দ্বারা দেহের শক্তির চাহিদা পুরন, রোগ প্রতিরোধ, বৃদ্ধি ও ক্ষয়পুরন করা ।</vt:lpstr>
      <vt:lpstr>সহায়ক উপদান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79</cp:revision>
  <dcterms:created xsi:type="dcterms:W3CDTF">2020-03-23T16:32:07Z</dcterms:created>
  <dcterms:modified xsi:type="dcterms:W3CDTF">2020-03-25T08:23:45Z</dcterms:modified>
</cp:coreProperties>
</file>