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8" r:id="rId3"/>
    <p:sldId id="259" r:id="rId4"/>
    <p:sldId id="260" r:id="rId5"/>
    <p:sldId id="261" r:id="rId6"/>
    <p:sldId id="262" r:id="rId7"/>
    <p:sldId id="273" r:id="rId8"/>
    <p:sldId id="282" r:id="rId9"/>
    <p:sldId id="279" r:id="rId10"/>
    <p:sldId id="281" r:id="rId11"/>
    <p:sldId id="274" r:id="rId12"/>
    <p:sldId id="267" r:id="rId13"/>
    <p:sldId id="268" r:id="rId14"/>
    <p:sldId id="269" r:id="rId15"/>
    <p:sldId id="270" r:id="rId16"/>
    <p:sldId id="283" r:id="rId17"/>
    <p:sldId id="28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21" autoAdjust="0"/>
  </p:normalViewPr>
  <p:slideViewPr>
    <p:cSldViewPr>
      <p:cViewPr varScale="1">
        <p:scale>
          <a:sx n="63" d="100"/>
          <a:sy n="63" d="100"/>
        </p:scale>
        <p:origin x="159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211361-3AC1-4A3F-9A10-D3A2713F1DC3}" type="datetimeFigureOut">
              <a:rPr lang="en-US" smtClean="0"/>
              <a:pPr/>
              <a:t>3/25/2020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5D0200-C656-48AC-A232-E55BBE066162}" type="slidenum">
              <a:rPr lang="en-US" smtClean="0"/>
              <a:pPr/>
              <a:t>‹#›</a:t>
            </a:fld>
            <a:endParaRPr lang="en-US"/>
          </a:p>
        </p:txBody>
      </p:sp>
    </p:spTree>
    <p:extLst>
      <p:ext uri="{BB962C8B-B14F-4D97-AF65-F5344CB8AC3E}">
        <p14:creationId xmlns:p14="http://schemas.microsoft.com/office/powerpoint/2010/main" val="113526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স্লাইডটি</a:t>
            </a:r>
            <a:r>
              <a:rPr lang="en-US" dirty="0" smtClean="0"/>
              <a:t> </a:t>
            </a:r>
            <a:r>
              <a:rPr lang="en-US" dirty="0" err="1" smtClean="0"/>
              <a:t>উপস্থাপনের</a:t>
            </a:r>
            <a:r>
              <a:rPr lang="en-US" baseline="0" dirty="0" smtClean="0"/>
              <a:t> </a:t>
            </a:r>
            <a:r>
              <a:rPr lang="en-US" baseline="0" dirty="0" err="1" smtClean="0"/>
              <a:t>পূর্বে</a:t>
            </a:r>
            <a:r>
              <a:rPr lang="en-US" baseline="0" dirty="0" smtClean="0"/>
              <a:t> </a:t>
            </a:r>
            <a:r>
              <a:rPr lang="en-US" baseline="0" dirty="0" err="1" smtClean="0"/>
              <a:t>পাঠ্য</a:t>
            </a:r>
            <a:r>
              <a:rPr lang="en-US" baseline="0" dirty="0" smtClean="0"/>
              <a:t> </a:t>
            </a:r>
            <a:r>
              <a:rPr lang="en-US" baseline="0" dirty="0" err="1" smtClean="0"/>
              <a:t>পুস্তকের</a:t>
            </a:r>
            <a:r>
              <a:rPr lang="en-US" baseline="0" dirty="0" smtClean="0"/>
              <a:t> </a:t>
            </a:r>
            <a:r>
              <a:rPr lang="en-US" baseline="0" dirty="0" err="1" smtClean="0"/>
              <a:t>সংশ্লিষ্ট</a:t>
            </a:r>
            <a:r>
              <a:rPr lang="en-US" baseline="0" dirty="0" smtClean="0"/>
              <a:t> </a:t>
            </a:r>
            <a:r>
              <a:rPr lang="en-US" baseline="0" dirty="0" err="1" smtClean="0"/>
              <a:t>পাঠের</a:t>
            </a:r>
            <a:r>
              <a:rPr lang="en-US" baseline="0" dirty="0" smtClean="0"/>
              <a:t> </a:t>
            </a:r>
            <a:r>
              <a:rPr lang="en-US" baseline="0" dirty="0" err="1" smtClean="0"/>
              <a:t>সাথে</a:t>
            </a:r>
            <a:r>
              <a:rPr lang="en-US" baseline="0" dirty="0" smtClean="0"/>
              <a:t> </a:t>
            </a:r>
            <a:r>
              <a:rPr lang="en-US" baseline="0" dirty="0" err="1" smtClean="0"/>
              <a:t>মিলিয়ে</a:t>
            </a:r>
            <a:r>
              <a:rPr lang="en-US" baseline="0" dirty="0" smtClean="0"/>
              <a:t> </a:t>
            </a:r>
            <a:r>
              <a:rPr lang="en-US" baseline="0" dirty="0" err="1" smtClean="0"/>
              <a:t>নিতে</a:t>
            </a:r>
            <a:r>
              <a:rPr lang="en-US" baseline="0" dirty="0" smtClean="0"/>
              <a:t> </a:t>
            </a:r>
            <a:r>
              <a:rPr lang="en-US" baseline="0" dirty="0" err="1" smtClean="0"/>
              <a:t>পারেন</a:t>
            </a:r>
            <a:r>
              <a:rPr lang="en-US" baseline="0" dirty="0" smtClean="0"/>
              <a:t>। </a:t>
            </a:r>
            <a:r>
              <a:rPr lang="en-US" baseline="0" dirty="0" err="1" smtClean="0"/>
              <a:t>শিখনফল</a:t>
            </a:r>
            <a:r>
              <a:rPr lang="en-US" baseline="0" dirty="0" smtClean="0"/>
              <a:t> </a:t>
            </a:r>
            <a:r>
              <a:rPr lang="en-US" baseline="0" dirty="0" err="1" smtClean="0"/>
              <a:t>অর্জনের</a:t>
            </a:r>
            <a:r>
              <a:rPr lang="en-US" baseline="0" dirty="0" smtClean="0"/>
              <a:t> </a:t>
            </a:r>
            <a:r>
              <a:rPr lang="en-US" baseline="0" dirty="0" err="1" smtClean="0"/>
              <a:t>জন্য</a:t>
            </a:r>
            <a:r>
              <a:rPr lang="en-US" baseline="0" dirty="0" smtClean="0"/>
              <a:t> </a:t>
            </a:r>
            <a:r>
              <a:rPr lang="en-US" baseline="0" dirty="0" err="1" smtClean="0"/>
              <a:t>কোন</a:t>
            </a:r>
            <a:r>
              <a:rPr lang="en-US" baseline="0" dirty="0" smtClean="0"/>
              <a:t> </a:t>
            </a:r>
            <a:r>
              <a:rPr lang="en-US" baseline="0" dirty="0" err="1" smtClean="0"/>
              <a:t>স্লাইডটি</a:t>
            </a:r>
            <a:r>
              <a:rPr lang="en-US" baseline="0" dirty="0" smtClean="0"/>
              <a:t> </a:t>
            </a:r>
            <a:r>
              <a:rPr lang="en-US" baseline="0" dirty="0" err="1" smtClean="0"/>
              <a:t>কিভাবে</a:t>
            </a:r>
            <a:r>
              <a:rPr lang="en-US" baseline="0" dirty="0" smtClean="0"/>
              <a:t> </a:t>
            </a:r>
            <a:r>
              <a:rPr lang="en-US" baseline="0" dirty="0" err="1" smtClean="0"/>
              <a:t>প্রেজেন্টেশন</a:t>
            </a:r>
            <a:r>
              <a:rPr lang="en-US" baseline="0" dirty="0" smtClean="0"/>
              <a:t> </a:t>
            </a:r>
            <a:r>
              <a:rPr lang="en-US" baseline="0" dirty="0" err="1" smtClean="0"/>
              <a:t>করবেন</a:t>
            </a:r>
            <a:r>
              <a:rPr lang="en-US" baseline="0" dirty="0" smtClean="0"/>
              <a:t> </a:t>
            </a:r>
            <a:r>
              <a:rPr lang="en-US" baseline="0" dirty="0" err="1" smtClean="0"/>
              <a:t>স্লাইডের</a:t>
            </a:r>
            <a:r>
              <a:rPr lang="en-US" baseline="0" dirty="0" smtClean="0"/>
              <a:t> </a:t>
            </a:r>
            <a:r>
              <a:rPr lang="en-US" baseline="0" dirty="0" err="1" smtClean="0"/>
              <a:t>ছবি</a:t>
            </a:r>
            <a:r>
              <a:rPr lang="en-US" baseline="0" dirty="0" smtClean="0"/>
              <a:t> ও </a:t>
            </a:r>
            <a:r>
              <a:rPr lang="en-US" baseline="0" dirty="0" err="1" smtClean="0"/>
              <a:t>ভিডিওর</a:t>
            </a:r>
            <a:r>
              <a:rPr lang="en-US" baseline="0" dirty="0" smtClean="0"/>
              <a:t> </a:t>
            </a:r>
            <a:r>
              <a:rPr lang="en-US" baseline="0" dirty="0" err="1" smtClean="0"/>
              <a:t>সাথে</a:t>
            </a:r>
            <a:r>
              <a:rPr lang="en-US" baseline="0" dirty="0" smtClean="0"/>
              <a:t> </a:t>
            </a:r>
            <a:r>
              <a:rPr lang="en-US" baseline="0" dirty="0" err="1" smtClean="0"/>
              <a:t>নিজের</a:t>
            </a:r>
            <a:r>
              <a:rPr lang="en-US" baseline="0" dirty="0" smtClean="0"/>
              <a:t> </a:t>
            </a:r>
            <a:r>
              <a:rPr lang="en-US" baseline="0" dirty="0" err="1" smtClean="0"/>
              <a:t>জ্ঞানকে</a:t>
            </a:r>
            <a:r>
              <a:rPr lang="en-US" baseline="0" dirty="0" smtClean="0"/>
              <a:t> </a:t>
            </a:r>
            <a:r>
              <a:rPr lang="en-US" baseline="0" dirty="0" err="1" smtClean="0"/>
              <a:t>মিলিয়ে</a:t>
            </a:r>
            <a:r>
              <a:rPr lang="en-US" baseline="0" dirty="0" smtClean="0"/>
              <a:t> </a:t>
            </a:r>
            <a:r>
              <a:rPr lang="en-US" baseline="0" dirty="0" err="1" smtClean="0"/>
              <a:t>নিতে</a:t>
            </a:r>
            <a:r>
              <a:rPr lang="en-US" baseline="0" dirty="0" smtClean="0"/>
              <a:t> </a:t>
            </a:r>
            <a:r>
              <a:rPr lang="en-US" baseline="0" dirty="0" err="1" smtClean="0"/>
              <a:t>পারেন</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91380D-B78C-46D1-8E5F-ACEED52345F7}" type="slidenum">
              <a:rPr lang="en-US" smtClean="0"/>
              <a:pPr/>
              <a:t>1</a:t>
            </a:fld>
            <a:endParaRPr lang="en-US"/>
          </a:p>
        </p:txBody>
      </p:sp>
    </p:spTree>
    <p:extLst>
      <p:ext uri="{BB962C8B-B14F-4D97-AF65-F5344CB8AC3E}">
        <p14:creationId xmlns:p14="http://schemas.microsoft.com/office/powerpoint/2010/main" val="417071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বিষয়</a:t>
            </a:r>
            <a:r>
              <a:rPr lang="bn-BD" baseline="0" dirty="0" smtClean="0"/>
              <a:t> শিক্ষক ইচ্ছে করলে অন্য কোন প্রশ্নের সাহায্যেও একক কাজ দিতে পারেন। </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11</a:t>
            </a:fld>
            <a:endParaRPr lang="en-US"/>
          </a:p>
        </p:txBody>
      </p:sp>
    </p:spTree>
    <p:extLst>
      <p:ext uri="{BB962C8B-B14F-4D97-AF65-F5344CB8AC3E}">
        <p14:creationId xmlns:p14="http://schemas.microsoft.com/office/powerpoint/2010/main" val="3376524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বিষয়</a:t>
            </a:r>
            <a:r>
              <a:rPr lang="bn-BD" baseline="0" dirty="0" smtClean="0"/>
              <a:t> শিক্ষক এ ক্ষেত্রে বোর্ড ব্যবহার করে বিক্রিয়াসমূহকে বিশ্লেষণ করতে পারেন।</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12</a:t>
            </a:fld>
            <a:endParaRPr lang="en-US"/>
          </a:p>
        </p:txBody>
      </p:sp>
    </p:spTree>
    <p:extLst>
      <p:ext uri="{BB962C8B-B14F-4D97-AF65-F5344CB8AC3E}">
        <p14:creationId xmlns:p14="http://schemas.microsoft.com/office/powerpoint/2010/main" val="133579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আজকের</a:t>
            </a:r>
            <a:r>
              <a:rPr lang="bn-BD" baseline="0" dirty="0" smtClean="0"/>
              <a:t> পাঠের  তৃতীয় শিখনফল অর্জিত হলো কি-না তা যাচাই করার উদ্দেশ্যে এই স্লাইডটিতে দলগত কাজের ব্যবস্থা করা হয়েছে। </a:t>
            </a:r>
            <a:r>
              <a:rPr lang="bn-BD" sz="1200" kern="1200" baseline="0" dirty="0" smtClean="0">
                <a:solidFill>
                  <a:schemeClr val="tx1"/>
                </a:solidFill>
                <a:latin typeface="+mn-lt"/>
                <a:ea typeface="+mn-ea"/>
                <a:cs typeface="+mn-cs"/>
              </a:rPr>
              <a:t>তবে  বিষয় শিক্ষক অন্য কোন যুক্তিযুক্ত উপায়েও এ কাজটি করতে পারেন।</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E5D0200-C656-48AC-A232-E55BBE066162}" type="slidenum">
              <a:rPr lang="en-US" smtClean="0"/>
              <a:pPr/>
              <a:t>13</a:t>
            </a:fld>
            <a:endParaRPr lang="en-US"/>
          </a:p>
        </p:txBody>
      </p:sp>
    </p:spTree>
    <p:extLst>
      <p:ext uri="{BB962C8B-B14F-4D97-AF65-F5344CB8AC3E}">
        <p14:creationId xmlns:p14="http://schemas.microsoft.com/office/powerpoint/2010/main" val="184791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সামগ্রিকভাবে পাঠটি</a:t>
            </a:r>
            <a:r>
              <a:rPr lang="bn-BD" baseline="0" dirty="0" smtClean="0"/>
              <a:t> মূল্যায়ন করার উদ্দেশ্যে স্লাইডে প্রদর্শিত মৌখিক ও  বহুনির্বাচনী প্রশ্ন করেতে পারেন। অথবা বিষয় শিক্ষক নিজের মত প্রশ্ন করেও কাজটি করতে পারেন।</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14</a:t>
            </a:fld>
            <a:endParaRPr lang="en-US"/>
          </a:p>
        </p:txBody>
      </p:sp>
    </p:spTree>
    <p:extLst>
      <p:ext uri="{BB962C8B-B14F-4D97-AF65-F5344CB8AC3E}">
        <p14:creationId xmlns:p14="http://schemas.microsoft.com/office/powerpoint/2010/main" val="2677862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আজকের পাঠের</a:t>
            </a:r>
            <a:r>
              <a:rPr lang="bn-BD" baseline="0" dirty="0" smtClean="0"/>
              <a:t> অর্জিত শিখন  দ্বারা শিক্ষার্থীরা যেন তাদের  নিজ নিজ সৃজনশীল প্রতিভার বিকাশ ঘটাতে পারে সে উদ্দেশ্যে এধরনের কাজ দেয়া যেতে পারে। তবে বিষয় শিক্ষক ইচ্ছে করলে অন্য যে কোনো যুক্তিযুক্ত উপায় অবলম্বন করতে পারেন</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15</a:t>
            </a:fld>
            <a:endParaRPr lang="en-US"/>
          </a:p>
        </p:txBody>
      </p:sp>
    </p:spTree>
    <p:extLst>
      <p:ext uri="{BB962C8B-B14F-4D97-AF65-F5344CB8AC3E}">
        <p14:creationId xmlns:p14="http://schemas.microsoft.com/office/powerpoint/2010/main" val="164049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 পরিচিতি</a:t>
            </a:r>
            <a:r>
              <a:rPr lang="bn-BD" baseline="0" dirty="0" smtClean="0"/>
              <a:t> স্লাইডটি শুধু শিক্ষকের জন্য। </a:t>
            </a:r>
            <a:r>
              <a:rPr lang="bn-BD" dirty="0" smtClean="0"/>
              <a:t>কন্টেন্টটির মান</a:t>
            </a:r>
            <a:r>
              <a:rPr lang="bn-BD" baseline="0" dirty="0" smtClean="0"/>
              <a:t>সম্মত করার জন্য মতামত দিলে কৃতজ্ঞ থাকবো।</a:t>
            </a:r>
            <a:endParaRPr lang="en-US" dirty="0"/>
          </a:p>
        </p:txBody>
      </p:sp>
      <p:sp>
        <p:nvSpPr>
          <p:cNvPr id="4" name="Slide Number Placeholder 3"/>
          <p:cNvSpPr>
            <a:spLocks noGrp="1"/>
          </p:cNvSpPr>
          <p:nvPr>
            <p:ph type="sldNum" sz="quarter" idx="10"/>
          </p:nvPr>
        </p:nvSpPr>
        <p:spPr/>
        <p:txBody>
          <a:bodyPr/>
          <a:lstStyle/>
          <a:p>
            <a:fld id="{75EFBA06-131C-4859-9C39-A0BB73E6E75A}" type="slidenum">
              <a:rPr lang="en-US" smtClean="0"/>
              <a:pPr/>
              <a:t>3</a:t>
            </a:fld>
            <a:endParaRPr lang="en-US"/>
          </a:p>
        </p:txBody>
      </p:sp>
    </p:spTree>
    <p:extLst>
      <p:ext uri="{BB962C8B-B14F-4D97-AF65-F5344CB8AC3E}">
        <p14:creationId xmlns:p14="http://schemas.microsoft.com/office/powerpoint/2010/main" val="72032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পাঠের</a:t>
            </a:r>
            <a:r>
              <a:rPr lang="bn-BD" baseline="0" dirty="0" smtClean="0"/>
              <a:t> প্রতি মনোযোগ আকর্ষণ এবং পাঠ শিরোনাম শিক্ষার্থীদের কাছ থেকে বের করার জন্য স্লাইডে উল্লেখিত দৃশ্য দেখিয়ে সংশ্লিষ্ট প্রশ্নোত্তরের মাধ্যমে অথবা সংশ্লিষ্ট অন্য কোন ঘটনা প্রদর্শন করে সংশ্লিষ্ট প্রশ্নোত্তরের মাধ্যমেও এ কাজটি করা যেতে পারে। কোন প্রশ্নের উত্তর সরাসরি না বলে দেয়াই ভালো । তবে বিশেষ ক্ষেত্রে শিক্ষার্থীদের কাছ থেকে উত্তর বের করতে সাহায্য করা যেতে পারে।   </a:t>
            </a:r>
            <a:r>
              <a:rPr lang="bn-BD" sz="1200" dirty="0" smtClean="0">
                <a:latin typeface="NikoshBAN" pitchFamily="2" charset="0"/>
                <a:cs typeface="NikoshBAN" pitchFamily="2" charset="0"/>
              </a:rPr>
              <a:t>বিষয়শিক্ষক</a:t>
            </a:r>
            <a:r>
              <a:rPr lang="bn-BD" sz="1200" baseline="0" dirty="0" smtClean="0">
                <a:latin typeface="NikoshBAN" pitchFamily="2" charset="0"/>
                <a:cs typeface="NikoshBAN" pitchFamily="2" charset="0"/>
              </a:rPr>
              <a:t> ইচ্ছে করলে স্লাইডে উল্লেখিত প্রশ্নগুলো মুছে দিয়ে নিজের মত প্রশ্ন করতে পারেন</a:t>
            </a:r>
            <a:r>
              <a:rPr lang="bn-BD"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07403E6-B275-4B6E-9566-52ED20AB175C}" type="slidenum">
              <a:rPr lang="en-US" smtClean="0"/>
              <a:pPr/>
              <a:t>4</a:t>
            </a:fld>
            <a:endParaRPr lang="en-US" dirty="0"/>
          </a:p>
        </p:txBody>
      </p:sp>
    </p:spTree>
    <p:extLst>
      <p:ext uri="{BB962C8B-B14F-4D97-AF65-F5344CB8AC3E}">
        <p14:creationId xmlns:p14="http://schemas.microsoft.com/office/powerpoint/2010/main" val="160693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পাঠ</a:t>
            </a:r>
            <a:r>
              <a:rPr lang="en-US" baseline="0" dirty="0" smtClean="0"/>
              <a:t> </a:t>
            </a:r>
            <a:r>
              <a:rPr lang="en-US" baseline="0" dirty="0" err="1" smtClean="0"/>
              <a:t>শিরোনাম</a:t>
            </a:r>
            <a:r>
              <a:rPr lang="en-US" baseline="0" dirty="0" smtClean="0"/>
              <a:t> </a:t>
            </a:r>
            <a:r>
              <a:rPr lang="en-US" baseline="0" dirty="0" err="1" smtClean="0"/>
              <a:t>বোর্ডে</a:t>
            </a:r>
            <a:r>
              <a:rPr lang="en-US" baseline="0" dirty="0" smtClean="0"/>
              <a:t> </a:t>
            </a:r>
            <a:r>
              <a:rPr lang="en-US" baseline="0" dirty="0" err="1" smtClean="0"/>
              <a:t>লিখে</a:t>
            </a:r>
            <a:r>
              <a:rPr lang="en-US" baseline="0" dirty="0" smtClean="0"/>
              <a:t> </a:t>
            </a:r>
            <a:r>
              <a:rPr lang="en-US" baseline="0" dirty="0" err="1" smtClean="0"/>
              <a:t>দিতে</a:t>
            </a:r>
            <a:r>
              <a:rPr lang="en-US" baseline="0" dirty="0" smtClean="0"/>
              <a:t> </a:t>
            </a:r>
            <a:r>
              <a:rPr lang="en-US" baseline="0" dirty="0" err="1" smtClean="0"/>
              <a:t>পারেন</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5</a:t>
            </a:fld>
            <a:endParaRPr lang="en-US"/>
          </a:p>
        </p:txBody>
      </p:sp>
    </p:spTree>
    <p:extLst>
      <p:ext uri="{BB962C8B-B14F-4D97-AF65-F5344CB8AC3E}">
        <p14:creationId xmlns:p14="http://schemas.microsoft.com/office/powerpoint/2010/main" val="105027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 শিরোনাম</a:t>
            </a:r>
            <a:r>
              <a:rPr lang="bn-BD" baseline="0" dirty="0" smtClean="0"/>
              <a:t> লেখাসহ </a:t>
            </a:r>
            <a:r>
              <a:rPr lang="bn-BD" dirty="0" smtClean="0"/>
              <a:t>পাঠ</a:t>
            </a:r>
            <a:r>
              <a:rPr lang="bn-BD" baseline="0" dirty="0" smtClean="0"/>
              <a:t> ঘোষণার জন্য 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6</a:t>
            </a:fld>
            <a:endParaRPr lang="en-US"/>
          </a:p>
        </p:txBody>
      </p:sp>
    </p:spTree>
    <p:extLst>
      <p:ext uri="{BB962C8B-B14F-4D97-AF65-F5344CB8AC3E}">
        <p14:creationId xmlns:p14="http://schemas.microsoft.com/office/powerpoint/2010/main" val="297234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latin typeface="NikoshBAN" pitchFamily="2" charset="0"/>
                <a:cs typeface="NikoshBAN" pitchFamily="2" charset="0"/>
              </a:rPr>
              <a:t>বিষয়</a:t>
            </a:r>
            <a:r>
              <a:rPr lang="bn-BD" baseline="0" dirty="0" smtClean="0">
                <a:latin typeface="NikoshBAN" pitchFamily="2" charset="0"/>
                <a:cs typeface="NikoshBAN" pitchFamily="2" charset="0"/>
              </a:rPr>
              <a:t> শিক্ষক শ্রেণিকক্ষে পাঠ সংশ্লিষ্ট উপকরণগুলো বাস্তবে প্রদর্শন করতে পারেন।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0E5D0200-C656-48AC-A232-E55BBE066162}" type="slidenum">
              <a:rPr lang="en-US" smtClean="0"/>
              <a:pPr/>
              <a:t>7</a:t>
            </a:fld>
            <a:endParaRPr lang="en-US"/>
          </a:p>
        </p:txBody>
      </p:sp>
    </p:spTree>
    <p:extLst>
      <p:ext uri="{BB962C8B-B14F-4D97-AF65-F5344CB8AC3E}">
        <p14:creationId xmlns:p14="http://schemas.microsoft.com/office/powerpoint/2010/main" val="171090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latin typeface="NikoshBAN" pitchFamily="2" charset="0"/>
                <a:cs typeface="NikoshBAN" pitchFamily="2" charset="0"/>
              </a:rPr>
              <a:t>বিষয়</a:t>
            </a:r>
            <a:r>
              <a:rPr lang="bn-BD" baseline="0" dirty="0" smtClean="0">
                <a:latin typeface="NikoshBAN" pitchFamily="2" charset="0"/>
                <a:cs typeface="NikoshBAN" pitchFamily="2" charset="0"/>
              </a:rPr>
              <a:t> শিক্ষক শ্রেণিকক্ষে পাঠ সংশ্লিষ্ট উপকরণগুলো বাস্তবে প্রদর্শন করতে পারেন। </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8</a:t>
            </a:fld>
            <a:endParaRPr lang="en-US"/>
          </a:p>
        </p:txBody>
      </p:sp>
    </p:spTree>
    <p:extLst>
      <p:ext uri="{BB962C8B-B14F-4D97-AF65-F5344CB8AC3E}">
        <p14:creationId xmlns:p14="http://schemas.microsoft.com/office/powerpoint/2010/main" val="369651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বিষয়</a:t>
            </a:r>
            <a:r>
              <a:rPr lang="bn-BD" baseline="0" dirty="0" smtClean="0"/>
              <a:t> শিক্ষক বাস্তব উপকরণ  ব্যবহার করে শ্রেণি কক্ষে ঘটনাটি দেখাতে পারেন অথবা অন্য কোন পদ্ধতি প্রয়োগ করতে পারেন।</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9</a:t>
            </a:fld>
            <a:endParaRPr lang="en-US"/>
          </a:p>
        </p:txBody>
      </p:sp>
    </p:spTree>
    <p:extLst>
      <p:ext uri="{BB962C8B-B14F-4D97-AF65-F5344CB8AC3E}">
        <p14:creationId xmlns:p14="http://schemas.microsoft.com/office/powerpoint/2010/main" val="156016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বিষয়</a:t>
            </a:r>
            <a:r>
              <a:rPr lang="bn-BD" baseline="0" dirty="0" smtClean="0"/>
              <a:t> শিক্ষক বাস্তব উপকরণ  ব্যবহার করে শ্রেণি কক্ষে ঘটনাটি দেখাতে পারেন অথবা অন্য কোন পদ্ধতি প্রয়োগ করতে পারেন।</a:t>
            </a:r>
            <a:r>
              <a:rPr lang="bn-BD" baseline="0" dirty="0" smtClean="0">
                <a:latin typeface="NikoshBAN" pitchFamily="2" charset="0"/>
                <a:cs typeface="NikoshBAN" pitchFamily="2" charset="0"/>
              </a:rPr>
              <a:t> ভিডিওটি দেখানোর সময় গুরুত্বপূর্ণ অংশটুকুতে থেমে বর্ণনা করতে পারেন।</a:t>
            </a:r>
            <a:r>
              <a:rPr lang="bn-BD" baseline="0" dirty="0" smtClean="0"/>
              <a:t> </a:t>
            </a:r>
            <a:endParaRPr lang="en-US" dirty="0"/>
          </a:p>
        </p:txBody>
      </p:sp>
      <p:sp>
        <p:nvSpPr>
          <p:cNvPr id="4" name="Slide Number Placeholder 3"/>
          <p:cNvSpPr>
            <a:spLocks noGrp="1"/>
          </p:cNvSpPr>
          <p:nvPr>
            <p:ph type="sldNum" sz="quarter" idx="10"/>
          </p:nvPr>
        </p:nvSpPr>
        <p:spPr/>
        <p:txBody>
          <a:bodyPr/>
          <a:lstStyle/>
          <a:p>
            <a:fld id="{0E5D0200-C656-48AC-A232-E55BBE066162}" type="slidenum">
              <a:rPr lang="en-US" smtClean="0"/>
              <a:pPr/>
              <a:t>10</a:t>
            </a:fld>
            <a:endParaRPr lang="en-US"/>
          </a:p>
        </p:txBody>
      </p:sp>
    </p:spTree>
    <p:extLst>
      <p:ext uri="{BB962C8B-B14F-4D97-AF65-F5344CB8AC3E}">
        <p14:creationId xmlns:p14="http://schemas.microsoft.com/office/powerpoint/2010/main" val="1600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B89B8D3-7973-4D66-AB60-3B26DD678D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BC182F1-5503-45A7-B875-D1028CAE9F1C}" type="datetimeFigureOut">
              <a:rPr lang="en-US" smtClean="0"/>
              <a:pPr/>
              <a:t>3/25/2020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B89B8D3-7973-4D66-AB60-3B26DD678DF2}"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BC182F1-5503-45A7-B875-D1028CAE9F1C}" type="datetimeFigureOut">
              <a:rPr lang="en-US" smtClean="0"/>
              <a:pPr/>
              <a:t>3/25/2020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B89B8D3-7973-4D66-AB60-3B26DD678D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76401" y="914400"/>
            <a:ext cx="5714999" cy="156966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bn-BD" sz="3200" dirty="0" smtClean="0">
                <a:solidFill>
                  <a:schemeClr val="tx1"/>
                </a:solidFill>
                <a:latin typeface="NikoshBAN" pitchFamily="2" charset="0"/>
                <a:cs typeface="NikoshBAN" pitchFamily="2" charset="0"/>
              </a:rPr>
              <a:t>এই স্লাইডটি সম্মানিত শিক্ষকবৃন্দের জন্য। </a:t>
            </a:r>
          </a:p>
          <a:p>
            <a:r>
              <a:rPr lang="bn-BD"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স্লাইডটি</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উপস্থাপনের</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পূর্বে</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পাঠ্য</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পুস্তকের</a:t>
            </a:r>
            <a:r>
              <a:rPr lang="en-US" sz="3200" dirty="0" smtClean="0">
                <a:solidFill>
                  <a:schemeClr val="tx1"/>
                </a:solidFill>
                <a:latin typeface="NikoshBAN" pitchFamily="2" charset="0"/>
                <a:cs typeface="NikoshBAN" pitchFamily="2" charset="0"/>
              </a:rPr>
              <a:t> </a:t>
            </a:r>
            <a:endParaRPr lang="bn-BD" sz="3200" dirty="0" smtClean="0">
              <a:solidFill>
                <a:schemeClr val="tx1"/>
              </a:solidFill>
              <a:latin typeface="NikoshBAN" pitchFamily="2" charset="0"/>
              <a:cs typeface="NikoshBAN" pitchFamily="2" charset="0"/>
            </a:endParaRPr>
          </a:p>
          <a:p>
            <a:r>
              <a:rPr lang="bn-BD"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সংশ্লিষ্ট</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পাঠের</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সাথে</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মিলিয়ে</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নিতে</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পারেন</a:t>
            </a:r>
            <a:r>
              <a:rPr lang="en-US" sz="3200" dirty="0" smtClean="0">
                <a:solidFill>
                  <a:schemeClr val="tx1"/>
                </a:solidFill>
                <a:latin typeface="NikoshBAN" pitchFamily="2" charset="0"/>
                <a:cs typeface="NikoshBAN" pitchFamily="2" charset="0"/>
              </a:rPr>
              <a:t>। </a:t>
            </a:r>
            <a:endParaRPr lang="en-US" sz="3200" dirty="0">
              <a:solidFill>
                <a:schemeClr val="tx1"/>
              </a:solidFill>
              <a:latin typeface="NikoshBAN" pitchFamily="2" charset="0"/>
              <a:cs typeface="NikoshBAN" pitchFamily="2" charset="0"/>
            </a:endParaRPr>
          </a:p>
        </p:txBody>
      </p:sp>
      <p:sp>
        <p:nvSpPr>
          <p:cNvPr id="3" name="TextBox 2"/>
          <p:cNvSpPr txBox="1"/>
          <p:nvPr/>
        </p:nvSpPr>
        <p:spPr>
          <a:xfrm>
            <a:off x="304800" y="2819400"/>
            <a:ext cx="8444941" cy="206210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bn-BD" sz="3200" dirty="0" smtClean="0">
                <a:latin typeface="NikoshBAN" pitchFamily="2" charset="0"/>
                <a:cs typeface="NikoshBAN" pitchFamily="2" charset="0"/>
              </a:rPr>
              <a:t>এই পাঠটি শ্রেণিকক্ষে উপস্থাপনের সময় প্রয়োজনীয় পরামর্শ প্রতিটি</a:t>
            </a:r>
          </a:p>
          <a:p>
            <a:r>
              <a:rPr lang="bn-BD" sz="3200" dirty="0" smtClean="0">
                <a:latin typeface="NikoshBAN" pitchFamily="2" charset="0"/>
                <a:cs typeface="NikoshBAN" pitchFamily="2" charset="0"/>
              </a:rPr>
              <a:t> স্লাইডের নিচে অর্থাৎ </a:t>
            </a:r>
            <a:r>
              <a:rPr lang="en-US" sz="3200" dirty="0" smtClean="0">
                <a:latin typeface="NikoshBAN" pitchFamily="2" charset="0"/>
                <a:cs typeface="NikoshBAN" pitchFamily="2" charset="0"/>
              </a:rPr>
              <a:t>Slide Note </a:t>
            </a:r>
            <a:r>
              <a:rPr lang="bn-BD" sz="3200" dirty="0" smtClean="0">
                <a:latin typeface="NikoshBAN" pitchFamily="2" charset="0"/>
                <a:cs typeface="NikoshBAN" pitchFamily="2" charset="0"/>
              </a:rPr>
              <a:t>এ সংযোজন করা হয়েছে। </a:t>
            </a:r>
          </a:p>
          <a:p>
            <a:r>
              <a:rPr lang="bn-BD" sz="3200" dirty="0" smtClean="0">
                <a:latin typeface="NikoshBAN" pitchFamily="2" charset="0"/>
                <a:cs typeface="NikoshBAN" pitchFamily="2" charset="0"/>
              </a:rPr>
              <a:t>আশা করি সম্মানিত শিক্ষকগণ পাঠটি উপস্থাপনের পূর্বে  উল্লেখিত</a:t>
            </a:r>
          </a:p>
          <a:p>
            <a:r>
              <a:rPr lang="bn-BD" sz="3200" dirty="0" smtClean="0">
                <a:latin typeface="NikoshBAN" pitchFamily="2" charset="0"/>
                <a:cs typeface="NikoshBAN" pitchFamily="2" charset="0"/>
              </a:rPr>
              <a:t> </a:t>
            </a:r>
            <a:r>
              <a:rPr lang="en-US" sz="3200" dirty="0" smtClean="0">
                <a:latin typeface="NikoshBAN" pitchFamily="2" charset="0"/>
                <a:cs typeface="NikoshBAN" pitchFamily="2" charset="0"/>
              </a:rPr>
              <a:t>Note </a:t>
            </a:r>
            <a:r>
              <a:rPr lang="bn-BD" sz="3200" dirty="0" smtClean="0">
                <a:latin typeface="NikoshBAN" pitchFamily="2" charset="0"/>
                <a:cs typeface="NikoshBAN" pitchFamily="2" charset="0"/>
              </a:rPr>
              <a:t>দেখে নেবেন।</a:t>
            </a:r>
            <a:endParaRPr lang="en-US" sz="3200" dirty="0">
              <a:latin typeface="NikoshBAN" pitchFamily="2" charset="0"/>
              <a:cs typeface="NikoshBAN" pitchFamily="2" charset="0"/>
            </a:endParaRPr>
          </a:p>
        </p:txBody>
      </p:sp>
      <p:sp>
        <p:nvSpPr>
          <p:cNvPr id="5" name="TextBox 4"/>
          <p:cNvSpPr txBox="1"/>
          <p:nvPr/>
        </p:nvSpPr>
        <p:spPr>
          <a:xfrm>
            <a:off x="304800" y="2819400"/>
            <a:ext cx="8481809" cy="206210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bn-BD" sz="3200" dirty="0" smtClean="0">
                <a:latin typeface="NikoshBAN" pitchFamily="2" charset="0"/>
                <a:cs typeface="NikoshBAN" pitchFamily="2" charset="0"/>
              </a:rPr>
              <a:t>এই পাঠটি শ্রেণিকক্ষে উপস্থাপনের সময় প্রয়োজনীয় পরামর্শ প্রতিটি</a:t>
            </a:r>
          </a:p>
          <a:p>
            <a:r>
              <a:rPr lang="bn-BD" sz="3200" dirty="0" smtClean="0">
                <a:latin typeface="NikoshBAN" pitchFamily="2" charset="0"/>
                <a:cs typeface="NikoshBAN" pitchFamily="2" charset="0"/>
              </a:rPr>
              <a:t> স্লাইডের নিচে অর্থাৎ </a:t>
            </a:r>
            <a:r>
              <a:rPr lang="en-US" sz="3200" dirty="0" smtClean="0">
                <a:latin typeface="NikoshBAN" pitchFamily="2" charset="0"/>
                <a:cs typeface="NikoshBAN" pitchFamily="2" charset="0"/>
              </a:rPr>
              <a:t>Slide Note </a:t>
            </a:r>
            <a:r>
              <a:rPr lang="bn-BD" sz="3200" dirty="0" smtClean="0">
                <a:latin typeface="NikoshBAN" pitchFamily="2" charset="0"/>
                <a:cs typeface="NikoshBAN" pitchFamily="2" charset="0"/>
              </a:rPr>
              <a:t>এ সংযোজন করা হয়েছে। </a:t>
            </a:r>
          </a:p>
          <a:p>
            <a:r>
              <a:rPr lang="bn-BD" sz="3200" dirty="0" smtClean="0">
                <a:latin typeface="NikoshBAN" pitchFamily="2" charset="0"/>
                <a:cs typeface="NikoshBAN" pitchFamily="2" charset="0"/>
              </a:rPr>
              <a:t>আশা করি সম্মানিত শিক্ষকগণ পাঠটি উপস্থাপনের পূর্বে  উল্লেখিত</a:t>
            </a:r>
          </a:p>
          <a:p>
            <a:r>
              <a:rPr lang="bn-BD" sz="3200" dirty="0" smtClean="0">
                <a:latin typeface="NikoshBAN" pitchFamily="2" charset="0"/>
                <a:cs typeface="NikoshBAN" pitchFamily="2" charset="0"/>
              </a:rPr>
              <a:t> </a:t>
            </a:r>
            <a:r>
              <a:rPr lang="en-US" sz="3200" dirty="0" smtClean="0">
                <a:latin typeface="NikoshBAN" pitchFamily="2" charset="0"/>
                <a:cs typeface="NikoshBAN" pitchFamily="2" charset="0"/>
              </a:rPr>
              <a:t>Note </a:t>
            </a:r>
            <a:r>
              <a:rPr lang="bn-BD" sz="3200" dirty="0" smtClean="0">
                <a:latin typeface="NikoshBAN" pitchFamily="2" charset="0"/>
                <a:cs typeface="NikoshBAN" pitchFamily="2" charset="0"/>
              </a:rPr>
              <a:t>দেখে নেবেন</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এবং </a:t>
            </a:r>
            <a:r>
              <a:rPr lang="en-US" sz="3200" dirty="0" smtClean="0">
                <a:latin typeface="NikoshBAN" pitchFamily="2" charset="0"/>
                <a:cs typeface="NikoshBAN" pitchFamily="2" charset="0"/>
              </a:rPr>
              <a:t>F</a:t>
            </a:r>
            <a:r>
              <a:rPr lang="en-US" sz="3200" dirty="0" smtClean="0">
                <a:latin typeface="Times New Roman" pitchFamily="18" charset="0"/>
                <a:cs typeface="Times New Roman" pitchFamily="18" charset="0"/>
              </a:rPr>
              <a:t>5 </a:t>
            </a:r>
            <a:r>
              <a:rPr lang="bn-BD" sz="3200" dirty="0" smtClean="0">
                <a:latin typeface="NikoshBAN" pitchFamily="2" charset="0"/>
                <a:cs typeface="NikoshBAN" pitchFamily="2" charset="0"/>
              </a:rPr>
              <a:t>চেপে উপস্থাপন শুরু করতে পারেন।</a:t>
            </a:r>
            <a:endParaRPr lang="en-US" sz="3200" dirty="0">
              <a:latin typeface="NikoshBAN" pitchFamily="2" charset="0"/>
              <a:cs typeface="NikoshBAN"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429000"/>
            <a:ext cx="1143000" cy="707886"/>
          </a:xfrm>
          <a:prstGeom prst="rect">
            <a:avLst/>
          </a:prstGeom>
          <a:noFill/>
        </p:spPr>
        <p:txBody>
          <a:bodyPr wrap="square" rtlCol="0">
            <a:spAutoFit/>
          </a:bodyPr>
          <a:lstStyle/>
          <a:p>
            <a:r>
              <a:rPr lang="en-US" sz="2000" dirty="0" err="1" smtClean="0">
                <a:latin typeface="NikoshBAN" pitchFamily="2" charset="0"/>
                <a:cs typeface="NikoshBAN" pitchFamily="2" charset="0"/>
              </a:rPr>
              <a:t>জিংক</a:t>
            </a:r>
            <a:r>
              <a:rPr lang="en-US" sz="2000" dirty="0" smtClean="0">
                <a:latin typeface="NikoshBAN" pitchFamily="2" charset="0"/>
                <a:cs typeface="NikoshBAN" pitchFamily="2" charset="0"/>
              </a:rPr>
              <a:t> </a:t>
            </a:r>
            <a:r>
              <a:rPr lang="en-US" sz="2000" dirty="0" err="1" smtClean="0">
                <a:latin typeface="NikoshBAN" pitchFamily="2" charset="0"/>
                <a:cs typeface="NikoshBAN" pitchFamily="2" charset="0"/>
              </a:rPr>
              <a:t>দন্ড</a:t>
            </a:r>
            <a:endParaRPr lang="en-US" sz="2000" dirty="0" smtClean="0">
              <a:latin typeface="NikoshBAN" pitchFamily="2" charset="0"/>
              <a:cs typeface="NikoshBAN" pitchFamily="2" charset="0"/>
            </a:endParaRPr>
          </a:p>
          <a:p>
            <a:r>
              <a:rPr lang="bn-BD" sz="2000" dirty="0" smtClean="0">
                <a:latin typeface="NikoshBAN" pitchFamily="2" charset="0"/>
                <a:cs typeface="NikoshBAN" pitchFamily="2" charset="0"/>
              </a:rPr>
              <a:t>অ্যানোড</a:t>
            </a:r>
            <a:endParaRPr lang="en-US" sz="2000" dirty="0">
              <a:latin typeface="NikoshBAN" pitchFamily="2" charset="0"/>
              <a:cs typeface="NikoshBAN" pitchFamily="2" charset="0"/>
            </a:endParaRPr>
          </a:p>
        </p:txBody>
      </p:sp>
      <p:sp>
        <p:nvSpPr>
          <p:cNvPr id="9" name="Can 8"/>
          <p:cNvSpPr/>
          <p:nvPr/>
        </p:nvSpPr>
        <p:spPr>
          <a:xfrm>
            <a:off x="1828800" y="2768600"/>
            <a:ext cx="1676400" cy="2895600"/>
          </a:xfrm>
          <a:prstGeom prst="can">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Can 11"/>
          <p:cNvSpPr/>
          <p:nvPr/>
        </p:nvSpPr>
        <p:spPr>
          <a:xfrm>
            <a:off x="5334000" y="2768600"/>
            <a:ext cx="1676400" cy="2895600"/>
          </a:xfrm>
          <a:prstGeom prst="can">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Can 14"/>
          <p:cNvSpPr/>
          <p:nvPr/>
        </p:nvSpPr>
        <p:spPr>
          <a:xfrm>
            <a:off x="1828800" y="4114800"/>
            <a:ext cx="1676400" cy="16256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Rounded Rectangle 15"/>
          <p:cNvSpPr/>
          <p:nvPr/>
        </p:nvSpPr>
        <p:spPr>
          <a:xfrm>
            <a:off x="2042746" y="2209800"/>
            <a:ext cx="471854" cy="292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Can 17"/>
          <p:cNvSpPr/>
          <p:nvPr/>
        </p:nvSpPr>
        <p:spPr>
          <a:xfrm>
            <a:off x="5334000" y="4089400"/>
            <a:ext cx="1676400" cy="1625600"/>
          </a:xfrm>
          <a:prstGeom prst="can">
            <a:avLst/>
          </a:prstGeom>
          <a:solidFill>
            <a:schemeClr val="tx1">
              <a:lumMod val="50000"/>
              <a:lumOff val="5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9" name="Rounded Rectangle 18"/>
          <p:cNvSpPr/>
          <p:nvPr/>
        </p:nvSpPr>
        <p:spPr>
          <a:xfrm>
            <a:off x="6309946" y="2286000"/>
            <a:ext cx="471854" cy="29210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1" name="Straight Arrow Connector 20"/>
          <p:cNvCxnSpPr/>
          <p:nvPr/>
        </p:nvCxnSpPr>
        <p:spPr>
          <a:xfrm>
            <a:off x="1295400" y="3657600"/>
            <a:ext cx="533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276600"/>
            <a:ext cx="914400" cy="646331"/>
          </a:xfrm>
          <a:prstGeom prst="rect">
            <a:avLst/>
          </a:prstGeom>
          <a:noFill/>
        </p:spPr>
        <p:txBody>
          <a:bodyPr wrap="square" rtlCol="0">
            <a:spAutoFit/>
          </a:bodyPr>
          <a:lstStyle/>
          <a:p>
            <a:r>
              <a:rPr lang="bn-BD" dirty="0" smtClean="0">
                <a:latin typeface="NikoshBAN" pitchFamily="2" charset="0"/>
                <a:cs typeface="NikoshBAN" pitchFamily="2" charset="0"/>
              </a:rPr>
              <a:t>কপার</a:t>
            </a:r>
            <a:r>
              <a:rPr lang="en-US" dirty="0" smtClean="0">
                <a:latin typeface="NikoshBAN" pitchFamily="2" charset="0"/>
                <a:cs typeface="NikoshBAN" pitchFamily="2" charset="0"/>
              </a:rPr>
              <a:t> </a:t>
            </a:r>
            <a:r>
              <a:rPr lang="en-US" dirty="0" err="1" smtClean="0">
                <a:latin typeface="NikoshBAN" pitchFamily="2" charset="0"/>
                <a:cs typeface="NikoshBAN" pitchFamily="2" charset="0"/>
              </a:rPr>
              <a:t>দন্ড</a:t>
            </a:r>
            <a:endParaRPr lang="bn-BD" dirty="0" smtClean="0">
              <a:latin typeface="NikoshBAN" pitchFamily="2" charset="0"/>
              <a:cs typeface="NikoshBAN" pitchFamily="2" charset="0"/>
            </a:endParaRPr>
          </a:p>
          <a:p>
            <a:r>
              <a:rPr lang="bn-BD" dirty="0" smtClean="0">
                <a:latin typeface="NikoshBAN" pitchFamily="2" charset="0"/>
                <a:cs typeface="NikoshBAN" pitchFamily="2" charset="0"/>
              </a:rPr>
              <a:t>ক্যাথোড</a:t>
            </a:r>
            <a:endParaRPr lang="en-US" dirty="0">
              <a:latin typeface="NikoshBAN" pitchFamily="2" charset="0"/>
              <a:cs typeface="NikoshBAN" pitchFamily="2" charset="0"/>
            </a:endParaRPr>
          </a:p>
        </p:txBody>
      </p:sp>
      <p:sp>
        <p:nvSpPr>
          <p:cNvPr id="23" name="TextBox 22"/>
          <p:cNvSpPr txBox="1"/>
          <p:nvPr/>
        </p:nvSpPr>
        <p:spPr>
          <a:xfrm>
            <a:off x="2514600" y="1600200"/>
            <a:ext cx="838200" cy="1200329"/>
          </a:xfrm>
          <a:prstGeom prst="rect">
            <a:avLst/>
          </a:prstGeom>
          <a:noFill/>
        </p:spPr>
        <p:txBody>
          <a:bodyPr wrap="square" rtlCol="0">
            <a:spAutoFit/>
          </a:bodyPr>
          <a:lstStyle/>
          <a:p>
            <a:r>
              <a:rPr lang="en-US" sz="7200" dirty="0" smtClean="0"/>
              <a:t>-</a:t>
            </a:r>
            <a:endParaRPr lang="en-US" sz="7200" dirty="0"/>
          </a:p>
        </p:txBody>
      </p:sp>
      <p:sp>
        <p:nvSpPr>
          <p:cNvPr id="24" name="TextBox 23"/>
          <p:cNvSpPr txBox="1"/>
          <p:nvPr/>
        </p:nvSpPr>
        <p:spPr>
          <a:xfrm>
            <a:off x="5867400" y="1828800"/>
            <a:ext cx="838200" cy="707886"/>
          </a:xfrm>
          <a:prstGeom prst="rect">
            <a:avLst/>
          </a:prstGeom>
          <a:noFill/>
        </p:spPr>
        <p:txBody>
          <a:bodyPr wrap="square" rtlCol="0">
            <a:spAutoFit/>
          </a:bodyPr>
          <a:lstStyle/>
          <a:p>
            <a:r>
              <a:rPr lang="en-US" sz="4000" dirty="0" smtClean="0"/>
              <a:t>+</a:t>
            </a:r>
            <a:endParaRPr lang="en-US" sz="4000" dirty="0"/>
          </a:p>
        </p:txBody>
      </p:sp>
      <p:sp>
        <p:nvSpPr>
          <p:cNvPr id="25" name="TextBox 24"/>
          <p:cNvSpPr txBox="1"/>
          <p:nvPr/>
        </p:nvSpPr>
        <p:spPr>
          <a:xfrm>
            <a:off x="1828800" y="5791200"/>
            <a:ext cx="1219200" cy="381000"/>
          </a:xfrm>
          <a:prstGeom prst="rect">
            <a:avLst/>
          </a:prstGeom>
          <a:noFill/>
        </p:spPr>
        <p:txBody>
          <a:bodyPr wrap="square" rtlCol="0">
            <a:spAutoFit/>
          </a:bodyPr>
          <a:lstStyle/>
          <a:p>
            <a:r>
              <a:rPr lang="en-US" dirty="0" smtClean="0"/>
              <a:t>ZnSO</a:t>
            </a:r>
            <a:r>
              <a:rPr lang="en-US" baseline="-22000" dirty="0" smtClean="0"/>
              <a:t>4</a:t>
            </a:r>
            <a:endParaRPr lang="en-US" baseline="-22000" dirty="0"/>
          </a:p>
        </p:txBody>
      </p:sp>
      <p:sp>
        <p:nvSpPr>
          <p:cNvPr id="26" name="TextBox 25"/>
          <p:cNvSpPr txBox="1"/>
          <p:nvPr/>
        </p:nvSpPr>
        <p:spPr>
          <a:xfrm>
            <a:off x="5867400" y="5791200"/>
            <a:ext cx="1295400" cy="381000"/>
          </a:xfrm>
          <a:prstGeom prst="rect">
            <a:avLst/>
          </a:prstGeom>
          <a:noFill/>
        </p:spPr>
        <p:txBody>
          <a:bodyPr wrap="square" rtlCol="0">
            <a:spAutoFit/>
          </a:bodyPr>
          <a:lstStyle/>
          <a:p>
            <a:r>
              <a:rPr lang="en-US" dirty="0" smtClean="0"/>
              <a:t>CuSO</a:t>
            </a:r>
            <a:r>
              <a:rPr lang="en-US" baseline="-22000" dirty="0" smtClean="0"/>
              <a:t>4</a:t>
            </a:r>
            <a:endParaRPr lang="en-US" baseline="-22000" dirty="0"/>
          </a:p>
        </p:txBody>
      </p:sp>
      <p:cxnSp>
        <p:nvCxnSpPr>
          <p:cNvPr id="28" name="Straight Arrow Connector 27"/>
          <p:cNvCxnSpPr/>
          <p:nvPr/>
        </p:nvCxnSpPr>
        <p:spPr>
          <a:xfrm>
            <a:off x="6858000" y="35052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133600" y="5105400"/>
            <a:ext cx="533400" cy="646331"/>
          </a:xfrm>
          <a:prstGeom prst="rect">
            <a:avLst/>
          </a:prstGeom>
          <a:noFill/>
        </p:spPr>
        <p:txBody>
          <a:bodyPr wrap="square" rtlCol="0">
            <a:spAutoFit/>
          </a:bodyPr>
          <a:lstStyle/>
          <a:p>
            <a:r>
              <a:rPr lang="bn-BD" sz="3600" dirty="0" smtClean="0"/>
              <a:t>-</a:t>
            </a:r>
            <a:endParaRPr lang="en-US" sz="3600" dirty="0"/>
          </a:p>
        </p:txBody>
      </p:sp>
      <p:sp>
        <p:nvSpPr>
          <p:cNvPr id="38" name="TextBox 37"/>
          <p:cNvSpPr txBox="1"/>
          <p:nvPr/>
        </p:nvSpPr>
        <p:spPr>
          <a:xfrm>
            <a:off x="2819400" y="5181600"/>
            <a:ext cx="533400" cy="646331"/>
          </a:xfrm>
          <a:prstGeom prst="rect">
            <a:avLst/>
          </a:prstGeom>
          <a:noFill/>
        </p:spPr>
        <p:txBody>
          <a:bodyPr wrap="square" rtlCol="0">
            <a:spAutoFit/>
          </a:bodyPr>
          <a:lstStyle/>
          <a:p>
            <a:r>
              <a:rPr lang="bn-BD" sz="3600" dirty="0" smtClean="0"/>
              <a:t>-</a:t>
            </a:r>
            <a:endParaRPr lang="en-US" sz="3600" dirty="0"/>
          </a:p>
        </p:txBody>
      </p:sp>
      <p:sp>
        <p:nvSpPr>
          <p:cNvPr id="39" name="TextBox 38"/>
          <p:cNvSpPr txBox="1"/>
          <p:nvPr/>
        </p:nvSpPr>
        <p:spPr>
          <a:xfrm>
            <a:off x="2514600" y="4572000"/>
            <a:ext cx="533400" cy="646331"/>
          </a:xfrm>
          <a:prstGeom prst="rect">
            <a:avLst/>
          </a:prstGeom>
          <a:noFill/>
        </p:spPr>
        <p:txBody>
          <a:bodyPr wrap="square" rtlCol="0">
            <a:spAutoFit/>
          </a:bodyPr>
          <a:lstStyle/>
          <a:p>
            <a:r>
              <a:rPr lang="bn-BD" sz="3600" dirty="0" smtClean="0"/>
              <a:t>-</a:t>
            </a:r>
            <a:endParaRPr lang="en-US" sz="3600" dirty="0"/>
          </a:p>
        </p:txBody>
      </p:sp>
      <p:sp>
        <p:nvSpPr>
          <p:cNvPr id="40" name="TextBox 39"/>
          <p:cNvSpPr txBox="1"/>
          <p:nvPr/>
        </p:nvSpPr>
        <p:spPr>
          <a:xfrm>
            <a:off x="3048000" y="4648200"/>
            <a:ext cx="533400" cy="646331"/>
          </a:xfrm>
          <a:prstGeom prst="rect">
            <a:avLst/>
          </a:prstGeom>
          <a:noFill/>
        </p:spPr>
        <p:txBody>
          <a:bodyPr wrap="square" rtlCol="0">
            <a:spAutoFit/>
          </a:bodyPr>
          <a:lstStyle/>
          <a:p>
            <a:r>
              <a:rPr lang="bn-BD" sz="3600" dirty="0" smtClean="0"/>
              <a:t>-</a:t>
            </a:r>
            <a:endParaRPr lang="en-US" sz="3600" dirty="0"/>
          </a:p>
        </p:txBody>
      </p:sp>
      <p:sp>
        <p:nvSpPr>
          <p:cNvPr id="41" name="TextBox 40"/>
          <p:cNvSpPr txBox="1"/>
          <p:nvPr/>
        </p:nvSpPr>
        <p:spPr>
          <a:xfrm>
            <a:off x="1905000" y="5257800"/>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2" name="TextBox 41"/>
          <p:cNvSpPr txBox="1"/>
          <p:nvPr/>
        </p:nvSpPr>
        <p:spPr>
          <a:xfrm>
            <a:off x="2514600" y="5405735"/>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3" name="TextBox 42"/>
          <p:cNvSpPr txBox="1"/>
          <p:nvPr/>
        </p:nvSpPr>
        <p:spPr>
          <a:xfrm>
            <a:off x="2286000" y="5105400"/>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4" name="TextBox 43"/>
          <p:cNvSpPr txBox="1"/>
          <p:nvPr/>
        </p:nvSpPr>
        <p:spPr>
          <a:xfrm>
            <a:off x="2971800" y="5105400"/>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6" name="TextBox 45"/>
          <p:cNvSpPr txBox="1"/>
          <p:nvPr/>
        </p:nvSpPr>
        <p:spPr>
          <a:xfrm>
            <a:off x="5486400" y="5257800"/>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7" name="TextBox 46"/>
          <p:cNvSpPr txBox="1"/>
          <p:nvPr/>
        </p:nvSpPr>
        <p:spPr>
          <a:xfrm>
            <a:off x="6400800" y="5257800"/>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8" name="TextBox 47"/>
          <p:cNvSpPr txBox="1"/>
          <p:nvPr/>
        </p:nvSpPr>
        <p:spPr>
          <a:xfrm>
            <a:off x="5943600" y="4572000"/>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9" name="TextBox 48"/>
          <p:cNvSpPr txBox="1"/>
          <p:nvPr/>
        </p:nvSpPr>
        <p:spPr>
          <a:xfrm>
            <a:off x="6629400" y="4800600"/>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51" name="TextBox 50"/>
          <p:cNvSpPr txBox="1"/>
          <p:nvPr/>
        </p:nvSpPr>
        <p:spPr>
          <a:xfrm>
            <a:off x="5334000" y="4876800"/>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2" name="TextBox 51"/>
          <p:cNvSpPr txBox="1"/>
          <p:nvPr/>
        </p:nvSpPr>
        <p:spPr>
          <a:xfrm>
            <a:off x="6019800" y="4800600"/>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3" name="TextBox 52"/>
          <p:cNvSpPr txBox="1"/>
          <p:nvPr/>
        </p:nvSpPr>
        <p:spPr>
          <a:xfrm>
            <a:off x="6705600" y="4953000"/>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4" name="TextBox 53"/>
          <p:cNvSpPr txBox="1"/>
          <p:nvPr/>
        </p:nvSpPr>
        <p:spPr>
          <a:xfrm>
            <a:off x="5791200" y="5221069"/>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5" name="TextBox 54"/>
          <p:cNvSpPr txBox="1"/>
          <p:nvPr/>
        </p:nvSpPr>
        <p:spPr>
          <a:xfrm>
            <a:off x="5715000" y="5218172"/>
            <a:ext cx="990600" cy="420628"/>
          </a:xfrm>
          <a:prstGeom prst="rect">
            <a:avLst/>
          </a:prstGeom>
          <a:noFill/>
        </p:spPr>
        <p:txBody>
          <a:bodyPr wrap="square" rtlCol="0">
            <a:spAutoFit/>
          </a:bodyPr>
          <a:lstStyle/>
          <a:p>
            <a:r>
              <a:rPr lang="en-US" dirty="0" smtClean="0">
                <a:solidFill>
                  <a:schemeClr val="accent6">
                    <a:lumMod val="60000"/>
                    <a:lumOff val="40000"/>
                  </a:schemeClr>
                </a:solidFill>
              </a:rPr>
              <a:t>Cu</a:t>
            </a:r>
            <a:r>
              <a:rPr lang="en-US" sz="3200" baseline="24000" dirty="0" smtClean="0">
                <a:solidFill>
                  <a:schemeClr val="accent6">
                    <a:lumMod val="60000"/>
                    <a:lumOff val="40000"/>
                  </a:schemeClr>
                </a:solidFill>
              </a:rPr>
              <a:t>++</a:t>
            </a:r>
            <a:endParaRPr lang="en-US" baseline="24000" dirty="0">
              <a:solidFill>
                <a:schemeClr val="accent6">
                  <a:lumMod val="60000"/>
                  <a:lumOff val="40000"/>
                </a:schemeClr>
              </a:solidFill>
            </a:endParaRPr>
          </a:p>
        </p:txBody>
      </p:sp>
      <p:sp>
        <p:nvSpPr>
          <p:cNvPr id="56" name="TextBox 55"/>
          <p:cNvSpPr txBox="1"/>
          <p:nvPr/>
        </p:nvSpPr>
        <p:spPr>
          <a:xfrm>
            <a:off x="2057400" y="4495800"/>
            <a:ext cx="6858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7" name="TextBox 56"/>
          <p:cNvSpPr txBox="1"/>
          <p:nvPr/>
        </p:nvSpPr>
        <p:spPr>
          <a:xfrm>
            <a:off x="1981200" y="3200400"/>
            <a:ext cx="7620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8" name="TextBox 57"/>
          <p:cNvSpPr txBox="1"/>
          <p:nvPr/>
        </p:nvSpPr>
        <p:spPr>
          <a:xfrm>
            <a:off x="1981200" y="4038600"/>
            <a:ext cx="7620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9" name="TextBox 58"/>
          <p:cNvSpPr txBox="1"/>
          <p:nvPr/>
        </p:nvSpPr>
        <p:spPr>
          <a:xfrm>
            <a:off x="2057400" y="2895600"/>
            <a:ext cx="381000" cy="369332"/>
          </a:xfrm>
          <a:prstGeom prst="rect">
            <a:avLst/>
          </a:prstGeom>
          <a:noFill/>
        </p:spPr>
        <p:txBody>
          <a:bodyPr wrap="square" rtlCol="0">
            <a:spAutoFit/>
          </a:bodyPr>
          <a:lstStyle/>
          <a:p>
            <a:r>
              <a:rPr lang="en-US" dirty="0" smtClean="0"/>
              <a:t>e</a:t>
            </a:r>
            <a:endParaRPr lang="en-US" dirty="0"/>
          </a:p>
        </p:txBody>
      </p:sp>
      <p:sp>
        <p:nvSpPr>
          <p:cNvPr id="60" name="TextBox 59"/>
          <p:cNvSpPr txBox="1"/>
          <p:nvPr/>
        </p:nvSpPr>
        <p:spPr>
          <a:xfrm>
            <a:off x="2057400" y="2514600"/>
            <a:ext cx="381000" cy="369332"/>
          </a:xfrm>
          <a:prstGeom prst="rect">
            <a:avLst/>
          </a:prstGeom>
          <a:noFill/>
        </p:spPr>
        <p:txBody>
          <a:bodyPr wrap="square" rtlCol="0">
            <a:spAutoFit/>
          </a:bodyPr>
          <a:lstStyle/>
          <a:p>
            <a:r>
              <a:rPr lang="en-US" dirty="0" smtClean="0"/>
              <a:t>e</a:t>
            </a:r>
            <a:endParaRPr lang="en-US" dirty="0"/>
          </a:p>
        </p:txBody>
      </p:sp>
      <p:grpSp>
        <p:nvGrpSpPr>
          <p:cNvPr id="2" name="Group 10"/>
          <p:cNvGrpSpPr/>
          <p:nvPr/>
        </p:nvGrpSpPr>
        <p:grpSpPr>
          <a:xfrm>
            <a:off x="2895600" y="2438400"/>
            <a:ext cx="3124200" cy="2819400"/>
            <a:chOff x="2846910" y="1295400"/>
            <a:chExt cx="2944290" cy="1550670"/>
          </a:xfrm>
          <a:solidFill>
            <a:srgbClr val="0000CC"/>
          </a:solidFill>
        </p:grpSpPr>
        <p:sp>
          <p:nvSpPr>
            <p:cNvPr id="62" name="Rectangle 61"/>
            <p:cNvSpPr/>
            <p:nvPr/>
          </p:nvSpPr>
          <p:spPr>
            <a:xfrm>
              <a:off x="2846910" y="1295400"/>
              <a:ext cx="277291" cy="1524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Rectangle 62"/>
            <p:cNvSpPr/>
            <p:nvPr/>
          </p:nvSpPr>
          <p:spPr>
            <a:xfrm rot="5400000">
              <a:off x="4305300" y="-38100"/>
              <a:ext cx="152400" cy="28194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Rectangle 63"/>
            <p:cNvSpPr/>
            <p:nvPr/>
          </p:nvSpPr>
          <p:spPr>
            <a:xfrm>
              <a:off x="5575764" y="1447800"/>
              <a:ext cx="215436" cy="139827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5" name="Oval 64"/>
          <p:cNvSpPr/>
          <p:nvPr/>
        </p:nvSpPr>
        <p:spPr>
          <a:xfrm rot="21169670">
            <a:off x="3525419" y="2344365"/>
            <a:ext cx="264361" cy="3404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66" name="Oval 65"/>
          <p:cNvSpPr/>
          <p:nvPr/>
        </p:nvSpPr>
        <p:spPr>
          <a:xfrm>
            <a:off x="2887579" y="2743200"/>
            <a:ext cx="236621" cy="3048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67" name="Oval 66"/>
          <p:cNvSpPr/>
          <p:nvPr/>
        </p:nvSpPr>
        <p:spPr>
          <a:xfrm>
            <a:off x="4114800" y="2438399"/>
            <a:ext cx="320842" cy="1604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68" name="Oval 67"/>
          <p:cNvSpPr/>
          <p:nvPr/>
        </p:nvSpPr>
        <p:spPr>
          <a:xfrm>
            <a:off x="5714999" y="2743200"/>
            <a:ext cx="304801" cy="3288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69" name="Oval 68"/>
          <p:cNvSpPr/>
          <p:nvPr/>
        </p:nvSpPr>
        <p:spPr>
          <a:xfrm>
            <a:off x="2963780" y="3505199"/>
            <a:ext cx="236620" cy="2286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70" name="Oval 69"/>
          <p:cNvSpPr/>
          <p:nvPr/>
        </p:nvSpPr>
        <p:spPr>
          <a:xfrm>
            <a:off x="5029199" y="2438400"/>
            <a:ext cx="160421" cy="320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71" name="Oval 70"/>
          <p:cNvSpPr/>
          <p:nvPr/>
        </p:nvSpPr>
        <p:spPr>
          <a:xfrm>
            <a:off x="5791199" y="3581399"/>
            <a:ext cx="228601" cy="3810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a:t>
            </a:r>
          </a:p>
        </p:txBody>
      </p:sp>
      <p:sp>
        <p:nvSpPr>
          <p:cNvPr id="72" name="Oval 71"/>
          <p:cNvSpPr/>
          <p:nvPr/>
        </p:nvSpPr>
        <p:spPr>
          <a:xfrm>
            <a:off x="5779168" y="3124200"/>
            <a:ext cx="240632" cy="320842"/>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sp>
        <p:nvSpPr>
          <p:cNvPr id="73" name="Oval 72"/>
          <p:cNvSpPr/>
          <p:nvPr/>
        </p:nvSpPr>
        <p:spPr>
          <a:xfrm>
            <a:off x="5486400" y="2514599"/>
            <a:ext cx="240632" cy="160421"/>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sp>
        <p:nvSpPr>
          <p:cNvPr id="74" name="Oval 73"/>
          <p:cNvSpPr/>
          <p:nvPr/>
        </p:nvSpPr>
        <p:spPr>
          <a:xfrm>
            <a:off x="4571999" y="2438400"/>
            <a:ext cx="160421" cy="320842"/>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sp>
        <p:nvSpPr>
          <p:cNvPr id="75" name="Oval 74"/>
          <p:cNvSpPr/>
          <p:nvPr/>
        </p:nvSpPr>
        <p:spPr>
          <a:xfrm>
            <a:off x="3810000" y="2438400"/>
            <a:ext cx="320842" cy="320842"/>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sp>
        <p:nvSpPr>
          <p:cNvPr id="76" name="Oval 75"/>
          <p:cNvSpPr/>
          <p:nvPr/>
        </p:nvSpPr>
        <p:spPr>
          <a:xfrm>
            <a:off x="2971799" y="2514599"/>
            <a:ext cx="160421" cy="160421"/>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sp>
        <p:nvSpPr>
          <p:cNvPr id="77" name="Oval 76"/>
          <p:cNvSpPr/>
          <p:nvPr/>
        </p:nvSpPr>
        <p:spPr>
          <a:xfrm rot="5043155">
            <a:off x="2963513" y="3130860"/>
            <a:ext cx="208307" cy="214473"/>
          </a:xfrm>
          <a:prstGeom prst="ellipse">
            <a:avLst/>
          </a:prstGeom>
          <a:solidFill>
            <a:schemeClr val="accent6">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a:t>
            </a:r>
          </a:p>
        </p:txBody>
      </p:sp>
      <p:cxnSp>
        <p:nvCxnSpPr>
          <p:cNvPr id="78" name="Straight Arrow Connector 77"/>
          <p:cNvCxnSpPr/>
          <p:nvPr/>
        </p:nvCxnSpPr>
        <p:spPr>
          <a:xfrm rot="5400000">
            <a:off x="3758952" y="3073151"/>
            <a:ext cx="1016497"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3733800" y="3657600"/>
            <a:ext cx="1401689" cy="641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ikoshBAN" panose="02000000000000000000" pitchFamily="2" charset="0"/>
                <a:cs typeface="NikoshBAN" panose="02000000000000000000" pitchFamily="2" charset="0"/>
              </a:rPr>
              <a:t>লব</a:t>
            </a:r>
            <a:r>
              <a:rPr lang="bn-BD" sz="2400" dirty="0" smtClean="0">
                <a:solidFill>
                  <a:schemeClr val="tx1"/>
                </a:solidFill>
                <a:latin typeface="NikoshBAN" panose="02000000000000000000" pitchFamily="2" charset="0"/>
                <a:cs typeface="NikoshBAN" panose="02000000000000000000" pitchFamily="2" charset="0"/>
              </a:rPr>
              <a:t>ণ</a:t>
            </a:r>
            <a:r>
              <a:rPr lang="en-US" sz="2400" dirty="0" smtClean="0">
                <a:solidFill>
                  <a:schemeClr val="tx1"/>
                </a:solidFill>
                <a:latin typeface="NikoshBAN" panose="02000000000000000000" pitchFamily="2" charset="0"/>
                <a:cs typeface="NikoshBAN" panose="02000000000000000000" pitchFamily="2" charset="0"/>
              </a:rPr>
              <a:t> সেতু</a:t>
            </a:r>
            <a:endParaRPr lang="en-US" sz="2400" dirty="0">
              <a:solidFill>
                <a:schemeClr val="tx1"/>
              </a:solidFill>
              <a:latin typeface="NikoshBAN" panose="02000000000000000000" pitchFamily="2" charset="0"/>
              <a:cs typeface="NikoshBAN" panose="02000000000000000000" pitchFamily="2" charset="0"/>
            </a:endParaRPr>
          </a:p>
        </p:txBody>
      </p:sp>
      <p:grpSp>
        <p:nvGrpSpPr>
          <p:cNvPr id="3" name="Group 119"/>
          <p:cNvGrpSpPr/>
          <p:nvPr/>
        </p:nvGrpSpPr>
        <p:grpSpPr>
          <a:xfrm>
            <a:off x="3962400" y="152400"/>
            <a:ext cx="1447800" cy="838994"/>
            <a:chOff x="4114800" y="2209800"/>
            <a:chExt cx="1447800" cy="838994"/>
          </a:xfrm>
        </p:grpSpPr>
        <p:cxnSp>
          <p:nvCxnSpPr>
            <p:cNvPr id="83" name="Straight Connector 82"/>
            <p:cNvCxnSpPr/>
            <p:nvPr/>
          </p:nvCxnSpPr>
          <p:spPr>
            <a:xfrm>
              <a:off x="4114800" y="2743200"/>
              <a:ext cx="685800" cy="2286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457700" y="2476500"/>
              <a:ext cx="685800" cy="1524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191000" y="2590800"/>
              <a:ext cx="685800" cy="3810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4419600" y="2514600"/>
              <a:ext cx="533400" cy="3810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flipV="1">
              <a:off x="5029200" y="2667000"/>
              <a:ext cx="533400" cy="2286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610894" y="2628106"/>
              <a:ext cx="685800" cy="1588"/>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4762500" y="2552700"/>
              <a:ext cx="534194" cy="457994"/>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4762500" y="2476500"/>
              <a:ext cx="609600" cy="2286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91" name="Picture 90" descr="stock-footage-tree-growing-inside-shiny-bulb-green-energy-concept.jpg"/>
          <p:cNvPicPr>
            <a:picLocks noChangeAspect="1"/>
          </p:cNvPicPr>
          <p:nvPr/>
        </p:nvPicPr>
        <p:blipFill>
          <a:blip r:embed="rId4"/>
          <a:srcRect l="28079" t="10390" r="31808" b="22078"/>
          <a:stretch>
            <a:fillRect/>
          </a:stretch>
        </p:blipFill>
        <p:spPr>
          <a:xfrm>
            <a:off x="4191000" y="746760"/>
            <a:ext cx="91440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 name="Group 100"/>
          <p:cNvGrpSpPr/>
          <p:nvPr/>
        </p:nvGrpSpPr>
        <p:grpSpPr>
          <a:xfrm>
            <a:off x="2244631" y="1568951"/>
            <a:ext cx="4364964" cy="755795"/>
            <a:chOff x="2244631" y="1568951"/>
            <a:chExt cx="4364964" cy="755795"/>
          </a:xfrm>
        </p:grpSpPr>
        <p:sp>
          <p:nvSpPr>
            <p:cNvPr id="93" name="Freeform 92"/>
            <p:cNvSpPr/>
            <p:nvPr/>
          </p:nvSpPr>
          <p:spPr>
            <a:xfrm>
              <a:off x="4757980" y="1568951"/>
              <a:ext cx="1851615" cy="755795"/>
            </a:xfrm>
            <a:custGeom>
              <a:avLst/>
              <a:gdLst>
                <a:gd name="connsiteX0" fmla="*/ 1797803 w 1851615"/>
                <a:gd name="connsiteY0" fmla="*/ 755795 h 755795"/>
                <a:gd name="connsiteX1" fmla="*/ 1813301 w 1851615"/>
                <a:gd name="connsiteY1" fmla="*/ 709300 h 755795"/>
                <a:gd name="connsiteX2" fmla="*/ 1813301 w 1851615"/>
                <a:gd name="connsiteY2" fmla="*/ 306344 h 755795"/>
                <a:gd name="connsiteX3" fmla="*/ 1782305 w 1851615"/>
                <a:gd name="connsiteY3" fmla="*/ 58371 h 755795"/>
                <a:gd name="connsiteX4" fmla="*/ 1735810 w 1851615"/>
                <a:gd name="connsiteY4" fmla="*/ 27374 h 755795"/>
                <a:gd name="connsiteX5" fmla="*/ 1410345 w 1851615"/>
                <a:gd name="connsiteY5" fmla="*/ 11876 h 755795"/>
                <a:gd name="connsiteX6" fmla="*/ 867905 w 1851615"/>
                <a:gd name="connsiteY6" fmla="*/ 27374 h 755795"/>
                <a:gd name="connsiteX7" fmla="*/ 774915 w 1851615"/>
                <a:gd name="connsiteY7" fmla="*/ 11876 h 755795"/>
                <a:gd name="connsiteX8" fmla="*/ 418454 w 1851615"/>
                <a:gd name="connsiteY8" fmla="*/ 27374 h 755795"/>
                <a:gd name="connsiteX9" fmla="*/ 309966 w 1851615"/>
                <a:gd name="connsiteY9" fmla="*/ 58371 h 755795"/>
                <a:gd name="connsiteX10" fmla="*/ 216976 w 1851615"/>
                <a:gd name="connsiteY10" fmla="*/ 89368 h 755795"/>
                <a:gd name="connsiteX11" fmla="*/ 170481 w 1851615"/>
                <a:gd name="connsiteY11" fmla="*/ 104866 h 755795"/>
                <a:gd name="connsiteX12" fmla="*/ 77491 w 1851615"/>
                <a:gd name="connsiteY12" fmla="*/ 120364 h 755795"/>
                <a:gd name="connsiteX13" fmla="*/ 0 w 1851615"/>
                <a:gd name="connsiteY13" fmla="*/ 135863 h 7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1615" h="755795">
                  <a:moveTo>
                    <a:pt x="1797803" y="755795"/>
                  </a:moveTo>
                  <a:cubicBezTo>
                    <a:pt x="1802969" y="740297"/>
                    <a:pt x="1811392" y="725525"/>
                    <a:pt x="1813301" y="709300"/>
                  </a:cubicBezTo>
                  <a:cubicBezTo>
                    <a:pt x="1835629" y="519518"/>
                    <a:pt x="1832766" y="488018"/>
                    <a:pt x="1813301" y="306344"/>
                  </a:cubicBezTo>
                  <a:cubicBezTo>
                    <a:pt x="1804427" y="223517"/>
                    <a:pt x="1851615" y="104578"/>
                    <a:pt x="1782305" y="58371"/>
                  </a:cubicBezTo>
                  <a:cubicBezTo>
                    <a:pt x="1766807" y="48039"/>
                    <a:pt x="1754293" y="29684"/>
                    <a:pt x="1735810" y="27374"/>
                  </a:cubicBezTo>
                  <a:cubicBezTo>
                    <a:pt x="1628037" y="13902"/>
                    <a:pt x="1518833" y="17042"/>
                    <a:pt x="1410345" y="11876"/>
                  </a:cubicBezTo>
                  <a:cubicBezTo>
                    <a:pt x="1229532" y="17042"/>
                    <a:pt x="1048792" y="27374"/>
                    <a:pt x="867905" y="27374"/>
                  </a:cubicBezTo>
                  <a:cubicBezTo>
                    <a:pt x="836481" y="27374"/>
                    <a:pt x="806339" y="11876"/>
                    <a:pt x="774915" y="11876"/>
                  </a:cubicBezTo>
                  <a:cubicBezTo>
                    <a:pt x="655982" y="11876"/>
                    <a:pt x="537274" y="22208"/>
                    <a:pt x="418454" y="27374"/>
                  </a:cubicBezTo>
                  <a:cubicBezTo>
                    <a:pt x="262226" y="79452"/>
                    <a:pt x="504534" y="0"/>
                    <a:pt x="309966" y="58371"/>
                  </a:cubicBezTo>
                  <a:cubicBezTo>
                    <a:pt x="278671" y="67760"/>
                    <a:pt x="247973" y="79036"/>
                    <a:pt x="216976" y="89368"/>
                  </a:cubicBezTo>
                  <a:cubicBezTo>
                    <a:pt x="201478" y="94534"/>
                    <a:pt x="186595" y="102180"/>
                    <a:pt x="170481" y="104866"/>
                  </a:cubicBezTo>
                  <a:lnTo>
                    <a:pt x="77491" y="120364"/>
                  </a:lnTo>
                  <a:cubicBezTo>
                    <a:pt x="51574" y="125076"/>
                    <a:pt x="0" y="135863"/>
                    <a:pt x="0" y="13586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2244631" y="1580827"/>
              <a:ext cx="2389362" cy="681926"/>
            </a:xfrm>
            <a:custGeom>
              <a:avLst/>
              <a:gdLst>
                <a:gd name="connsiteX0" fmla="*/ 18122 w 2389362"/>
                <a:gd name="connsiteY0" fmla="*/ 681926 h 681926"/>
                <a:gd name="connsiteX1" fmla="*/ 49118 w 2389362"/>
                <a:gd name="connsiteY1" fmla="*/ 216976 h 681926"/>
                <a:gd name="connsiteX2" fmla="*/ 64616 w 2389362"/>
                <a:gd name="connsiteY2" fmla="*/ 170481 h 681926"/>
                <a:gd name="connsiteX3" fmla="*/ 80115 w 2389362"/>
                <a:gd name="connsiteY3" fmla="*/ 92990 h 681926"/>
                <a:gd name="connsiteX4" fmla="*/ 436576 w 2389362"/>
                <a:gd name="connsiteY4" fmla="*/ 77492 h 681926"/>
                <a:gd name="connsiteX5" fmla="*/ 1134000 w 2389362"/>
                <a:gd name="connsiteY5" fmla="*/ 15498 h 681926"/>
                <a:gd name="connsiteX6" fmla="*/ 1319979 w 2389362"/>
                <a:gd name="connsiteY6" fmla="*/ 0 h 681926"/>
                <a:gd name="connsiteX7" fmla="*/ 1645444 w 2389362"/>
                <a:gd name="connsiteY7" fmla="*/ 30997 h 681926"/>
                <a:gd name="connsiteX8" fmla="*/ 1784928 w 2389362"/>
                <a:gd name="connsiteY8" fmla="*/ 61993 h 681926"/>
                <a:gd name="connsiteX9" fmla="*/ 1877918 w 2389362"/>
                <a:gd name="connsiteY9" fmla="*/ 77492 h 681926"/>
                <a:gd name="connsiteX10" fmla="*/ 2156888 w 2389362"/>
                <a:gd name="connsiteY10" fmla="*/ 92990 h 681926"/>
                <a:gd name="connsiteX11" fmla="*/ 2389362 w 2389362"/>
                <a:gd name="connsiteY11" fmla="*/ 9299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9362" h="681926">
                  <a:moveTo>
                    <a:pt x="18122" y="681926"/>
                  </a:moveTo>
                  <a:cubicBezTo>
                    <a:pt x="28454" y="526943"/>
                    <a:pt x="0" y="364333"/>
                    <a:pt x="49118" y="216976"/>
                  </a:cubicBezTo>
                  <a:cubicBezTo>
                    <a:pt x="54284" y="201478"/>
                    <a:pt x="60654" y="186330"/>
                    <a:pt x="64616" y="170481"/>
                  </a:cubicBezTo>
                  <a:cubicBezTo>
                    <a:pt x="71005" y="144926"/>
                    <a:pt x="54560" y="99379"/>
                    <a:pt x="80115" y="92990"/>
                  </a:cubicBezTo>
                  <a:cubicBezTo>
                    <a:pt x="195497" y="64145"/>
                    <a:pt x="317756" y="82658"/>
                    <a:pt x="436576" y="77492"/>
                  </a:cubicBezTo>
                  <a:cubicBezTo>
                    <a:pt x="705472" y="10265"/>
                    <a:pt x="468670" y="65711"/>
                    <a:pt x="1134000" y="15498"/>
                  </a:cubicBezTo>
                  <a:lnTo>
                    <a:pt x="1319979" y="0"/>
                  </a:lnTo>
                  <a:cubicBezTo>
                    <a:pt x="1483953" y="11712"/>
                    <a:pt x="1510234" y="8462"/>
                    <a:pt x="1645444" y="30997"/>
                  </a:cubicBezTo>
                  <a:cubicBezTo>
                    <a:pt x="1807839" y="58063"/>
                    <a:pt x="1645614" y="34130"/>
                    <a:pt x="1784928" y="61993"/>
                  </a:cubicBezTo>
                  <a:cubicBezTo>
                    <a:pt x="1815742" y="68156"/>
                    <a:pt x="1846921" y="72326"/>
                    <a:pt x="1877918" y="77492"/>
                  </a:cubicBezTo>
                  <a:cubicBezTo>
                    <a:pt x="2010052" y="143558"/>
                    <a:pt x="1900275" y="101839"/>
                    <a:pt x="2156888" y="92990"/>
                  </a:cubicBezTo>
                  <a:cubicBezTo>
                    <a:pt x="2234333" y="90320"/>
                    <a:pt x="2311871" y="92990"/>
                    <a:pt x="2389362" y="9299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extBox 97"/>
          <p:cNvSpPr txBox="1"/>
          <p:nvPr/>
        </p:nvSpPr>
        <p:spPr>
          <a:xfrm>
            <a:off x="2209800" y="2667000"/>
            <a:ext cx="381000" cy="369332"/>
          </a:xfrm>
          <a:prstGeom prst="rect">
            <a:avLst/>
          </a:prstGeom>
          <a:noFill/>
        </p:spPr>
        <p:txBody>
          <a:bodyPr wrap="square" rtlCol="0">
            <a:spAutoFit/>
          </a:bodyPr>
          <a:lstStyle/>
          <a:p>
            <a:r>
              <a:rPr lang="en-US" dirty="0" smtClean="0"/>
              <a:t>e</a:t>
            </a:r>
            <a:endParaRPr lang="en-US" dirty="0"/>
          </a:p>
        </p:txBody>
      </p:sp>
      <p:sp>
        <p:nvSpPr>
          <p:cNvPr id="99" name="TextBox 98"/>
          <p:cNvSpPr txBox="1"/>
          <p:nvPr/>
        </p:nvSpPr>
        <p:spPr>
          <a:xfrm>
            <a:off x="6400800" y="5193268"/>
            <a:ext cx="381000" cy="369332"/>
          </a:xfrm>
          <a:prstGeom prst="rect">
            <a:avLst/>
          </a:prstGeom>
          <a:noFill/>
        </p:spPr>
        <p:txBody>
          <a:bodyPr wrap="square" rtlCol="0">
            <a:spAutoFit/>
          </a:bodyPr>
          <a:lstStyle/>
          <a:p>
            <a:r>
              <a:rPr lang="en-US" dirty="0" smtClean="0"/>
              <a:t>e</a:t>
            </a:r>
            <a:endParaRPr lang="en-US" dirty="0"/>
          </a:p>
        </p:txBody>
      </p:sp>
      <p:sp>
        <p:nvSpPr>
          <p:cNvPr id="100" name="TextBox 99"/>
          <p:cNvSpPr txBox="1"/>
          <p:nvPr/>
        </p:nvSpPr>
        <p:spPr>
          <a:xfrm>
            <a:off x="6019800" y="5181600"/>
            <a:ext cx="381000" cy="369332"/>
          </a:xfrm>
          <a:prstGeom prst="rect">
            <a:avLst/>
          </a:prstGeom>
          <a:noFill/>
        </p:spPr>
        <p:txBody>
          <a:bodyPr wrap="square" rtlCol="0">
            <a:spAutoFit/>
          </a:bodyPr>
          <a:lstStyle/>
          <a:p>
            <a:r>
              <a:rPr lang="en-US" dirty="0" smtClean="0"/>
              <a:t>e</a:t>
            </a:r>
            <a:endParaRPr lang="en-US" dirty="0"/>
          </a:p>
        </p:txBody>
      </p:sp>
      <p:graphicFrame>
        <p:nvGraphicFramePr>
          <p:cNvPr id="33794" name="Object 2">
            <a:hlinkClick r:id="" action="ppaction://ole?verb=0"/>
          </p:cNvPr>
          <p:cNvGraphicFramePr>
            <a:graphicFrameLocks noChangeAspect="1"/>
          </p:cNvGraphicFramePr>
          <p:nvPr/>
        </p:nvGraphicFramePr>
        <p:xfrm>
          <a:off x="533400" y="914400"/>
          <a:ext cx="1280160" cy="1066800"/>
        </p:xfrm>
        <a:graphic>
          <a:graphicData uri="http://schemas.openxmlformats.org/presentationml/2006/ole">
            <mc:AlternateContent xmlns:mc="http://schemas.openxmlformats.org/markup-compatibility/2006">
              <mc:Choice xmlns:v="urn:schemas-microsoft-com:vml" Requires="v">
                <p:oleObj spid="_x0000_s67587" name="Packager Shell Object" showAsIcon="1" r:id="rId5" imgW="914400" imgH="771480" progId="Package">
                  <p:embed/>
                </p:oleObj>
              </mc:Choice>
              <mc:Fallback>
                <p:oleObj name="Packager Shell Object" showAsIcon="1" r:id="rId5" imgW="914400" imgH="771480" progId="Packag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914400"/>
                        <a:ext cx="128016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 name="Rectangle 79"/>
          <p:cNvSpPr/>
          <p:nvPr/>
        </p:nvSpPr>
        <p:spPr>
          <a:xfrm>
            <a:off x="3124200" y="5715000"/>
            <a:ext cx="2590800" cy="71673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গ্যালভানিক</a:t>
            </a:r>
            <a:r>
              <a:rPr lang="en-US" sz="3200" dirty="0" smtClean="0">
                <a:solidFill>
                  <a:schemeClr val="tx1"/>
                </a:solidFill>
                <a:latin typeface="NikoshBAN" panose="02000000000000000000" pitchFamily="2" charset="0"/>
                <a:cs typeface="NikoshBAN" panose="02000000000000000000" pitchFamily="2" charset="0"/>
              </a:rPr>
              <a:t> কোষ</a:t>
            </a:r>
            <a:endParaRPr lang="en-US" sz="3200" dirty="0">
              <a:solidFill>
                <a:schemeClr val="tx1"/>
              </a:solidFill>
              <a:latin typeface="NikoshBAN" panose="02000000000000000000" pitchFamily="2" charset="0"/>
              <a:cs typeface="NikoshBAN" panose="02000000000000000000"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decel="50000" fill="hold" grpId="0" nodeType="withEffect">
                                  <p:stCondLst>
                                    <p:cond delay="0"/>
                                  </p:stCondLst>
                                  <p:childTnLst>
                                    <p:animMotion origin="layout" path="M -0.01528 -1.50289E-6 C -0.00243 0.00301 0.01024 0.0007 0.02326 0.00416 C 0.02309 0.00694 0.02292 0.00994 0.02257 0.01272 C 0.02222 0.01688 0.02118 0.02567 0.02118 0.0259 C 0.02135 0.03584 0.02135 0.04601 0.02187 0.05596 C 0.02239 0.06659 0.02413 0.07792 0.02483 0.08856 C 0.02535 0.11746 0.02517 0.15168 0.0283 0.17965 C 0.02899 0.22659 0.02986 0.2733 0.02986 0.3207 " pathEditMode="relative" rAng="0" ptsTypes="fffffffA">
                                      <p:cBhvr>
                                        <p:cTn id="6" dur="2000" fill="hold"/>
                                        <p:tgtEl>
                                          <p:spTgt spid="72"/>
                                        </p:tgtEl>
                                        <p:attrNameLst>
                                          <p:attrName>ppt_x</p:attrName>
                                          <p:attrName>ppt_y</p:attrName>
                                        </p:attrNameLst>
                                      </p:cBhvr>
                                      <p:rCtr x="23" y="160"/>
                                    </p:animMotion>
                                  </p:childTnLst>
                                </p:cTn>
                              </p:par>
                              <p:par>
                                <p:cTn id="7" presetID="0" presetClass="path" presetSubtype="0" repeatCount="indefinite" decel="50000" fill="hold" grpId="0" nodeType="withEffect">
                                  <p:stCondLst>
                                    <p:cond delay="0"/>
                                  </p:stCondLst>
                                  <p:childTnLst>
                                    <p:animMotion origin="layout" path="M -0.0118 -0.00047 C -0.03107 0.0037 -0.03628 0.00624 -0.05937 0.00809 C -0.05833 0.04115 -0.06406 0.07607 -0.05625 0.10751 C -0.04757 0.14196 -0.05677 0.10566 -0.05156 0.12647 C -0.05104 0.12855 -0.05 0.13271 -0.05 0.13294 C -0.05139 0.15237 -0.05139 0.17225 -0.05312 0.1919 C -0.05347 0.1963 -0.05625 0.20462 -0.05625 0.20485 C -0.05816 0.23861 -0.05903 0.27214 -0.06111 0.30612 C -0.06232 0.32485 -0.06389 0.31768 -0.0658 0.32948 C -0.06805 0.34335 -0.06771 0.35768 -0.07048 0.37156 C -0.07187 0.37873 -0.07847 0.39075 -0.07847 0.39098 C -0.08021 0.40416 -0.08003 0.40786 -0.08003 0.40115 " pathEditMode="relative" rAng="0" ptsTypes="fffffffffffA">
                                      <p:cBhvr>
                                        <p:cTn id="8" dur="2000" fill="hold"/>
                                        <p:tgtEl>
                                          <p:spTgt spid="65"/>
                                        </p:tgtEl>
                                        <p:attrNameLst>
                                          <p:attrName>ppt_x</p:attrName>
                                          <p:attrName>ppt_y</p:attrName>
                                        </p:attrNameLst>
                                      </p:cBhvr>
                                      <p:rCtr x="-3400" y="20400"/>
                                    </p:animMotion>
                                  </p:childTnLst>
                                </p:cTn>
                              </p:par>
                              <p:par>
                                <p:cTn id="9" presetID="9" presetClass="entr" presetSubtype="0" repeatCount="indefinite" fill="hold" nodeType="withEffect">
                                  <p:stCondLst>
                                    <p:cond delay="0"/>
                                  </p:stCondLst>
                                  <p:endCondLst>
                                    <p:cond evt="onNext" delay="0">
                                      <p:tgtEl>
                                        <p:sldTgt/>
                                      </p:tgtEl>
                                    </p:cond>
                                  </p:end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0" presetClass="path" presetSubtype="0" repeatCount="indefinite" accel="50000" decel="50000" fill="hold" grpId="0" nodeType="withEffect">
                                  <p:stCondLst>
                                    <p:cond delay="100"/>
                                  </p:stCondLst>
                                  <p:childTnLst>
                                    <p:animMotion origin="layout" path="M 8.33333E-7 2.83237E-6 C 0.00052 -0.01503 0.0007 -0.03006 0.00157 -0.04509 C 0.00243 -0.06173 0.00764 -0.07838 0.01007 -0.0948 C 0.01059 -0.10913 0.00556 -0.12578 0.01181 -0.13757 C 0.01597 -0.14566 0.02657 -0.13896 0.03386 -0.13988 C 0.03785 -0.14035 0.04167 -0.14196 0.04566 -0.1422 C 0.08629 -0.14358 0.12709 -0.14381 0.16771 -0.14451 C 0.19861 -0.14266 0.23716 -0.13919 0.26771 -0.12647 C 0.27726 -0.12717 0.28698 -0.12694 0.29653 -0.12855 C 0.30782 -0.1304 0.31927 -0.1385 0.33038 -0.13988 C 0.34045 -0.14127 0.3507 -0.1415 0.36094 -0.1422 C 0.37674 -0.1452 0.39271 -0.14913 0.40834 -0.15353 C 0.42136 -0.15191 0.43438 -0.15121 0.4474 -0.1489 C 0.45764 -0.14705 0.46806 -0.13942 0.47795 -0.13549 C 0.48247 -0.12578 0.48316 -0.12 0.48472 -0.10821 C 0.4842 -0.09179 0.48455 -0.07514 0.48299 -0.05873 C 0.48282 -0.05595 0.48021 -0.05433 0.47952 -0.05179 C 0.47847 -0.04832 0.47847 -0.04439 0.47795 -0.04069 C 0.47743 -0.01433 0.47709 0.01202 0.47622 0.03838 C 0.47587 0.04671 0.47466 0.0548 0.47448 0.06312 C 0.47153 0.17017 0.48021 0.13041 0.47118 0.16925 C 0.47292 0.37017 0.47275 0.2911 0.47275 0.40624 " pathEditMode="relative" ptsTypes="fffffffffffffffffffffA">
                                      <p:cBhvr>
                                        <p:cTn id="13" dur="5864" fill="hold"/>
                                        <p:tgtEl>
                                          <p:spTgt spid="60"/>
                                        </p:tgtEl>
                                        <p:attrNameLst>
                                          <p:attrName>ppt_x</p:attrName>
                                          <p:attrName>ppt_y</p:attrName>
                                        </p:attrNameLst>
                                      </p:cBhvr>
                                    </p:animMotion>
                                  </p:childTnLst>
                                </p:cTn>
                              </p:par>
                              <p:par>
                                <p:cTn id="14" presetID="0" presetClass="path" presetSubtype="0" repeatCount="indefinite" accel="50000" decel="50000" fill="hold" grpId="0" nodeType="withEffect">
                                  <p:stCondLst>
                                    <p:cond delay="1900"/>
                                  </p:stCondLst>
                                  <p:childTnLst>
                                    <p:animMotion origin="layout" path="M -0.02083 -0.02867 C -0.02031 -0.0437 -0.02014 -0.05873 -0.01927 -0.07376 C -0.0184 -0.0904 -0.01319 -0.10705 -0.01076 -0.12347 C -0.01024 -0.1378 -0.01528 -0.15445 -0.00903 -0.16624 C -0.00486 -0.17434 0.00573 -0.16763 0.01302 -0.16855 C 0.01701 -0.16902 0.02083 -0.17064 0.02483 -0.17087 C 0.06545 -0.17225 0.10625 -0.17249 0.14688 -0.17318 C 0.17778 -0.17133 0.21632 -0.16786 0.24688 -0.15514 C 0.25642 -0.15584 0.26615 -0.15561 0.27569 -0.15723 C 0.28698 -0.15908 0.29844 -0.16717 0.30955 -0.16855 C 0.31962 -0.16994 0.32986 -0.17017 0.3401 -0.17087 C 0.3559 -0.17387 0.37188 -0.1778 0.3875 -0.1822 C 0.40052 -0.18058 0.41354 -0.17988 0.42656 -0.17757 C 0.43681 -0.17572 0.44722 -0.16809 0.45712 -0.16416 C 0.46163 -0.15445 0.46233 -0.14867 0.46389 -0.13688 C 0.46337 -0.12046 0.46372 -0.10381 0.46215 -0.0874 C 0.46198 -0.08462 0.45938 -0.08301 0.45868 -0.08046 C 0.45764 -0.07699 0.45764 -0.07306 0.45712 -0.06936 C 0.4566 -0.04301 0.45625 -0.01665 0.45538 0.00971 C 0.45503 0.01803 0.45382 0.02613 0.45365 0.03445 C 0.45069 0.1415 0.45938 0.10173 0.45035 0.14058 C 0.45208 0.3415 0.45191 0.26243 0.45191 0.37757 " pathEditMode="relative" rAng="0" ptsTypes="fffffffffffffffffffffA">
                                      <p:cBhvr>
                                        <p:cTn id="15" dur="2000" fill="hold"/>
                                        <p:tgtEl>
                                          <p:spTgt spid="98"/>
                                        </p:tgtEl>
                                        <p:attrNameLst>
                                          <p:attrName>ppt_x</p:attrName>
                                          <p:attrName>ppt_y</p:attrName>
                                        </p:attrNameLst>
                                      </p:cBhvr>
                                      <p:rCtr x="242" y="126"/>
                                    </p:animMotion>
                                  </p:childTnLst>
                                </p:cTn>
                              </p:par>
                              <p:par>
                                <p:cTn id="16" presetID="9" presetClass="exit" presetSubtype="0" repeatCount="18667" fill="hold" grpId="0" nodeType="withEffect">
                                  <p:stCondLst>
                                    <p:cond delay="0"/>
                                  </p:stCondLst>
                                  <p:childTnLst>
                                    <p:animEffect transition="out" filter="dissolve">
                                      <p:cBhvr>
                                        <p:cTn id="17" dur="471"/>
                                        <p:tgtEl>
                                          <p:spTgt spid="99"/>
                                        </p:tgtEl>
                                      </p:cBhvr>
                                    </p:animEffect>
                                    <p:set>
                                      <p:cBhvr>
                                        <p:cTn id="18" dur="1" fill="hold">
                                          <p:stCondLst>
                                            <p:cond delay="470"/>
                                          </p:stCondLst>
                                        </p:cTn>
                                        <p:tgtEl>
                                          <p:spTgt spid="99"/>
                                        </p:tgtEl>
                                        <p:attrNameLst>
                                          <p:attrName>style.visibility</p:attrName>
                                        </p:attrNameLst>
                                      </p:cBhvr>
                                      <p:to>
                                        <p:strVal val="hidden"/>
                                      </p:to>
                                    </p:set>
                                  </p:childTnLst>
                                </p:cTn>
                              </p:par>
                              <p:par>
                                <p:cTn id="19" presetID="9" presetClass="exit" presetSubtype="0" repeatCount="indefinite" fill="hold" grpId="0" nodeType="withEffect">
                                  <p:stCondLst>
                                    <p:cond delay="0"/>
                                  </p:stCondLst>
                                  <p:childTnLst>
                                    <p:animEffect transition="out" filter="dissolve">
                                      <p:cBhvr>
                                        <p:cTn id="20" dur="500"/>
                                        <p:tgtEl>
                                          <p:spTgt spid="100"/>
                                        </p:tgtEl>
                                      </p:cBhvr>
                                    </p:animEffect>
                                    <p:set>
                                      <p:cBhvr>
                                        <p:cTn id="21" dur="1" fill="hold">
                                          <p:stCondLst>
                                            <p:cond delay="499"/>
                                          </p:stCondLst>
                                        </p:cTn>
                                        <p:tgtEl>
                                          <p:spTgt spid="100"/>
                                        </p:tgtEl>
                                        <p:attrNameLst>
                                          <p:attrName>style.visibility</p:attrName>
                                        </p:attrNameLst>
                                      </p:cBhvr>
                                      <p:to>
                                        <p:strVal val="hidden"/>
                                      </p:to>
                                    </p:set>
                                  </p:childTnLst>
                                </p:cTn>
                              </p:par>
                              <p:par>
                                <p:cTn id="22" presetID="0" presetClass="path" presetSubtype="0" repeatCount="indefinite" accel="50000" decel="50000" fill="hold" grpId="0" nodeType="withEffect">
                                  <p:stCondLst>
                                    <p:cond delay="0"/>
                                  </p:stCondLst>
                                  <p:childTnLst>
                                    <p:animMotion origin="layout" path="M 5E-6 7.91908E-6 C 0.00539 0.0007 0.0158 0.00047 0.02205 0.00463 C 0.03577 0.01365 0.01876 0.00509 0.03212 0.01133 C 0.03872 0.02012 0.04289 0.02868 0.04566 0.0407 C 0.05018 0.08694 0.06112 0.14336 0.04063 0.1829 C 0.03664 0.23353 0.04063 0.17203 0.04063 0.25503 C 0.04063 0.26336 0.03889 0.28001 0.03889 0.28001 " pathEditMode="relative" ptsTypes="ffffffA">
                                      <p:cBhvr>
                                        <p:cTn id="23" dur="2000" fill="hold"/>
                                        <p:tgtEl>
                                          <p:spTgt spid="57"/>
                                        </p:tgtEl>
                                        <p:attrNameLst>
                                          <p:attrName>ppt_x</p:attrName>
                                          <p:attrName>ppt_y</p:attrName>
                                        </p:attrNameLst>
                                      </p:cBhvr>
                                    </p:animMotion>
                                  </p:childTnLst>
                                </p:cTn>
                              </p:par>
                              <p:par>
                                <p:cTn id="24" presetID="0" presetClass="path" presetSubtype="0" repeatCount="indefinite" accel="50000" decel="50000" fill="hold" grpId="0" nodeType="withEffect">
                                  <p:stCondLst>
                                    <p:cond delay="0"/>
                                  </p:stCondLst>
                                  <p:childTnLst>
                                    <p:animMotion origin="layout" path="M 1.38889E-6 4.04624E-6 C 0.00643 -0.00856 0.00729 -0.01827 0.01354 -0.02706 C 0.01667 -0.03908 0.02101 -0.04671 0.02709 -0.05642 C 0.0316 -0.06359 0.03229 -0.06983 0.03733 -0.07677 C 0.03993 -0.08694 0.0408 -0.09272 0.04584 -0.10151 C 0.04636 -0.10821 0.0441 -0.11654 0.0474 -0.12185 C 0.05035 -0.12671 0.06111 -0.12625 0.06111 -0.12625 C 0.06337 -0.12787 0.06788 -0.13087 0.06788 -0.13087 " pathEditMode="relative" ptsTypes="fffffffA">
                                      <p:cBhvr>
                                        <p:cTn id="25" dur="2000" fill="hold"/>
                                        <p:tgtEl>
                                          <p:spTgt spid="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60" grpId="0"/>
      <p:bldP spid="65" grpId="0" animBg="1"/>
      <p:bldP spid="72" grpId="0" animBg="1"/>
      <p:bldP spid="98" grpId="0"/>
      <p:bldP spid="99" grpId="0"/>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72869"/>
            <a:ext cx="3429000" cy="646331"/>
          </a:xfrm>
          <a:prstGeom prst="rect">
            <a:avLst/>
          </a:prstGeom>
          <a:solidFill>
            <a:schemeClr val="accent4">
              <a:lumMod val="60000"/>
              <a:lumOff val="40000"/>
            </a:schemeClr>
          </a:solidFill>
          <a:ln w="12700">
            <a:solidFill>
              <a:srgbClr val="FF0000"/>
            </a:solidFill>
          </a:ln>
        </p:spPr>
        <p:txBody>
          <a:bodyPr wrap="square" rtlCol="0">
            <a:spAutoFit/>
          </a:bodyPr>
          <a:lstStyle/>
          <a:p>
            <a:pPr algn="ctr"/>
            <a:r>
              <a:rPr lang="bn-BD" sz="3600" dirty="0" smtClean="0">
                <a:latin typeface="NikoshBAN" pitchFamily="2" charset="0"/>
                <a:cs typeface="NikoshBAN" pitchFamily="2" charset="0"/>
              </a:rPr>
              <a:t>একক কাজ </a:t>
            </a:r>
            <a:endParaRPr lang="en-US" sz="3600" dirty="0">
              <a:latin typeface="NikoshBAN" pitchFamily="2" charset="0"/>
              <a:cs typeface="NikoshBAN" pitchFamily="2" charset="0"/>
            </a:endParaRPr>
          </a:p>
        </p:txBody>
      </p:sp>
      <p:sp>
        <p:nvSpPr>
          <p:cNvPr id="5" name="TextBox 4"/>
          <p:cNvSpPr txBox="1"/>
          <p:nvPr/>
        </p:nvSpPr>
        <p:spPr>
          <a:xfrm>
            <a:off x="6324600" y="695980"/>
            <a:ext cx="2209800" cy="523220"/>
          </a:xfrm>
          <a:prstGeom prst="rect">
            <a:avLst/>
          </a:prstGeom>
          <a:solidFill>
            <a:schemeClr val="accent5">
              <a:lumMod val="40000"/>
              <a:lumOff val="60000"/>
            </a:schemeClr>
          </a:solidFill>
          <a:ln w="12700">
            <a:solidFill>
              <a:srgbClr val="FF0000"/>
            </a:solidFill>
          </a:ln>
        </p:spPr>
        <p:txBody>
          <a:bodyPr wrap="square" rtlCol="0">
            <a:spAutoFit/>
          </a:bodyPr>
          <a:lstStyle/>
          <a:p>
            <a:r>
              <a:rPr lang="bn-BD" sz="2800" dirty="0" smtClean="0">
                <a:latin typeface="NikoshBAN" pitchFamily="2" charset="0"/>
                <a:cs typeface="NikoshBAN" pitchFamily="2" charset="0"/>
              </a:rPr>
              <a:t>সময়ঃ ৫ মিনিট</a:t>
            </a:r>
            <a:endParaRPr lang="en-US" sz="2800" dirty="0">
              <a:latin typeface="NikoshBAN" pitchFamily="2" charset="0"/>
              <a:cs typeface="NikoshBAN" pitchFamily="2" charset="0"/>
            </a:endParaRPr>
          </a:p>
        </p:txBody>
      </p:sp>
      <p:sp>
        <p:nvSpPr>
          <p:cNvPr id="6" name="TextBox 5"/>
          <p:cNvSpPr txBox="1"/>
          <p:nvPr/>
        </p:nvSpPr>
        <p:spPr>
          <a:xfrm>
            <a:off x="762000" y="1447800"/>
            <a:ext cx="6705600" cy="523220"/>
          </a:xfrm>
          <a:prstGeom prst="rect">
            <a:avLst/>
          </a:prstGeom>
          <a:solidFill>
            <a:srgbClr val="00B0F0"/>
          </a:solidFill>
        </p:spPr>
        <p:txBody>
          <a:bodyPr wrap="square" rtlCol="0">
            <a:spAutoFit/>
          </a:bodyPr>
          <a:lstStyle/>
          <a:p>
            <a:r>
              <a:rPr lang="bn-BD" sz="2800" dirty="0" smtClean="0">
                <a:latin typeface="NikoshBAN" pitchFamily="2" charset="0"/>
                <a:cs typeface="NikoshBAN" pitchFamily="2" charset="0"/>
              </a:rPr>
              <a:t>অ্যানোড ও ক্যাথোডে কি ধরণের ক্রিয়া সংগঠিত হয় লিখ।</a:t>
            </a:r>
            <a:endParaRPr lang="en-US" sz="2800" dirty="0">
              <a:latin typeface="NikoshBAN" pitchFamily="2" charset="0"/>
              <a:cs typeface="NikoshBAN" pitchFamily="2" charset="0"/>
            </a:endParaRPr>
          </a:p>
        </p:txBody>
      </p:sp>
      <p:sp>
        <p:nvSpPr>
          <p:cNvPr id="7" name="TextBox 6"/>
          <p:cNvSpPr txBox="1"/>
          <p:nvPr/>
        </p:nvSpPr>
        <p:spPr>
          <a:xfrm>
            <a:off x="381000" y="2514600"/>
            <a:ext cx="7620000" cy="1815882"/>
          </a:xfrm>
          <a:prstGeom prst="rect">
            <a:avLst/>
          </a:prstGeom>
          <a:noFill/>
        </p:spPr>
        <p:txBody>
          <a:bodyPr wrap="square" rtlCol="0">
            <a:spAutoFit/>
          </a:bodyPr>
          <a:lstStyle/>
          <a:p>
            <a:r>
              <a:rPr lang="bn-BD" sz="2800" dirty="0" smtClean="0">
                <a:solidFill>
                  <a:schemeClr val="tx1">
                    <a:lumMod val="95000"/>
                    <a:lumOff val="5000"/>
                  </a:schemeClr>
                </a:solidFill>
                <a:latin typeface="NikoshBAN" pitchFamily="2" charset="0"/>
                <a:cs typeface="NikoshBAN" pitchFamily="2" charset="0"/>
              </a:rPr>
              <a:t>উত্তর মিলিয়ে নাও।</a:t>
            </a:r>
            <a:endParaRPr lang="en-US" sz="2800" dirty="0" smtClean="0">
              <a:solidFill>
                <a:schemeClr val="tx1">
                  <a:lumMod val="95000"/>
                  <a:lumOff val="5000"/>
                </a:schemeClr>
              </a:solidFill>
              <a:latin typeface="NikoshBAN" pitchFamily="2" charset="0"/>
              <a:cs typeface="NikoshBAN" pitchFamily="2" charset="0"/>
            </a:endParaRPr>
          </a:p>
          <a:p>
            <a:r>
              <a:rPr lang="bn-BD" sz="2800" dirty="0" smtClean="0">
                <a:solidFill>
                  <a:schemeClr val="tx1">
                    <a:lumMod val="95000"/>
                    <a:lumOff val="5000"/>
                  </a:schemeClr>
                </a:solidFill>
                <a:latin typeface="NikoshBAN" pitchFamily="2" charset="0"/>
                <a:cs typeface="NikoshBAN" pitchFamily="2" charset="0"/>
              </a:rPr>
              <a:t>অ্যানোড-এ সংগঠিত ক্রিয়াঃ </a:t>
            </a:r>
            <a:r>
              <a:rPr lang="en-US" sz="2800" dirty="0" smtClean="0">
                <a:solidFill>
                  <a:schemeClr val="tx1">
                    <a:lumMod val="95000"/>
                    <a:lumOff val="5000"/>
                  </a:schemeClr>
                </a:solidFill>
                <a:latin typeface="NikoshBAN" pitchFamily="2" charset="0"/>
                <a:cs typeface="NikoshBAN" pitchFamily="2" charset="0"/>
              </a:rPr>
              <a:t> Zn(s)</a:t>
            </a:r>
            <a:r>
              <a:rPr lang="en-US" sz="2800" dirty="0" smtClean="0">
                <a:solidFill>
                  <a:schemeClr val="tx1">
                    <a:lumMod val="95000"/>
                    <a:lumOff val="5000"/>
                  </a:schemeClr>
                </a:solidFill>
                <a:latin typeface="NikoshBAN" pitchFamily="2" charset="0"/>
                <a:cs typeface="NikoshBAN" pitchFamily="2" charset="0"/>
                <a:sym typeface="Wingdings 3"/>
              </a:rPr>
              <a:t>Zn</a:t>
            </a:r>
            <a:r>
              <a:rPr lang="en-US" sz="2800" baseline="30000" dirty="0" smtClean="0">
                <a:solidFill>
                  <a:schemeClr val="tx1">
                    <a:lumMod val="95000"/>
                    <a:lumOff val="5000"/>
                  </a:schemeClr>
                </a:solidFill>
                <a:cs typeface="NikoshBAN" pitchFamily="2" charset="0"/>
                <a:sym typeface="Wingdings 3"/>
              </a:rPr>
              <a:t>2+ </a:t>
            </a:r>
            <a:r>
              <a:rPr lang="en-US" sz="2800" dirty="0" smtClean="0">
                <a:solidFill>
                  <a:schemeClr val="tx1">
                    <a:lumMod val="95000"/>
                    <a:lumOff val="5000"/>
                  </a:schemeClr>
                </a:solidFill>
                <a:latin typeface="NikoshBAN" pitchFamily="2" charset="0"/>
                <a:cs typeface="NikoshBAN" pitchFamily="2" charset="0"/>
                <a:sym typeface="Wingdings 3"/>
              </a:rPr>
              <a:t>+</a:t>
            </a:r>
            <a:r>
              <a:rPr lang="en-US" sz="2800" dirty="0" smtClean="0">
                <a:solidFill>
                  <a:schemeClr val="tx1">
                    <a:lumMod val="95000"/>
                    <a:lumOff val="5000"/>
                  </a:schemeClr>
                </a:solidFill>
                <a:cs typeface="NikoshBAN" pitchFamily="2" charset="0"/>
                <a:sym typeface="Wingdings 3"/>
              </a:rPr>
              <a:t> 2e</a:t>
            </a:r>
            <a:r>
              <a:rPr lang="en-US" sz="2800" baseline="30000" dirty="0" smtClean="0">
                <a:solidFill>
                  <a:schemeClr val="tx1">
                    <a:lumMod val="95000"/>
                    <a:lumOff val="5000"/>
                  </a:schemeClr>
                </a:solidFill>
                <a:cs typeface="NikoshBAN" pitchFamily="2" charset="0"/>
                <a:sym typeface="Wingdings 3"/>
              </a:rPr>
              <a:t>-</a:t>
            </a:r>
            <a:endParaRPr lang="bn-BD" sz="2800" baseline="30000" dirty="0" smtClean="0">
              <a:solidFill>
                <a:schemeClr val="tx1">
                  <a:lumMod val="95000"/>
                  <a:lumOff val="5000"/>
                </a:schemeClr>
              </a:solidFill>
              <a:cs typeface="NikoshBAN" pitchFamily="2" charset="0"/>
              <a:sym typeface="Wingdings 3"/>
            </a:endParaRPr>
          </a:p>
          <a:p>
            <a:endParaRPr lang="bn-BD" sz="4000" baseline="30000" dirty="0" smtClean="0">
              <a:solidFill>
                <a:schemeClr val="tx1">
                  <a:lumMod val="95000"/>
                  <a:lumOff val="5000"/>
                </a:schemeClr>
              </a:solidFill>
              <a:cs typeface="NikoshBAN" pitchFamily="2" charset="0"/>
              <a:sym typeface="Wingdings 3"/>
            </a:endParaRPr>
          </a:p>
          <a:p>
            <a:r>
              <a:rPr lang="bn-BD" sz="4000" baseline="30000" dirty="0" smtClean="0">
                <a:solidFill>
                  <a:schemeClr val="tx1">
                    <a:lumMod val="95000"/>
                    <a:lumOff val="5000"/>
                  </a:schemeClr>
                </a:solidFill>
                <a:cs typeface="NikoshBAN" pitchFamily="2" charset="0"/>
                <a:sym typeface="Wingdings 3"/>
              </a:rPr>
              <a:t> </a:t>
            </a:r>
            <a:r>
              <a:rPr lang="bn-BD" sz="2800" dirty="0" smtClean="0">
                <a:solidFill>
                  <a:schemeClr val="tx1">
                    <a:lumMod val="95000"/>
                    <a:lumOff val="5000"/>
                  </a:schemeClr>
                </a:solidFill>
                <a:cs typeface="NikoshBAN" pitchFamily="2" charset="0"/>
                <a:sym typeface="Wingdings 3"/>
              </a:rPr>
              <a:t>ক্যাথোড-এ সংগঠিত ক্রিয়াঃ </a:t>
            </a:r>
            <a:r>
              <a:rPr lang="en-US" sz="2800" dirty="0" smtClean="0">
                <a:solidFill>
                  <a:schemeClr val="tx1">
                    <a:lumMod val="95000"/>
                    <a:lumOff val="5000"/>
                  </a:schemeClr>
                </a:solidFill>
                <a:cs typeface="NikoshBAN" pitchFamily="2" charset="0"/>
                <a:sym typeface="Wingdings 3"/>
              </a:rPr>
              <a:t>2H+2e</a:t>
            </a:r>
            <a:r>
              <a:rPr lang="en-US" sz="4400" baseline="28000" dirty="0" smtClean="0">
                <a:solidFill>
                  <a:schemeClr val="tx1">
                    <a:lumMod val="95000"/>
                    <a:lumOff val="5000"/>
                  </a:schemeClr>
                </a:solidFill>
                <a:cs typeface="NikoshBAN" pitchFamily="2" charset="0"/>
                <a:sym typeface="Wingdings 3"/>
              </a:rPr>
              <a:t>-</a:t>
            </a:r>
            <a:r>
              <a:rPr lang="bn-BD" sz="2800" baseline="30000" dirty="0" smtClean="0">
                <a:solidFill>
                  <a:schemeClr val="tx1">
                    <a:lumMod val="95000"/>
                    <a:lumOff val="5000"/>
                  </a:schemeClr>
                </a:solidFill>
                <a:cs typeface="NikoshBAN" pitchFamily="2" charset="0"/>
                <a:sym typeface="Wingdings 3"/>
              </a:rPr>
              <a:t>  </a:t>
            </a:r>
            <a:r>
              <a:rPr lang="en-US" sz="2800" dirty="0" smtClean="0">
                <a:solidFill>
                  <a:schemeClr val="tx1">
                    <a:lumMod val="95000"/>
                    <a:lumOff val="5000"/>
                  </a:schemeClr>
                </a:solidFill>
                <a:cs typeface="NikoshBAN" pitchFamily="2" charset="0"/>
                <a:sym typeface="Wingdings 3"/>
              </a:rPr>
              <a:t> = H</a:t>
            </a:r>
            <a:r>
              <a:rPr lang="en-US" sz="2800" baseline="-22000" dirty="0" smtClean="0">
                <a:solidFill>
                  <a:schemeClr val="tx1">
                    <a:lumMod val="95000"/>
                    <a:lumOff val="5000"/>
                  </a:schemeClr>
                </a:solidFill>
                <a:cs typeface="NikoshBAN" pitchFamily="2" charset="0"/>
                <a:sym typeface="Wingdings 3"/>
              </a:rPr>
              <a:t>2</a:t>
            </a:r>
            <a:endParaRPr lang="bn-BD" sz="2800" dirty="0" smtClean="0">
              <a:solidFill>
                <a:schemeClr val="tx1">
                  <a:lumMod val="95000"/>
                  <a:lumOff val="5000"/>
                </a:schemeClr>
              </a:solidFill>
              <a:cs typeface="NikoshBAN" pitchFamily="2" charset="0"/>
              <a:sym typeface="Wingdings 3"/>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71599" y="647278"/>
            <a:ext cx="7572325" cy="648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গ্যালভানিক</a:t>
            </a:r>
            <a:r>
              <a:rPr lang="en-US" sz="3200" dirty="0" smtClean="0">
                <a:solidFill>
                  <a:schemeClr val="tx1"/>
                </a:solidFill>
                <a:latin typeface="SutonnyMJ"/>
                <a:cs typeface="NikoshBAN" panose="02000000000000000000" pitchFamily="2" charset="0"/>
              </a:rPr>
              <a:t> কোষে সংঘটিত বিক্রিয়াসমূহ নিম্নরুপ-</a:t>
            </a:r>
            <a:endParaRPr lang="en-US" sz="3200" dirty="0">
              <a:solidFill>
                <a:schemeClr val="tx1"/>
              </a:solidFill>
              <a:latin typeface="NikoshBAN" panose="02000000000000000000" pitchFamily="2" charset="0"/>
              <a:cs typeface="NikoshBAN" panose="02000000000000000000" pitchFamily="2" charset="0"/>
            </a:endParaRPr>
          </a:p>
        </p:txBody>
      </p:sp>
      <p:grpSp>
        <p:nvGrpSpPr>
          <p:cNvPr id="20" name="Group 19"/>
          <p:cNvGrpSpPr/>
          <p:nvPr/>
        </p:nvGrpSpPr>
        <p:grpSpPr>
          <a:xfrm>
            <a:off x="228600" y="3048000"/>
            <a:ext cx="8686800" cy="599420"/>
            <a:chOff x="0" y="1752600"/>
            <a:chExt cx="8686800" cy="599420"/>
          </a:xfrm>
        </p:grpSpPr>
        <p:sp>
          <p:nvSpPr>
            <p:cNvPr id="15" name="Rectangle 14"/>
            <p:cNvSpPr/>
            <p:nvPr/>
          </p:nvSpPr>
          <p:spPr>
            <a:xfrm>
              <a:off x="3247628" y="1752600"/>
              <a:ext cx="4143772" cy="523220"/>
            </a:xfrm>
            <a:prstGeom prst="rect">
              <a:avLst/>
            </a:prstGeom>
            <a:solidFill>
              <a:schemeClr val="accent6">
                <a:lumMod val="60000"/>
                <a:lumOff val="40000"/>
              </a:schemeClr>
            </a:solidFill>
            <a:ln w="28575">
              <a:noFill/>
            </a:ln>
          </p:spPr>
          <p:txBody>
            <a:bodyPr wrap="square">
              <a:spAutoFit/>
            </a:bodyPr>
            <a:lstStyle/>
            <a:p>
              <a:pPr lvl="0"/>
              <a:r>
                <a:rPr lang="en-US" sz="2800" b="1" dirty="0">
                  <a:solidFill>
                    <a:prstClr val="black">
                      <a:lumMod val="95000"/>
                      <a:lumOff val="5000"/>
                    </a:prstClr>
                  </a:solidFill>
                  <a:latin typeface="NikoshB"/>
                  <a:cs typeface="NikoshBAN" pitchFamily="2" charset="0"/>
                </a:rPr>
                <a:t>Cu </a:t>
              </a:r>
              <a:r>
                <a:rPr lang="en-US" sz="2800" b="1" baseline="30000" dirty="0">
                  <a:solidFill>
                    <a:prstClr val="black">
                      <a:lumMod val="95000"/>
                      <a:lumOff val="5000"/>
                    </a:prstClr>
                  </a:solidFill>
                  <a:latin typeface="NikoshB"/>
                  <a:cs typeface="NikoshBAN" pitchFamily="2" charset="0"/>
                </a:rPr>
                <a:t>++ </a:t>
              </a:r>
              <a:r>
                <a:rPr lang="en-US" sz="2800" b="1" dirty="0">
                  <a:solidFill>
                    <a:prstClr val="black">
                      <a:lumMod val="95000"/>
                      <a:lumOff val="5000"/>
                    </a:prstClr>
                  </a:solidFill>
                  <a:latin typeface="NikoshB"/>
                  <a:cs typeface="NikoshBAN" pitchFamily="2" charset="0"/>
                </a:rPr>
                <a:t> +  2e  </a:t>
              </a:r>
              <a:r>
                <a:rPr lang="en-US" sz="2800" b="1" dirty="0">
                  <a:solidFill>
                    <a:prstClr val="black">
                      <a:lumMod val="95000"/>
                      <a:lumOff val="5000"/>
                    </a:prstClr>
                  </a:solidFill>
                  <a:latin typeface="NikoshB"/>
                  <a:cs typeface="NikoshBAN" pitchFamily="2" charset="0"/>
                  <a:sym typeface="Symbol"/>
                </a:rPr>
                <a:t>        Cu</a:t>
              </a:r>
              <a:r>
                <a:rPr lang="bn-BD" sz="2800" b="1" baseline="30000" dirty="0">
                  <a:solidFill>
                    <a:prstClr val="black">
                      <a:lumMod val="95000"/>
                      <a:lumOff val="5000"/>
                    </a:prstClr>
                  </a:solidFill>
                  <a:latin typeface="NikoshB"/>
                  <a:cs typeface="NikoshBAN" pitchFamily="2" charset="0"/>
                </a:rPr>
                <a:t> </a:t>
              </a:r>
              <a:r>
                <a:rPr lang="en-US" sz="2800" b="1" baseline="30000" dirty="0">
                  <a:solidFill>
                    <a:prstClr val="black">
                      <a:lumMod val="95000"/>
                      <a:lumOff val="5000"/>
                    </a:prstClr>
                  </a:solidFill>
                  <a:latin typeface="NikoshB"/>
                  <a:cs typeface="NikoshBAN" pitchFamily="2" charset="0"/>
                </a:rPr>
                <a:t>       </a:t>
              </a:r>
              <a:endParaRPr lang="en-US" sz="2800" b="1" dirty="0">
                <a:solidFill>
                  <a:prstClr val="black">
                    <a:lumMod val="95000"/>
                    <a:lumOff val="5000"/>
                  </a:prstClr>
                </a:solidFill>
                <a:latin typeface="NikoshB"/>
                <a:cs typeface="NikoshBAN" pitchFamily="2" charset="0"/>
              </a:endParaRPr>
            </a:p>
          </p:txBody>
        </p:sp>
        <p:sp>
          <p:nvSpPr>
            <p:cNvPr id="17" name="Rectangle 16"/>
            <p:cNvSpPr/>
            <p:nvPr/>
          </p:nvSpPr>
          <p:spPr>
            <a:xfrm>
              <a:off x="0" y="1752600"/>
              <a:ext cx="3124200" cy="52960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chemeClr val="tx1"/>
                  </a:solidFill>
                  <a:latin typeface="NikoshBAN" panose="02000000000000000000" pitchFamily="2" charset="0"/>
                  <a:cs typeface="NikoshBAN" panose="02000000000000000000" pitchFamily="2" charset="0"/>
                </a:rPr>
                <a:t>ক্যাথোডে সংঘটিত বিক্রিয়া</a:t>
              </a:r>
              <a:endParaRPr lang="en-US" sz="2800" dirty="0">
                <a:solidFill>
                  <a:schemeClr val="tx1"/>
                </a:solidFill>
                <a:latin typeface="NikoshBAN" panose="02000000000000000000" pitchFamily="2" charset="0"/>
                <a:cs typeface="NikoshBAN" panose="02000000000000000000" pitchFamily="2" charset="0"/>
              </a:endParaRPr>
            </a:p>
          </p:txBody>
        </p:sp>
        <p:sp>
          <p:nvSpPr>
            <p:cNvPr id="13" name="TextBox 12"/>
            <p:cNvSpPr txBox="1"/>
            <p:nvPr/>
          </p:nvSpPr>
          <p:spPr>
            <a:xfrm>
              <a:off x="7467600" y="1828800"/>
              <a:ext cx="1219200" cy="523220"/>
            </a:xfrm>
            <a:prstGeom prst="rect">
              <a:avLst/>
            </a:prstGeom>
            <a:noFill/>
          </p:spPr>
          <p:txBody>
            <a:bodyPr wrap="square" rtlCol="0">
              <a:spAutoFit/>
            </a:bodyPr>
            <a:lstStyle/>
            <a:p>
              <a:r>
                <a:rPr lang="bn-BD" sz="2800" dirty="0" smtClean="0">
                  <a:latin typeface="NikoshBAN" pitchFamily="2" charset="0"/>
                  <a:cs typeface="NikoshBAN" pitchFamily="2" charset="0"/>
                </a:rPr>
                <a:t>বিজারণ</a:t>
              </a:r>
              <a:endParaRPr lang="en-US" sz="2800" dirty="0">
                <a:latin typeface="NikoshBAN" pitchFamily="2" charset="0"/>
                <a:cs typeface="NikoshBAN" pitchFamily="2" charset="0"/>
              </a:endParaRPr>
            </a:p>
          </p:txBody>
        </p:sp>
      </p:grpSp>
      <p:grpSp>
        <p:nvGrpSpPr>
          <p:cNvPr id="21" name="Group 20"/>
          <p:cNvGrpSpPr/>
          <p:nvPr/>
        </p:nvGrpSpPr>
        <p:grpSpPr>
          <a:xfrm>
            <a:off x="381000" y="1752600"/>
            <a:ext cx="8534400" cy="609600"/>
            <a:chOff x="76200" y="2971800"/>
            <a:chExt cx="8534400" cy="609600"/>
          </a:xfrm>
        </p:grpSpPr>
        <p:sp>
          <p:nvSpPr>
            <p:cNvPr id="4" name="Rectangle 3"/>
            <p:cNvSpPr/>
            <p:nvPr/>
          </p:nvSpPr>
          <p:spPr>
            <a:xfrm>
              <a:off x="3505200" y="3019425"/>
              <a:ext cx="3048000" cy="5619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prstClr val="black">
                      <a:lumMod val="95000"/>
                      <a:lumOff val="5000"/>
                    </a:prstClr>
                  </a:solidFill>
                  <a:latin typeface="NikoshB"/>
                  <a:cs typeface="NikoshBAN" pitchFamily="2" charset="0"/>
                </a:rPr>
                <a:t>Zn    </a:t>
              </a:r>
              <a:r>
                <a:rPr lang="en-US" sz="2400" b="1" dirty="0">
                  <a:solidFill>
                    <a:prstClr val="black">
                      <a:lumMod val="95000"/>
                      <a:lumOff val="5000"/>
                    </a:prstClr>
                  </a:solidFill>
                  <a:latin typeface="NikoshB"/>
                  <a:cs typeface="NikoshBAN" pitchFamily="2" charset="0"/>
                  <a:sym typeface="Symbol"/>
                </a:rPr>
                <a:t>  </a:t>
              </a:r>
              <a:r>
                <a:rPr lang="en-US" sz="2400" b="1" dirty="0" smtClean="0">
                  <a:solidFill>
                    <a:prstClr val="black">
                      <a:lumMod val="95000"/>
                      <a:lumOff val="5000"/>
                    </a:prstClr>
                  </a:solidFill>
                  <a:latin typeface="NikoshB"/>
                  <a:cs typeface="NikoshBAN" pitchFamily="2" charset="0"/>
                  <a:sym typeface="Symbol"/>
                </a:rPr>
                <a:t> </a:t>
              </a:r>
              <a:r>
                <a:rPr lang="en-US" sz="2400" b="1" dirty="0">
                  <a:solidFill>
                    <a:prstClr val="black">
                      <a:lumMod val="95000"/>
                      <a:lumOff val="5000"/>
                    </a:prstClr>
                  </a:solidFill>
                  <a:latin typeface="NikoshB"/>
                  <a:cs typeface="NikoshBAN" pitchFamily="2" charset="0"/>
                  <a:sym typeface="Symbol"/>
                </a:rPr>
                <a:t>Zn</a:t>
              </a:r>
              <a:r>
                <a:rPr lang="en-US" sz="2400" b="1" baseline="30000" dirty="0">
                  <a:solidFill>
                    <a:prstClr val="black">
                      <a:lumMod val="95000"/>
                      <a:lumOff val="5000"/>
                    </a:prstClr>
                  </a:solidFill>
                  <a:latin typeface="NikoshB"/>
                  <a:cs typeface="NikoshBAN" pitchFamily="2" charset="0"/>
                  <a:sym typeface="Symbol"/>
                </a:rPr>
                <a:t>++</a:t>
              </a:r>
              <a:r>
                <a:rPr lang="bn-BD" sz="2400" b="1" baseline="30000" dirty="0">
                  <a:solidFill>
                    <a:prstClr val="black">
                      <a:lumMod val="95000"/>
                      <a:lumOff val="5000"/>
                    </a:prstClr>
                  </a:solidFill>
                  <a:latin typeface="NikoshB"/>
                  <a:cs typeface="NikoshBAN" pitchFamily="2" charset="0"/>
                </a:rPr>
                <a:t> </a:t>
              </a:r>
              <a:r>
                <a:rPr lang="en-US" sz="2400" b="1" baseline="30000" dirty="0">
                  <a:solidFill>
                    <a:prstClr val="black">
                      <a:lumMod val="95000"/>
                      <a:lumOff val="5000"/>
                    </a:prstClr>
                  </a:solidFill>
                  <a:latin typeface="NikoshB"/>
                  <a:cs typeface="NikoshBAN" pitchFamily="2" charset="0"/>
                </a:rPr>
                <a:t>  </a:t>
              </a:r>
              <a:r>
                <a:rPr lang="en-US" sz="2400" b="1" dirty="0" smtClean="0">
                  <a:solidFill>
                    <a:prstClr val="black">
                      <a:lumMod val="95000"/>
                      <a:lumOff val="5000"/>
                    </a:prstClr>
                  </a:solidFill>
                  <a:latin typeface="NikoshB"/>
                  <a:cs typeface="NikoshBAN" pitchFamily="2" charset="0"/>
                </a:rPr>
                <a:t>+ 2e</a:t>
              </a:r>
              <a:endParaRPr lang="en-US" sz="2400" b="1" dirty="0">
                <a:solidFill>
                  <a:prstClr val="black">
                    <a:lumMod val="95000"/>
                    <a:lumOff val="5000"/>
                  </a:prstClr>
                </a:solidFill>
                <a:latin typeface="NikoshB"/>
                <a:cs typeface="NikoshBAN" pitchFamily="2" charset="0"/>
              </a:endParaRPr>
            </a:p>
          </p:txBody>
        </p:sp>
        <p:sp>
          <p:nvSpPr>
            <p:cNvPr id="18" name="Rounded Rectangle 17"/>
            <p:cNvSpPr/>
            <p:nvPr/>
          </p:nvSpPr>
          <p:spPr>
            <a:xfrm>
              <a:off x="76200" y="3104778"/>
              <a:ext cx="3200400" cy="468238"/>
            </a:xfrm>
            <a:prstGeom prst="roundRect">
              <a:avLst>
                <a:gd name="adj" fmla="val 26042"/>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latin typeface="NikoshBAN" panose="02000000000000000000" pitchFamily="2" charset="0"/>
                  <a:cs typeface="NikoshBAN" panose="02000000000000000000" pitchFamily="2" charset="0"/>
                </a:rPr>
                <a:t>অ্যানোডে সংঘটিত বিক্রিয়া</a:t>
              </a:r>
              <a:endParaRPr lang="en-US" sz="2800" dirty="0">
                <a:solidFill>
                  <a:schemeClr val="tx1"/>
                </a:solidFill>
                <a:latin typeface="NikoshBAN" panose="02000000000000000000" pitchFamily="2" charset="0"/>
                <a:cs typeface="NikoshBAN" panose="02000000000000000000" pitchFamily="2" charset="0"/>
              </a:endParaRPr>
            </a:p>
          </p:txBody>
        </p:sp>
        <p:sp>
          <p:nvSpPr>
            <p:cNvPr id="14" name="TextBox 13"/>
            <p:cNvSpPr txBox="1"/>
            <p:nvPr/>
          </p:nvSpPr>
          <p:spPr>
            <a:xfrm>
              <a:off x="7467600" y="2971800"/>
              <a:ext cx="1143000" cy="523220"/>
            </a:xfrm>
            <a:prstGeom prst="rect">
              <a:avLst/>
            </a:prstGeom>
            <a:noFill/>
          </p:spPr>
          <p:txBody>
            <a:bodyPr wrap="square" rtlCol="0">
              <a:spAutoFit/>
            </a:bodyPr>
            <a:lstStyle/>
            <a:p>
              <a:r>
                <a:rPr lang="bn-BD" sz="2800" dirty="0" smtClean="0">
                  <a:latin typeface="NikoshBAN" pitchFamily="2" charset="0"/>
                  <a:cs typeface="NikoshBAN" pitchFamily="2" charset="0"/>
                </a:rPr>
                <a:t>জারণ</a:t>
              </a:r>
              <a:endParaRPr lang="en-US" sz="2800" dirty="0">
                <a:latin typeface="NikoshBAN" pitchFamily="2" charset="0"/>
                <a:cs typeface="NikoshBAN" pitchFamily="2" charset="0"/>
              </a:endParaRPr>
            </a:p>
          </p:txBody>
        </p:sp>
      </p:grpSp>
      <p:grpSp>
        <p:nvGrpSpPr>
          <p:cNvPr id="23" name="Group 22"/>
          <p:cNvGrpSpPr/>
          <p:nvPr/>
        </p:nvGrpSpPr>
        <p:grpSpPr>
          <a:xfrm>
            <a:off x="228600" y="4090714"/>
            <a:ext cx="8629650" cy="706438"/>
            <a:chOff x="228600" y="4090714"/>
            <a:chExt cx="8629650" cy="706438"/>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090714"/>
              <a:ext cx="6800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28600" y="4191000"/>
              <a:ext cx="1447800" cy="523220"/>
            </a:xfrm>
            <a:prstGeom prst="rect">
              <a:avLst/>
            </a:prstGeom>
            <a:noFill/>
          </p:spPr>
          <p:txBody>
            <a:bodyPr wrap="square" rtlCol="0">
              <a:spAutoFit/>
            </a:bodyPr>
            <a:lstStyle/>
            <a:p>
              <a:r>
                <a:rPr lang="bn-BD" sz="2800" dirty="0" smtClean="0">
                  <a:latin typeface="NikoshBAN" pitchFamily="2" charset="0"/>
                  <a:cs typeface="NikoshBAN" pitchFamily="2" charset="0"/>
                </a:rPr>
                <a:t>মুল বিক্রিয়া</a:t>
              </a:r>
              <a:endParaRPr lang="en-US" sz="2800" dirty="0">
                <a:latin typeface="NikoshBAN" pitchFamily="2" charset="0"/>
                <a:cs typeface="NikoshBAN" pitchFamily="2" charset="0"/>
              </a:endParaRPr>
            </a:p>
          </p:txBody>
        </p:sp>
      </p:grpSp>
    </p:spTree>
    <p:extLst>
      <p:ext uri="{BB962C8B-B14F-4D97-AF65-F5344CB8AC3E}">
        <p14:creationId xmlns:p14="http://schemas.microsoft.com/office/powerpoint/2010/main" val="3762859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ppt_x</p:attrName>
                                        </p:attrNameLst>
                                      </p:cBhvr>
                                      <p:tavLst>
                                        <p:tav tm="0">
                                          <p:val>
                                            <p:strVal val="#ppt_x-.2"/>
                                          </p:val>
                                        </p:tav>
                                        <p:tav tm="100000">
                                          <p:val>
                                            <p:strVal val="#ppt_x"/>
                                          </p:val>
                                        </p:tav>
                                      </p:tavLst>
                                    </p:anim>
                                    <p:anim calcmode="lin" valueType="num">
                                      <p:cBhvr>
                                        <p:cTn id="1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ppt_x</p:attrName>
                                        </p:attrNameLst>
                                      </p:cBhvr>
                                      <p:tavLst>
                                        <p:tav tm="0">
                                          <p:val>
                                            <p:strVal val="#ppt_x-.2"/>
                                          </p:val>
                                        </p:tav>
                                        <p:tav tm="100000">
                                          <p:val>
                                            <p:strVal val="#ppt_x"/>
                                          </p:val>
                                        </p:tav>
                                      </p:tavLst>
                                    </p:anim>
                                    <p:anim calcmode="lin" valueType="num">
                                      <p:cBhvr>
                                        <p:cTn id="2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05000" y="457200"/>
            <a:ext cx="4291002" cy="1046440"/>
          </a:xfrm>
          <a:prstGeom prst="rect">
            <a:avLst/>
          </a:prstGeom>
          <a:solidFill>
            <a:srgbClr val="00B0F0"/>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tIns="182880" bIns="182880">
            <a:spAutoFit/>
          </a:bodyPr>
          <a:lstStyle/>
          <a:p>
            <a:pPr algn="ctr">
              <a:defRPr/>
            </a:pPr>
            <a:r>
              <a:rPr lang="bn-BD" sz="4400" dirty="0" smtClean="0">
                <a:latin typeface="NikoshBAN" pitchFamily="2" charset="0"/>
                <a:cs typeface="NikoshBAN" pitchFamily="2" charset="0"/>
              </a:rPr>
              <a:t>দলগত</a:t>
            </a:r>
            <a:r>
              <a:rPr lang="en-US" sz="4400" dirty="0" smtClean="0">
                <a:latin typeface="NikoshBAN" pitchFamily="2" charset="0"/>
                <a:cs typeface="NikoshBAN" pitchFamily="2" charset="0"/>
              </a:rPr>
              <a:t> </a:t>
            </a:r>
            <a:r>
              <a:rPr lang="en-US" sz="4400" dirty="0">
                <a:latin typeface="NikoshBAN" pitchFamily="2" charset="0"/>
                <a:cs typeface="NikoshBAN" pitchFamily="2" charset="0"/>
              </a:rPr>
              <a:t>কাজ</a:t>
            </a:r>
          </a:p>
        </p:txBody>
      </p:sp>
      <p:sp>
        <p:nvSpPr>
          <p:cNvPr id="7" name="TextBox 6"/>
          <p:cNvSpPr txBox="1"/>
          <p:nvPr/>
        </p:nvSpPr>
        <p:spPr>
          <a:xfrm>
            <a:off x="914400" y="2667000"/>
            <a:ext cx="7562880" cy="646331"/>
          </a:xfrm>
          <a:prstGeom prst="rect">
            <a:avLst/>
          </a:prstGeom>
          <a:solidFill>
            <a:schemeClr val="tx2">
              <a:lumMod val="20000"/>
              <a:lumOff val="80000"/>
            </a:schemeClr>
          </a:solidFill>
        </p:spPr>
        <p:txBody>
          <a:bodyPr wrap="square" rtlCol="0">
            <a:spAutoFit/>
          </a:bodyPr>
          <a:lstStyle/>
          <a:p>
            <a:r>
              <a:rPr lang="en-US" sz="3600" dirty="0" smtClean="0">
                <a:solidFill>
                  <a:schemeClr val="tx1">
                    <a:lumMod val="85000"/>
                    <a:lumOff val="15000"/>
                  </a:schemeClr>
                </a:solidFill>
                <a:latin typeface="NikoshBAN" pitchFamily="2" charset="0"/>
                <a:cs typeface="NikoshBAN" pitchFamily="2" charset="0"/>
              </a:rPr>
              <a:t>তড়ি</a:t>
            </a:r>
            <a:r>
              <a:rPr lang="en-US" sz="3600" dirty="0" smtClean="0">
                <a:solidFill>
                  <a:schemeClr val="tx1">
                    <a:lumMod val="85000"/>
                    <a:lumOff val="15000"/>
                  </a:schemeClr>
                </a:solidFill>
                <a:latin typeface="SutonnyMJ"/>
                <a:cs typeface="NikoshBAN" pitchFamily="2" charset="0"/>
              </a:rPr>
              <a:t>r রাসায়নিক </a:t>
            </a:r>
            <a:r>
              <a:rPr lang="bn-BD" sz="3600" dirty="0" smtClean="0">
                <a:solidFill>
                  <a:schemeClr val="tx1">
                    <a:lumMod val="85000"/>
                    <a:lumOff val="15000"/>
                  </a:schemeClr>
                </a:solidFill>
                <a:latin typeface="NikoshBAN" pitchFamily="2" charset="0"/>
                <a:cs typeface="NikoshBAN" pitchFamily="2" charset="0"/>
              </a:rPr>
              <a:t>কোষে </a:t>
            </a:r>
            <a:r>
              <a:rPr lang="bn-IN" sz="3600" dirty="0" smtClean="0">
                <a:solidFill>
                  <a:schemeClr val="tx1">
                    <a:lumMod val="85000"/>
                    <a:lumOff val="15000"/>
                  </a:schemeClr>
                </a:solidFill>
                <a:latin typeface="NikoshBAN" pitchFamily="2" charset="0"/>
                <a:cs typeface="NikoshBAN" pitchFamily="2" charset="0"/>
              </a:rPr>
              <a:t>লবন সেতুর ভূমিকা</a:t>
            </a:r>
            <a:r>
              <a:rPr lang="bn-BD" sz="3600" dirty="0" smtClean="0">
                <a:solidFill>
                  <a:schemeClr val="tx1">
                    <a:lumMod val="85000"/>
                    <a:lumOff val="15000"/>
                  </a:schemeClr>
                </a:solidFill>
                <a:latin typeface="NikoshBAN" pitchFamily="2" charset="0"/>
                <a:cs typeface="NikoshBAN" pitchFamily="2" charset="0"/>
              </a:rPr>
              <a:t> </a:t>
            </a:r>
            <a:r>
              <a:rPr lang="bn-IN" sz="3600" dirty="0" smtClean="0">
                <a:solidFill>
                  <a:schemeClr val="tx1">
                    <a:lumMod val="85000"/>
                    <a:lumOff val="15000"/>
                  </a:schemeClr>
                </a:solidFill>
                <a:latin typeface="NikoshBAN" pitchFamily="2" charset="0"/>
                <a:cs typeface="NikoshBAN" pitchFamily="2" charset="0"/>
              </a:rPr>
              <a:t> লিখ </a:t>
            </a:r>
            <a:r>
              <a:rPr lang="bn-BD" sz="3600" dirty="0" smtClean="0">
                <a:solidFill>
                  <a:schemeClr val="tx1">
                    <a:lumMod val="85000"/>
                    <a:lumOff val="15000"/>
                  </a:schemeClr>
                </a:solidFill>
                <a:latin typeface="NikoshBAN" pitchFamily="2" charset="0"/>
                <a:cs typeface="NikoshBAN" pitchFamily="2" charset="0"/>
              </a:rPr>
              <a:t>।</a:t>
            </a:r>
            <a:endParaRPr lang="en-US" sz="3600" dirty="0">
              <a:solidFill>
                <a:schemeClr val="tx1">
                  <a:lumMod val="85000"/>
                  <a:lumOff val="15000"/>
                </a:schemeClr>
              </a:solidFill>
            </a:endParaRPr>
          </a:p>
        </p:txBody>
      </p:sp>
      <p:sp>
        <p:nvSpPr>
          <p:cNvPr id="4" name="TextBox 3"/>
          <p:cNvSpPr txBox="1"/>
          <p:nvPr/>
        </p:nvSpPr>
        <p:spPr>
          <a:xfrm>
            <a:off x="6477000" y="609600"/>
            <a:ext cx="1905000" cy="461665"/>
          </a:xfrm>
          <a:prstGeom prst="rect">
            <a:avLst/>
          </a:prstGeom>
          <a:solidFill>
            <a:schemeClr val="accent5">
              <a:lumMod val="20000"/>
              <a:lumOff val="80000"/>
            </a:schemeClr>
          </a:solidFill>
        </p:spPr>
        <p:txBody>
          <a:bodyPr wrap="square" rtlCol="0">
            <a:spAutoFit/>
          </a:bodyPr>
          <a:lstStyle/>
          <a:p>
            <a:r>
              <a:rPr lang="bn-BD" sz="2400" dirty="0" smtClean="0">
                <a:latin typeface="NikoshBAN" pitchFamily="2" charset="0"/>
                <a:cs typeface="NikoshBAN" pitchFamily="2" charset="0"/>
              </a:rPr>
              <a:t>সময়ঃ ১০ মিনিট</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35519711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val 117"/>
          <p:cNvSpPr/>
          <p:nvPr/>
        </p:nvSpPr>
        <p:spPr>
          <a:xfrm>
            <a:off x="5715000" y="3581400"/>
            <a:ext cx="381000" cy="304800"/>
          </a:xfrm>
          <a:prstGeom prst="ellipse">
            <a:avLst/>
          </a:prstGeom>
          <a:solidFill>
            <a:schemeClr val="accent6"/>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a:t>
            </a:r>
          </a:p>
        </p:txBody>
      </p:sp>
      <p:sp>
        <p:nvSpPr>
          <p:cNvPr id="31" name="TextBox 1"/>
          <p:cNvSpPr txBox="1">
            <a:spLocks noChangeArrowheads="1"/>
          </p:cNvSpPr>
          <p:nvPr/>
        </p:nvSpPr>
        <p:spPr bwMode="auto">
          <a:xfrm>
            <a:off x="2819400" y="649069"/>
            <a:ext cx="2971800" cy="646331"/>
          </a:xfrm>
          <a:prstGeom prst="rect">
            <a:avLst/>
          </a:prstGeom>
          <a:solidFill>
            <a:schemeClr val="accent5">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600" dirty="0">
                <a:solidFill>
                  <a:prstClr val="black"/>
                </a:solidFill>
                <a:latin typeface="NikoshBAN" pitchFamily="2" charset="0"/>
                <a:cs typeface="NikoshBAN" pitchFamily="2" charset="0"/>
              </a:rPr>
              <a:t>মূল্যায়ন</a:t>
            </a:r>
          </a:p>
        </p:txBody>
      </p:sp>
      <p:grpSp>
        <p:nvGrpSpPr>
          <p:cNvPr id="2" name="Group 32"/>
          <p:cNvGrpSpPr/>
          <p:nvPr/>
        </p:nvGrpSpPr>
        <p:grpSpPr>
          <a:xfrm>
            <a:off x="1223126" y="1785926"/>
            <a:ext cx="6492146" cy="3043238"/>
            <a:chOff x="762000" y="2514600"/>
            <a:chExt cx="6172200" cy="2971800"/>
          </a:xfrm>
        </p:grpSpPr>
        <p:sp>
          <p:nvSpPr>
            <p:cNvPr id="3" name="Can 2"/>
            <p:cNvSpPr/>
            <p:nvPr/>
          </p:nvSpPr>
          <p:spPr>
            <a:xfrm>
              <a:off x="762000" y="3505200"/>
              <a:ext cx="2133600" cy="1981200"/>
            </a:xfrm>
            <a:prstGeom prst="ca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Can 3"/>
            <p:cNvSpPr/>
            <p:nvPr/>
          </p:nvSpPr>
          <p:spPr>
            <a:xfrm>
              <a:off x="4876800" y="3505200"/>
              <a:ext cx="2057400" cy="1828800"/>
            </a:xfrm>
            <a:prstGeom prst="ca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an 8"/>
            <p:cNvSpPr/>
            <p:nvPr/>
          </p:nvSpPr>
          <p:spPr>
            <a:xfrm>
              <a:off x="4876800" y="4090484"/>
              <a:ext cx="2057400" cy="1219200"/>
            </a:xfrm>
            <a:prstGeom prst="ca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Can 72"/>
            <p:cNvSpPr/>
            <p:nvPr/>
          </p:nvSpPr>
          <p:spPr>
            <a:xfrm>
              <a:off x="762000" y="4114800"/>
              <a:ext cx="2133600" cy="1371600"/>
            </a:xfrm>
            <a:prstGeom prst="ca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1371600" y="2895600"/>
              <a:ext cx="381000" cy="1447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Oval 73"/>
            <p:cNvSpPr/>
            <p:nvPr/>
          </p:nvSpPr>
          <p:spPr>
            <a:xfrm>
              <a:off x="2438400" y="4419600"/>
              <a:ext cx="3810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t>
              </a:r>
            </a:p>
          </p:txBody>
        </p:sp>
        <p:sp>
          <p:nvSpPr>
            <p:cNvPr id="76" name="Oval 75"/>
            <p:cNvSpPr/>
            <p:nvPr/>
          </p:nvSpPr>
          <p:spPr>
            <a:xfrm>
              <a:off x="884380" y="4876800"/>
              <a:ext cx="381000"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rPr>
                <a:t>-</a:t>
              </a:r>
            </a:p>
          </p:txBody>
        </p:sp>
        <p:sp>
          <p:nvSpPr>
            <p:cNvPr id="77" name="Oval 76"/>
            <p:cNvSpPr/>
            <p:nvPr/>
          </p:nvSpPr>
          <p:spPr>
            <a:xfrm>
              <a:off x="1981200" y="4343400"/>
              <a:ext cx="381000"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a:t>
              </a:r>
            </a:p>
          </p:txBody>
        </p:sp>
        <p:sp>
          <p:nvSpPr>
            <p:cNvPr id="78" name="Oval 77"/>
            <p:cNvSpPr/>
            <p:nvPr/>
          </p:nvSpPr>
          <p:spPr>
            <a:xfrm>
              <a:off x="2209800" y="5029200"/>
              <a:ext cx="381000"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a:t>
              </a:r>
            </a:p>
          </p:txBody>
        </p:sp>
        <p:sp>
          <p:nvSpPr>
            <p:cNvPr id="88" name="Oval 87"/>
            <p:cNvSpPr/>
            <p:nvPr/>
          </p:nvSpPr>
          <p:spPr>
            <a:xfrm>
              <a:off x="1600200" y="4800600"/>
              <a:ext cx="3810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a:t>
              </a:r>
            </a:p>
          </p:txBody>
        </p:sp>
        <p:sp>
          <p:nvSpPr>
            <p:cNvPr id="90" name="Oval 89"/>
            <p:cNvSpPr/>
            <p:nvPr/>
          </p:nvSpPr>
          <p:spPr>
            <a:xfrm>
              <a:off x="1066800" y="4343400"/>
              <a:ext cx="3810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a:t>
              </a:r>
            </a:p>
          </p:txBody>
        </p:sp>
        <p:sp>
          <p:nvSpPr>
            <p:cNvPr id="110" name="Oval 109"/>
            <p:cNvSpPr/>
            <p:nvPr/>
          </p:nvSpPr>
          <p:spPr>
            <a:xfrm>
              <a:off x="5943600" y="5029200"/>
              <a:ext cx="381000" cy="304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a:t>
              </a:r>
            </a:p>
          </p:txBody>
        </p:sp>
        <p:sp>
          <p:nvSpPr>
            <p:cNvPr id="112" name="Oval 111"/>
            <p:cNvSpPr/>
            <p:nvPr/>
          </p:nvSpPr>
          <p:spPr>
            <a:xfrm>
              <a:off x="5528310" y="4704347"/>
              <a:ext cx="381000" cy="3048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a:t>
              </a:r>
            </a:p>
          </p:txBody>
        </p:sp>
        <p:sp>
          <p:nvSpPr>
            <p:cNvPr id="116" name="Oval 115"/>
            <p:cNvSpPr/>
            <p:nvPr/>
          </p:nvSpPr>
          <p:spPr>
            <a:xfrm>
              <a:off x="5029200" y="4800600"/>
              <a:ext cx="381000"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a:t>
              </a:r>
            </a:p>
          </p:txBody>
        </p:sp>
        <p:sp>
          <p:nvSpPr>
            <p:cNvPr id="117" name="Oval 116"/>
            <p:cNvSpPr/>
            <p:nvPr/>
          </p:nvSpPr>
          <p:spPr>
            <a:xfrm>
              <a:off x="6400800" y="4419600"/>
              <a:ext cx="381000"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a:t>
              </a:r>
            </a:p>
          </p:txBody>
        </p:sp>
        <p:sp>
          <p:nvSpPr>
            <p:cNvPr id="11" name="Rectangle 10"/>
            <p:cNvSpPr/>
            <p:nvPr/>
          </p:nvSpPr>
          <p:spPr>
            <a:xfrm>
              <a:off x="5867400" y="3124200"/>
              <a:ext cx="381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40"/>
            <p:cNvGrpSpPr/>
            <p:nvPr/>
          </p:nvGrpSpPr>
          <p:grpSpPr>
            <a:xfrm>
              <a:off x="2057400" y="3276600"/>
              <a:ext cx="3220995" cy="623455"/>
              <a:chOff x="2971800" y="1295400"/>
              <a:chExt cx="2837543" cy="1524001"/>
            </a:xfrm>
            <a:solidFill>
              <a:srgbClr val="0070C0"/>
            </a:solidFill>
          </p:grpSpPr>
          <p:sp>
            <p:nvSpPr>
              <p:cNvPr id="38" name="Rectangle 37"/>
              <p:cNvSpPr/>
              <p:nvPr/>
            </p:nvSpPr>
            <p:spPr>
              <a:xfrm>
                <a:off x="2971801" y="1295400"/>
                <a:ext cx="67129" cy="1524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p:nvSpPr>
            <p:spPr>
              <a:xfrm rot="5400000">
                <a:off x="4305300" y="-38100"/>
                <a:ext cx="152400" cy="2819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p:nvSpPr>
            <p:spPr>
              <a:xfrm>
                <a:off x="5724071" y="1295400"/>
                <a:ext cx="85272" cy="1524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 name="Group 40"/>
            <p:cNvGrpSpPr/>
            <p:nvPr/>
          </p:nvGrpSpPr>
          <p:grpSpPr>
            <a:xfrm>
              <a:off x="1524000" y="2514600"/>
              <a:ext cx="4571999" cy="609600"/>
              <a:chOff x="2971800" y="1295400"/>
              <a:chExt cx="2524835" cy="2011679"/>
            </a:xfrm>
            <a:solidFill>
              <a:schemeClr val="accent2"/>
            </a:solidFill>
          </p:grpSpPr>
          <p:sp>
            <p:nvSpPr>
              <p:cNvPr id="28" name="Rectangle 27"/>
              <p:cNvSpPr/>
              <p:nvPr/>
            </p:nvSpPr>
            <p:spPr>
              <a:xfrm>
                <a:off x="2971800" y="1295400"/>
                <a:ext cx="42081" cy="1523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rot="5400000" flipH="1">
                <a:off x="4183927" y="83273"/>
                <a:ext cx="100582" cy="2524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flipH="1">
                <a:off x="5454555" y="1295400"/>
                <a:ext cx="42079" cy="20116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7" name="TextBox 36"/>
          <p:cNvSpPr txBox="1"/>
          <p:nvPr/>
        </p:nvSpPr>
        <p:spPr>
          <a:xfrm>
            <a:off x="1447800" y="2215957"/>
            <a:ext cx="928694" cy="369332"/>
          </a:xfrm>
          <a:prstGeom prst="rect">
            <a:avLst/>
          </a:prstGeom>
          <a:noFill/>
        </p:spPr>
        <p:txBody>
          <a:bodyPr wrap="square" rtlCol="0">
            <a:spAutoFit/>
          </a:bodyPr>
          <a:lstStyle/>
          <a:p>
            <a:r>
              <a:rPr lang="en-US" dirty="0" smtClean="0"/>
              <a:t>Zn</a:t>
            </a:r>
            <a:endParaRPr lang="en-US" dirty="0"/>
          </a:p>
        </p:txBody>
      </p:sp>
      <p:sp>
        <p:nvSpPr>
          <p:cNvPr id="41" name="TextBox 40"/>
          <p:cNvSpPr txBox="1"/>
          <p:nvPr/>
        </p:nvSpPr>
        <p:spPr>
          <a:xfrm>
            <a:off x="6934752" y="2359075"/>
            <a:ext cx="429926" cy="369332"/>
          </a:xfrm>
          <a:prstGeom prst="rect">
            <a:avLst/>
          </a:prstGeom>
          <a:noFill/>
        </p:spPr>
        <p:txBody>
          <a:bodyPr wrap="none" rtlCol="0">
            <a:spAutoFit/>
          </a:bodyPr>
          <a:lstStyle/>
          <a:p>
            <a:r>
              <a:rPr lang="en-US" dirty="0" smtClean="0"/>
              <a:t>Cu</a:t>
            </a:r>
            <a:endParaRPr lang="en-US" dirty="0"/>
          </a:p>
        </p:txBody>
      </p:sp>
      <p:sp>
        <p:nvSpPr>
          <p:cNvPr id="33" name="Rectangle 32"/>
          <p:cNvSpPr/>
          <p:nvPr/>
        </p:nvSpPr>
        <p:spPr>
          <a:xfrm>
            <a:off x="914400" y="5943600"/>
            <a:ext cx="7620000" cy="523220"/>
          </a:xfrm>
          <a:prstGeom prst="rect">
            <a:avLst/>
          </a:prstGeom>
        </p:spPr>
        <p:txBody>
          <a:bodyPr wrap="square">
            <a:spAutoFit/>
          </a:bodyPr>
          <a:lstStyle/>
          <a:p>
            <a:r>
              <a:rPr lang="bn-BD" sz="2800" dirty="0" smtClean="0">
                <a:solidFill>
                  <a:prstClr val="black"/>
                </a:solidFill>
                <a:latin typeface="NikoshBAN" pitchFamily="2" charset="0"/>
                <a:cs typeface="NikoshBAN" pitchFamily="2" charset="0"/>
              </a:rPr>
              <a:t>২।</a:t>
            </a:r>
            <a:r>
              <a:rPr lang="en-US" sz="2800" dirty="0" smtClean="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উদ্দীপকে জিংক দন্ড  অ্যানোড হিসেবে ব্যবহার করা হয় কেন ? </a:t>
            </a:r>
            <a:endParaRPr lang="en-US" sz="2800" dirty="0"/>
          </a:p>
        </p:txBody>
      </p:sp>
      <p:sp>
        <p:nvSpPr>
          <p:cNvPr id="34" name="Rectangle 33"/>
          <p:cNvSpPr/>
          <p:nvPr/>
        </p:nvSpPr>
        <p:spPr>
          <a:xfrm>
            <a:off x="914400" y="5257800"/>
            <a:ext cx="4876800" cy="523220"/>
          </a:xfrm>
          <a:prstGeom prst="rect">
            <a:avLst/>
          </a:prstGeom>
        </p:spPr>
        <p:txBody>
          <a:bodyPr wrap="square">
            <a:spAutoFit/>
          </a:bodyPr>
          <a:lstStyle/>
          <a:p>
            <a:r>
              <a:rPr lang="en-US" sz="2800" dirty="0" smtClean="0">
                <a:solidFill>
                  <a:prstClr val="black"/>
                </a:solidFill>
                <a:latin typeface="NikoshBAN" pitchFamily="2" charset="0"/>
                <a:cs typeface="NikoshBAN" pitchFamily="2" charset="0"/>
              </a:rPr>
              <a:t>1</a:t>
            </a:r>
            <a:r>
              <a:rPr lang="bn-BD" sz="2800" dirty="0" smtClean="0">
                <a:solidFill>
                  <a:prstClr val="black"/>
                </a:solidFill>
                <a:latin typeface="NikoshBAN" pitchFamily="2" charset="0"/>
                <a:cs typeface="NikoshBAN" pitchFamily="2" charset="0"/>
              </a:rPr>
              <a:t>।</a:t>
            </a:r>
            <a:r>
              <a:rPr lang="en-US" sz="2800" dirty="0" smtClean="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তড়িৎ রাসায়নিক কোষ কাকে বলে ?</a:t>
            </a:r>
          </a:p>
        </p:txBody>
      </p:sp>
    </p:spTree>
    <p:extLst>
      <p:ext uri="{BB962C8B-B14F-4D97-AF65-F5344CB8AC3E}">
        <p14:creationId xmlns:p14="http://schemas.microsoft.com/office/powerpoint/2010/main" val="64306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ppt_x</p:attrName>
                                        </p:attrNameLst>
                                      </p:cBhvr>
                                      <p:tavLst>
                                        <p:tav tm="0">
                                          <p:val>
                                            <p:strVal val="#ppt_x-.2"/>
                                          </p:val>
                                        </p:tav>
                                        <p:tav tm="100000">
                                          <p:val>
                                            <p:strVal val="#ppt_x"/>
                                          </p:val>
                                        </p:tav>
                                      </p:tavLst>
                                    </p:anim>
                                    <p:anim calcmode="lin" valueType="num">
                                      <p:cBhvr>
                                        <p:cTn id="13"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34"/>
                                        </p:tgtEl>
                                        <p:attrNameLst>
                                          <p:attrName>ppt_x</p:attrName>
                                        </p:attrNameLst>
                                      </p:cBhvr>
                                      <p:tavLst>
                                        <p:tav tm="0">
                                          <p:val>
                                            <p:strVal val="ppt_x"/>
                                          </p:val>
                                        </p:tav>
                                        <p:tav tm="100000">
                                          <p:val>
                                            <p:strVal val="ppt_x-.2"/>
                                          </p:val>
                                        </p:tav>
                                      </p:tavLst>
                                    </p:anim>
                                    <p:anim calcmode="lin" valueType="num">
                                      <p:cBhvr>
                                        <p:cTn id="19" dur="1000"/>
                                        <p:tgtEl>
                                          <p:spTgt spid="34"/>
                                        </p:tgtEl>
                                        <p:attrNameLst>
                                          <p:attrName>ppt_y</p:attrName>
                                        </p:attrNameLst>
                                      </p:cBhvr>
                                      <p:tavLst>
                                        <p:tav tm="0">
                                          <p:val>
                                            <p:strVal val="ppt_y"/>
                                          </p:val>
                                        </p:tav>
                                        <p:tav tm="100000">
                                          <p:val>
                                            <p:strVal val="ppt_y"/>
                                          </p:val>
                                        </p:tav>
                                      </p:tavLst>
                                    </p:anim>
                                    <p:animEffect transition="out" filter="fade">
                                      <p:cBhvr>
                                        <p:cTn id="20" dur="1000"/>
                                        <p:tgtEl>
                                          <p:spTgt spid="34"/>
                                        </p:tgtEl>
                                      </p:cBhvr>
                                    </p:animEffect>
                                    <p:set>
                                      <p:cBhvr>
                                        <p:cTn id="21" dur="1" fill="hold">
                                          <p:stCondLst>
                                            <p:cond delay="9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ppt_x</p:attrName>
                                        </p:attrNameLst>
                                      </p:cBhvr>
                                      <p:tavLst>
                                        <p:tav tm="0">
                                          <p:val>
                                            <p:strVal val="#ppt_x-.2"/>
                                          </p:val>
                                        </p:tav>
                                        <p:tav tm="100000">
                                          <p:val>
                                            <p:strVal val="#ppt_x"/>
                                          </p:val>
                                        </p:tav>
                                      </p:tavLst>
                                    </p:anim>
                                    <p:anim calcmode="lin" valueType="num">
                                      <p:cBhvr>
                                        <p:cTn id="27"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33" grpId="0"/>
      <p:bldP spid="34" grpId="0"/>
      <p:bldP spid="3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743200" y="685800"/>
            <a:ext cx="3505200" cy="646113"/>
          </a:xfrm>
          <a:prstGeom prst="rect">
            <a:avLst/>
          </a:prstGeom>
          <a:solidFill>
            <a:schemeClr val="accent5">
              <a:lumMod val="40000"/>
              <a:lumOff val="60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600" dirty="0">
                <a:solidFill>
                  <a:schemeClr val="tx1"/>
                </a:solidFill>
                <a:latin typeface="NikoshBAN" pitchFamily="2" charset="0"/>
                <a:cs typeface="NikoshBAN" pitchFamily="2" charset="0"/>
              </a:rPr>
              <a:t>বাড়ির কাজ</a:t>
            </a:r>
          </a:p>
        </p:txBody>
      </p:sp>
      <p:sp>
        <p:nvSpPr>
          <p:cNvPr id="7171" name="TextBox 2"/>
          <p:cNvSpPr txBox="1">
            <a:spLocks noChangeArrowheads="1"/>
          </p:cNvSpPr>
          <p:nvPr/>
        </p:nvSpPr>
        <p:spPr bwMode="auto">
          <a:xfrm>
            <a:off x="1295400" y="2133600"/>
            <a:ext cx="6629400" cy="2400657"/>
          </a:xfrm>
          <a:prstGeom prst="rect">
            <a:avLst/>
          </a:prstGeom>
          <a:solidFill>
            <a:schemeClr val="accent3">
              <a:lumMod val="40000"/>
              <a:lumOff val="60000"/>
            </a:schemeClr>
          </a:solidFill>
          <a:ln w="9525">
            <a:noFill/>
            <a:miter lim="800000"/>
            <a:headEnd/>
            <a:tailEnd/>
          </a:ln>
          <a:scene3d>
            <a:camera prst="orthographicFront"/>
            <a:lightRig rig="threePt" dir="t"/>
          </a:scene3d>
          <a:sp3d>
            <a:bevelT prst="relaxedInset"/>
          </a:sp3d>
        </p:spPr>
        <p:txBody>
          <a:bodyPr wrap="square" lIns="365760" tIns="457200" rIns="457200" bIns="457200">
            <a:spAutoFit/>
          </a:bodyPr>
          <a:lstStyle/>
          <a:p>
            <a:pPr algn="just">
              <a:defRPr/>
            </a:pPr>
            <a:r>
              <a:rPr lang="bn-BD" sz="3200" dirty="0" smtClean="0">
                <a:latin typeface="NikoshBAN" pitchFamily="2" charset="0"/>
                <a:cs typeface="NikoshBAN" pitchFamily="2" charset="0"/>
              </a:rPr>
              <a:t>১.তড়ি</a:t>
            </a:r>
            <a:r>
              <a:rPr lang="en-US" sz="3200" dirty="0" smtClean="0">
                <a:latin typeface="NikoshBAN" pitchFamily="2" charset="0"/>
                <a:cs typeface="NikoshBAN" pitchFamily="2" charset="0"/>
              </a:rPr>
              <a:t>ৎ</a:t>
            </a:r>
            <a:r>
              <a:rPr lang="bn-BD" sz="3200" dirty="0" smtClean="0">
                <a:latin typeface="NikoshBAN" pitchFamily="2" charset="0"/>
                <a:cs typeface="NikoshBAN" pitchFamily="2" charset="0"/>
              </a:rPr>
              <a:t>দ্বার হিসেবে </a:t>
            </a:r>
            <a:r>
              <a:rPr lang="en-US" sz="3200" dirty="0" smtClean="0">
                <a:latin typeface="NikoshBAN" pitchFamily="2" charset="0"/>
                <a:cs typeface="NikoshBAN" pitchFamily="2" charset="0"/>
              </a:rPr>
              <a:t>Fe </a:t>
            </a:r>
            <a:r>
              <a:rPr lang="bn-BD" sz="3200" dirty="0" smtClean="0">
                <a:latin typeface="NikoshBAN" pitchFamily="2" charset="0"/>
                <a:cs typeface="NikoshBAN" pitchFamily="2" charset="0"/>
              </a:rPr>
              <a:t>ও </a:t>
            </a:r>
            <a:r>
              <a:rPr lang="en-US" sz="3200" dirty="0" smtClean="0">
                <a:latin typeface="NikoshBAN" pitchFamily="2" charset="0"/>
                <a:cs typeface="NikoshBAN" pitchFamily="2" charset="0"/>
              </a:rPr>
              <a:t>Ni </a:t>
            </a:r>
            <a:r>
              <a:rPr lang="bn-BD" sz="3200" dirty="0" smtClean="0">
                <a:latin typeface="NikoshBAN" pitchFamily="2" charset="0"/>
                <a:cs typeface="NikoshBAN" pitchFamily="2" charset="0"/>
              </a:rPr>
              <a:t>ব্যবহার করে গঠিত ডেনিয়েল</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কোষের</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চিত্র</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অংকন </a:t>
            </a:r>
            <a:r>
              <a:rPr lang="bn-BD" sz="3200" dirty="0">
                <a:latin typeface="NikoshBAN" pitchFamily="2" charset="0"/>
                <a:cs typeface="NikoshBAN" pitchFamily="2" charset="0"/>
              </a:rPr>
              <a:t>করে</a:t>
            </a:r>
            <a:r>
              <a:rPr lang="en-US" sz="3200" dirty="0">
                <a:latin typeface="NikoshBAN" pitchFamily="2" charset="0"/>
                <a:cs typeface="NikoshBAN" pitchFamily="2" charset="0"/>
              </a:rPr>
              <a:t> বিভি</a:t>
            </a:r>
            <a:r>
              <a:rPr lang="bn-BD" sz="3200" dirty="0">
                <a:latin typeface="NikoshBAN" pitchFamily="2" charset="0"/>
                <a:cs typeface="NikoshBAN" pitchFamily="2" charset="0"/>
              </a:rPr>
              <a:t>ন্ন অংশ </a:t>
            </a:r>
            <a:r>
              <a:rPr lang="bn-BD" sz="3200" dirty="0" smtClean="0">
                <a:latin typeface="NikoshBAN" pitchFamily="2" charset="0"/>
                <a:cs typeface="NikoshBAN" pitchFamily="2" charset="0"/>
              </a:rPr>
              <a:t>চি</a:t>
            </a:r>
            <a:r>
              <a:rPr lang="en-US" sz="3200" dirty="0" smtClean="0">
                <a:latin typeface="NikoshBAN" pitchFamily="2" charset="0"/>
                <a:cs typeface="NikoshBAN" pitchFamily="2" charset="0"/>
              </a:rPr>
              <a:t>হ্নি</a:t>
            </a:r>
            <a:r>
              <a:rPr lang="bn-BD" sz="3200" dirty="0" smtClean="0">
                <a:latin typeface="NikoshBAN" pitchFamily="2" charset="0"/>
                <a:cs typeface="NikoshBAN" pitchFamily="2" charset="0"/>
              </a:rPr>
              <a:t>ত করে</a:t>
            </a:r>
            <a:r>
              <a:rPr lang="en-US" sz="3200" dirty="0" smtClean="0">
                <a:latin typeface="NikoshBAN" pitchFamily="2" charset="0"/>
                <a:cs typeface="NikoshBAN" pitchFamily="2" charset="0"/>
              </a:rPr>
              <a:t> বিশ্লেষন কর।</a:t>
            </a:r>
          </a:p>
        </p:txBody>
      </p:sp>
    </p:spTree>
    <p:extLst>
      <p:ext uri="{BB962C8B-B14F-4D97-AF65-F5344CB8AC3E}">
        <p14:creationId xmlns:p14="http://schemas.microsoft.com/office/powerpoint/2010/main" val="1669002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ppt_x</p:attrName>
                                        </p:attrNameLst>
                                      </p:cBhvr>
                                      <p:tavLst>
                                        <p:tav tm="0">
                                          <p:val>
                                            <p:strVal val="#ppt_x-.2"/>
                                          </p:val>
                                        </p:tav>
                                        <p:tav tm="100000">
                                          <p:val>
                                            <p:strVal val="#ppt_x"/>
                                          </p:val>
                                        </p:tav>
                                      </p:tavLst>
                                    </p:anim>
                                    <p:anim calcmode="lin" valueType="num">
                                      <p:cBhvr>
                                        <p:cTn id="8" dur="1000" fill="hold"/>
                                        <p:tgtEl>
                                          <p:spTgt spid="7171"/>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508337"/>
            <a:ext cx="4953000" cy="1015663"/>
          </a:xfrm>
          <a:prstGeom prst="rect">
            <a:avLst/>
          </a:prstGeom>
          <a:solidFill>
            <a:srgbClr val="00B0F0"/>
          </a:solidFill>
          <a:ln w="19050">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bn-BD" sz="6000" b="1" dirty="0" smtClean="0">
                <a:latin typeface="NikoshBAN" pitchFamily="2" charset="0"/>
                <a:cs typeface="NikoshBAN" pitchFamily="2" charset="0"/>
              </a:rPr>
              <a:t>ধন্যবাদ</a:t>
            </a:r>
            <a:endParaRPr lang="en-US" sz="6000" b="1" dirty="0">
              <a:latin typeface="NikoshBAN" pitchFamily="2" charset="0"/>
              <a:cs typeface="NikoshBAN" pitchFamily="2" charset="0"/>
            </a:endParaRPr>
          </a:p>
        </p:txBody>
      </p:sp>
      <p:pic>
        <p:nvPicPr>
          <p:cNvPr id="4" name="Picture 3" descr="Cu_Zn_cell.jpg"/>
          <p:cNvPicPr>
            <a:picLocks noChangeAspect="1"/>
          </p:cNvPicPr>
          <p:nvPr/>
        </p:nvPicPr>
        <p:blipFill>
          <a:blip r:embed="rId2" cstate="print"/>
          <a:stretch>
            <a:fillRect/>
          </a:stretch>
        </p:blipFill>
        <p:spPr>
          <a:xfrm>
            <a:off x="1066800" y="1676400"/>
            <a:ext cx="7239000" cy="466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435114"/>
            <a:ext cx="3505200" cy="707886"/>
          </a:xfrm>
          <a:prstGeom prst="rect">
            <a:avLst/>
          </a:prstGeom>
          <a:solidFill>
            <a:schemeClr val="accent5">
              <a:lumMod val="60000"/>
              <a:lumOff val="40000"/>
            </a:schemeClr>
          </a:solidFill>
        </p:spPr>
        <p:txBody>
          <a:bodyPr wrap="square" rtlCol="0">
            <a:spAutoFit/>
          </a:bodyPr>
          <a:lstStyle/>
          <a:p>
            <a:pPr algn="ctr"/>
            <a:r>
              <a:rPr lang="bn-BD" sz="4000" dirty="0" smtClean="0">
                <a:latin typeface="NikoshBAN" pitchFamily="2" charset="0"/>
                <a:cs typeface="NikoshBAN" pitchFamily="2" charset="0"/>
              </a:rPr>
              <a:t>কৃতজ্ঞতা স্বীকার</a:t>
            </a:r>
            <a:endParaRPr lang="en-US" sz="4000" dirty="0">
              <a:latin typeface="NikoshBAN" pitchFamily="2" charset="0"/>
              <a:cs typeface="NikoshBAN" pitchFamily="2" charset="0"/>
            </a:endParaRPr>
          </a:p>
        </p:txBody>
      </p:sp>
      <p:sp>
        <p:nvSpPr>
          <p:cNvPr id="3" name="TextBox 2"/>
          <p:cNvSpPr txBox="1"/>
          <p:nvPr/>
        </p:nvSpPr>
        <p:spPr>
          <a:xfrm>
            <a:off x="533400" y="1524000"/>
            <a:ext cx="8001000" cy="2246769"/>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2800" dirty="0" smtClean="0">
                <a:latin typeface="NikoshBAN" pitchFamily="2" charset="0"/>
                <a:cs typeface="NikoshBAN" pitchFamily="2" charset="0"/>
              </a:rPr>
              <a:t>শিক্ষা মন্ত্রণালয়, মাউশি, এনসিটিবি ও এটুআই এর সংশ্লিষ্ট কর্মকর্তাবৃন্দ এবং কন্টেন্ট সম্পাদক হিসাবে যাঁর নির্দেশনা, পরামর্শ ও তত্ত্বাবধানে এই মডেল কন্টেন্ট সমৃদ্ধ এরা হলেন-</a:t>
            </a:r>
          </a:p>
          <a:p>
            <a:r>
              <a:rPr lang="bn-BD" sz="3200" dirty="0" smtClean="0">
                <a:latin typeface="NikoshBAN" pitchFamily="2" charset="0"/>
                <a:cs typeface="NikoshBAN" pitchFamily="2" charset="0"/>
              </a:rPr>
              <a:t>জনাব সামসুদ্দিন আহমেদ তালুকদার </a:t>
            </a:r>
            <a:endParaRPr lang="bn-BD" sz="2400" dirty="0" smtClean="0">
              <a:latin typeface="NikoshBAN" pitchFamily="2" charset="0"/>
              <a:cs typeface="NikoshBAN" pitchFamily="2" charset="0"/>
            </a:endParaRPr>
          </a:p>
          <a:p>
            <a:r>
              <a:rPr lang="bn-BD" sz="2000" dirty="0" smtClean="0">
                <a:latin typeface="NikoshBAN" pitchFamily="2" charset="0"/>
                <a:cs typeface="NikoshBAN" pitchFamily="2" charset="0"/>
              </a:rPr>
              <a:t>                                        শিক্ষক প্রশিক্ষক, টিটিসি, কুমিল্লা।</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753070"/>
            <a:ext cx="4114800" cy="923330"/>
          </a:xfrm>
          <a:prstGeom prst="rect">
            <a:avLst/>
          </a:prstGeom>
          <a:solidFill>
            <a:srgbClr val="00B0F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5400" dirty="0" smtClean="0">
                <a:latin typeface="NikoshBAN" pitchFamily="2" charset="0"/>
                <a:cs typeface="NikoshBAN" pitchFamily="2" charset="0"/>
              </a:rPr>
              <a:t>স্বাগতম</a:t>
            </a:r>
            <a:endParaRPr lang="en-US" sz="5400" dirty="0">
              <a:latin typeface="NikoshBAN" pitchFamily="2" charset="0"/>
              <a:cs typeface="NikoshBAN" pitchFamily="2" charset="0"/>
            </a:endParaRPr>
          </a:p>
        </p:txBody>
      </p:sp>
      <p:pic>
        <p:nvPicPr>
          <p:cNvPr id="4" name="Picture 3" descr="natrium.gif"/>
          <p:cNvPicPr>
            <a:picLocks noChangeAspect="1"/>
          </p:cNvPicPr>
          <p:nvPr/>
        </p:nvPicPr>
        <p:blipFill>
          <a:blip r:embed="rId2"/>
          <a:stretch>
            <a:fillRect/>
          </a:stretch>
        </p:blipFill>
        <p:spPr>
          <a:xfrm>
            <a:off x="1752600" y="1955482"/>
            <a:ext cx="5600700" cy="4140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380999" y="381000"/>
            <a:ext cx="8305801" cy="5943600"/>
            <a:chOff x="380999" y="381000"/>
            <a:chExt cx="7848601" cy="5943600"/>
          </a:xfrm>
        </p:grpSpPr>
        <p:sp>
          <p:nvSpPr>
            <p:cNvPr id="16" name="Rounded Rectangle 15"/>
            <p:cNvSpPr/>
            <p:nvPr/>
          </p:nvSpPr>
          <p:spPr>
            <a:xfrm>
              <a:off x="380999" y="3276600"/>
              <a:ext cx="4038601" cy="3048000"/>
            </a:xfrm>
            <a:prstGeom prst="roundRect">
              <a:avLst/>
            </a:prstGeom>
            <a:solidFill>
              <a:schemeClr val="accent3">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smtClean="0">
                  <a:solidFill>
                    <a:schemeClr val="tx1"/>
                  </a:solidFill>
                  <a:latin typeface="NikoshBAN" pitchFamily="2" charset="0"/>
                  <a:cs typeface="NikoshBAN" pitchFamily="2" charset="0"/>
                </a:rPr>
                <a:t>মোহাম্মদ</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নাসির</a:t>
              </a:r>
              <a:r>
                <a:rPr lang="en-US" sz="3200" dirty="0" smtClean="0">
                  <a:solidFill>
                    <a:schemeClr val="tx1"/>
                  </a:solidFill>
                  <a:latin typeface="NikoshBAN" pitchFamily="2" charset="0"/>
                  <a:cs typeface="NikoshBAN" pitchFamily="2" charset="0"/>
                </a:rPr>
                <a:t> </a:t>
              </a:r>
              <a:r>
                <a:rPr lang="en-US" sz="3200" dirty="0" err="1" smtClean="0">
                  <a:solidFill>
                    <a:schemeClr val="tx1"/>
                  </a:solidFill>
                  <a:latin typeface="NikoshBAN" pitchFamily="2" charset="0"/>
                  <a:cs typeface="NikoshBAN" pitchFamily="2" charset="0"/>
                </a:rPr>
                <a:t>উদ্দিন</a:t>
              </a:r>
              <a:endParaRPr lang="bn-BD" sz="3200" dirty="0" smtClean="0">
                <a:solidFill>
                  <a:schemeClr val="tx1"/>
                </a:solidFill>
                <a:latin typeface="NikoshBAN" pitchFamily="2" charset="0"/>
                <a:cs typeface="NikoshBAN" pitchFamily="2" charset="0"/>
              </a:endParaRPr>
            </a:p>
            <a:p>
              <a:pPr algn="ctr"/>
              <a:r>
                <a:rPr lang="en-US" sz="2000" dirty="0" err="1" smtClean="0">
                  <a:solidFill>
                    <a:schemeClr val="tx1"/>
                  </a:solidFill>
                  <a:latin typeface="NikoshBAN" pitchFamily="2" charset="0"/>
                  <a:cs typeface="NikoshBAN" pitchFamily="2" charset="0"/>
                </a:rPr>
                <a:t>সহকা</a:t>
              </a:r>
              <a:r>
                <a:rPr lang="bn-BD" sz="2000" smtClean="0">
                  <a:solidFill>
                    <a:schemeClr val="tx1"/>
                  </a:solidFill>
                  <a:latin typeface="NikoshBAN" pitchFamily="2" charset="0"/>
                  <a:cs typeface="NikoshBAN" pitchFamily="2" charset="0"/>
                </a:rPr>
                <a:t>রী</a:t>
              </a:r>
              <a:r>
                <a:rPr lang="en-US" sz="2000" smtClean="0">
                  <a:solidFill>
                    <a:schemeClr val="tx1"/>
                  </a:solidFill>
                  <a:latin typeface="NikoshBAN" pitchFamily="2" charset="0"/>
                  <a:cs typeface="NikoshBAN" pitchFamily="2" charset="0"/>
                </a:rPr>
                <a:t> </a:t>
              </a:r>
              <a:r>
                <a:rPr lang="en-US" sz="2000" dirty="0" err="1" smtClean="0">
                  <a:solidFill>
                    <a:schemeClr val="tx1"/>
                  </a:solidFill>
                  <a:latin typeface="NikoshBAN" pitchFamily="2" charset="0"/>
                  <a:cs typeface="NikoshBAN" pitchFamily="2" charset="0"/>
                </a:rPr>
                <a:t>শিক্ষক</a:t>
              </a:r>
              <a:endParaRPr lang="en-US" sz="2000" dirty="0" smtClean="0">
                <a:solidFill>
                  <a:schemeClr val="tx1"/>
                </a:solidFill>
                <a:latin typeface="NikoshBAN" pitchFamily="2" charset="0"/>
                <a:cs typeface="NikoshBAN" pitchFamily="2" charset="0"/>
              </a:endParaRPr>
            </a:p>
            <a:p>
              <a:pPr algn="ctr"/>
              <a:r>
                <a:rPr lang="en-US" sz="2400" dirty="0" err="1" smtClean="0">
                  <a:solidFill>
                    <a:schemeClr val="tx1"/>
                  </a:solidFill>
                  <a:latin typeface="NikoshBAN" pitchFamily="2" charset="0"/>
                  <a:cs typeface="NikoshBAN" pitchFamily="2" charset="0"/>
                </a:rPr>
                <a:t>দুলালপুর</a:t>
              </a:r>
              <a:r>
                <a:rPr lang="en-US" sz="2400" dirty="0" smtClean="0">
                  <a:solidFill>
                    <a:schemeClr val="tx1"/>
                  </a:solidFill>
                  <a:latin typeface="NikoshBAN" pitchFamily="2" charset="0"/>
                  <a:cs typeface="NikoshBAN" pitchFamily="2" charset="0"/>
                </a:rPr>
                <a:t> </a:t>
              </a:r>
              <a:r>
                <a:rPr lang="en-US" sz="2400" dirty="0" err="1" smtClean="0">
                  <a:solidFill>
                    <a:schemeClr val="tx1"/>
                  </a:solidFill>
                  <a:latin typeface="NikoshBAN" pitchFamily="2" charset="0"/>
                  <a:cs typeface="NikoshBAN" pitchFamily="2" charset="0"/>
                </a:rPr>
                <a:t>এস,এম,এন্ড</a:t>
              </a:r>
              <a:r>
                <a:rPr lang="en-US" sz="2400" dirty="0" smtClean="0">
                  <a:solidFill>
                    <a:schemeClr val="tx1"/>
                  </a:solidFill>
                  <a:latin typeface="NikoshBAN" pitchFamily="2" charset="0"/>
                  <a:cs typeface="NikoshBAN" pitchFamily="2" charset="0"/>
                </a:rPr>
                <a:t> </a:t>
              </a:r>
              <a:r>
                <a:rPr lang="en-US" sz="2400" dirty="0" err="1" smtClean="0">
                  <a:solidFill>
                    <a:schemeClr val="tx1"/>
                  </a:solidFill>
                  <a:latin typeface="NikoshBAN" pitchFamily="2" charset="0"/>
                  <a:cs typeface="NikoshBAN" pitchFamily="2" charset="0"/>
                </a:rPr>
                <a:t>কে</a:t>
              </a:r>
              <a:r>
                <a:rPr lang="en-US" sz="2400" dirty="0" smtClean="0">
                  <a:solidFill>
                    <a:schemeClr val="tx1"/>
                  </a:solidFill>
                  <a:latin typeface="NikoshBAN" pitchFamily="2" charset="0"/>
                  <a:cs typeface="NikoshBAN" pitchFamily="2" charset="0"/>
                </a:rPr>
                <a:t> </a:t>
              </a:r>
              <a:r>
                <a:rPr lang="en-US" sz="2400" dirty="0" err="1" smtClean="0">
                  <a:solidFill>
                    <a:schemeClr val="tx1"/>
                  </a:solidFill>
                  <a:latin typeface="NikoshBAN" pitchFamily="2" charset="0"/>
                  <a:cs typeface="NikoshBAN" pitchFamily="2" charset="0"/>
                </a:rPr>
                <a:t>উচ্চ</a:t>
              </a:r>
              <a:r>
                <a:rPr lang="en-US" sz="2400" dirty="0" smtClean="0">
                  <a:solidFill>
                    <a:schemeClr val="tx1"/>
                  </a:solidFill>
                  <a:latin typeface="NikoshBAN" pitchFamily="2" charset="0"/>
                  <a:cs typeface="NikoshBAN" pitchFamily="2" charset="0"/>
                </a:rPr>
                <a:t> </a:t>
              </a:r>
              <a:r>
                <a:rPr lang="en-US" sz="2400" dirty="0" err="1" smtClean="0">
                  <a:solidFill>
                    <a:schemeClr val="tx1"/>
                  </a:solidFill>
                  <a:latin typeface="NikoshBAN" pitchFamily="2" charset="0"/>
                  <a:cs typeface="NikoshBAN" pitchFamily="2" charset="0"/>
                </a:rPr>
                <a:t>বিদ্যালয়</a:t>
              </a:r>
              <a:endParaRPr lang="en-US" sz="2400" dirty="0" smtClean="0">
                <a:solidFill>
                  <a:schemeClr val="tx1"/>
                </a:solidFill>
                <a:latin typeface="NikoshBAN" pitchFamily="2" charset="0"/>
                <a:cs typeface="NikoshBAN" pitchFamily="2" charset="0"/>
              </a:endParaRPr>
            </a:p>
            <a:p>
              <a:pPr algn="ctr"/>
              <a:r>
                <a:rPr lang="en-US" sz="2400" dirty="0" err="1" smtClean="0">
                  <a:solidFill>
                    <a:schemeClr val="tx1"/>
                  </a:solidFill>
                  <a:latin typeface="NikoshBAN" pitchFamily="2" charset="0"/>
                  <a:cs typeface="NikoshBAN" pitchFamily="2" charset="0"/>
                </a:rPr>
                <a:t>ব্রাহ্মণপাড়া</a:t>
              </a:r>
              <a:r>
                <a:rPr lang="en-US" sz="2400" dirty="0" smtClean="0">
                  <a:solidFill>
                    <a:schemeClr val="tx1"/>
                  </a:solidFill>
                  <a:latin typeface="NikoshBAN" pitchFamily="2" charset="0"/>
                  <a:cs typeface="NikoshBAN" pitchFamily="2" charset="0"/>
                </a:rPr>
                <a:t>, </a:t>
              </a:r>
              <a:r>
                <a:rPr lang="en-US" sz="2400" dirty="0" err="1" smtClean="0">
                  <a:solidFill>
                    <a:schemeClr val="tx1"/>
                  </a:solidFill>
                  <a:latin typeface="NikoshBAN" pitchFamily="2" charset="0"/>
                  <a:cs typeface="NikoshBAN" pitchFamily="2" charset="0"/>
                </a:rPr>
                <a:t>কুমিল্লা</a:t>
              </a:r>
              <a:r>
                <a:rPr lang="en-US" sz="2400" dirty="0" smtClean="0">
                  <a:solidFill>
                    <a:schemeClr val="tx1"/>
                  </a:solidFill>
                  <a:latin typeface="NikoshBAN" pitchFamily="2" charset="0"/>
                  <a:cs typeface="NikoshBAN" pitchFamily="2" charset="0"/>
                </a:rPr>
                <a:t>।</a:t>
              </a:r>
            </a:p>
            <a:p>
              <a:pPr algn="ctr"/>
              <a:r>
                <a:rPr lang="en-US" sz="2400" dirty="0" smtClean="0">
                  <a:solidFill>
                    <a:schemeClr val="tx1"/>
                  </a:solidFill>
                  <a:latin typeface="NikoshBAN" pitchFamily="2" charset="0"/>
                  <a:cs typeface="NikoshBAN" pitchFamily="2" charset="0"/>
                </a:rPr>
                <a:t>unasir983</a:t>
              </a:r>
              <a:r>
                <a:rPr lang="en-US" sz="2000" dirty="0" smtClean="0">
                  <a:solidFill>
                    <a:schemeClr val="tx1"/>
                  </a:solidFill>
                  <a:latin typeface="Times New Roman" pitchFamily="18" charset="0"/>
                  <a:cs typeface="Times New Roman" pitchFamily="18" charset="0"/>
                </a:rPr>
                <a:t>@yahoo.com</a:t>
              </a:r>
            </a:p>
            <a:p>
              <a:pPr algn="ctr"/>
              <a:r>
                <a:rPr lang="en-US" sz="2000" dirty="0" smtClean="0">
                  <a:solidFill>
                    <a:schemeClr val="tx1"/>
                  </a:solidFill>
                  <a:latin typeface="Times New Roman" pitchFamily="18" charset="0"/>
                  <a:cs typeface="Times New Roman" pitchFamily="18" charset="0"/>
                </a:rPr>
                <a:t>Mob.-01745038513</a:t>
              </a:r>
              <a:endParaRPr lang="bn-BD" sz="2000" dirty="0" smtClean="0">
                <a:solidFill>
                  <a:schemeClr val="tx1"/>
                </a:solidFill>
                <a:latin typeface="NikoshBAN" pitchFamily="2" charset="0"/>
                <a:cs typeface="NikoshBAN" pitchFamily="2" charset="0"/>
              </a:endParaRPr>
            </a:p>
            <a:p>
              <a:pPr algn="ctr"/>
              <a:endParaRPr lang="bn-BD" sz="2400" dirty="0" smtClean="0">
                <a:solidFill>
                  <a:schemeClr val="tx1"/>
                </a:solidFill>
                <a:latin typeface="NikoshBAN" pitchFamily="2" charset="0"/>
                <a:cs typeface="NikoshBAN" pitchFamily="2" charset="0"/>
              </a:endParaRPr>
            </a:p>
          </p:txBody>
        </p:sp>
        <p:sp>
          <p:nvSpPr>
            <p:cNvPr id="19" name="Rounded Rectangle 18"/>
            <p:cNvSpPr/>
            <p:nvPr/>
          </p:nvSpPr>
          <p:spPr>
            <a:xfrm>
              <a:off x="4648201" y="3200400"/>
              <a:ext cx="3581399" cy="3124200"/>
            </a:xfrm>
            <a:prstGeom prst="roundRect">
              <a:avLst/>
            </a:prstGeom>
            <a:solidFill>
              <a:schemeClr val="accent3">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solidFill>
                    <a:schemeClr val="tx1"/>
                  </a:solidFill>
                  <a:latin typeface="NikoshBAN" pitchFamily="2" charset="0"/>
                  <a:cs typeface="NikoshBAN" pitchFamily="2" charset="0"/>
                </a:rPr>
                <a:t>শ্রেণিঃ নবম</a:t>
              </a:r>
            </a:p>
            <a:p>
              <a:pPr algn="ctr"/>
              <a:r>
                <a:rPr lang="bn-BD" sz="2800" dirty="0" smtClean="0">
                  <a:solidFill>
                    <a:schemeClr val="tx1"/>
                  </a:solidFill>
                  <a:latin typeface="NikoshBAN" pitchFamily="2" charset="0"/>
                  <a:cs typeface="NikoshBAN" pitchFamily="2" charset="0"/>
                </a:rPr>
                <a:t>বিষয়ঃ রসায়ন</a:t>
              </a:r>
            </a:p>
            <a:p>
              <a:pPr algn="ctr"/>
              <a:r>
                <a:rPr lang="bn-BD" sz="2800" dirty="0" smtClean="0">
                  <a:solidFill>
                    <a:schemeClr val="tx1"/>
                  </a:solidFill>
                  <a:latin typeface="NikoshBAN" pitchFamily="2" charset="0"/>
                  <a:cs typeface="NikoshBAN" pitchFamily="2" charset="0"/>
                </a:rPr>
                <a:t>অধ্যায়ঃ </a:t>
              </a:r>
              <a:r>
                <a:rPr lang="en-US" sz="2800" dirty="0" err="1" smtClean="0">
                  <a:solidFill>
                    <a:schemeClr val="tx1"/>
                  </a:solidFill>
                  <a:latin typeface="NikoshBAN" pitchFamily="2" charset="0"/>
                  <a:cs typeface="NikoshBAN" pitchFamily="2" charset="0"/>
                </a:rPr>
                <a:t>অষ্টম</a:t>
              </a:r>
              <a:endParaRPr lang="bn-BD" sz="2800" dirty="0" smtClean="0">
                <a:solidFill>
                  <a:schemeClr val="tx1"/>
                </a:solidFill>
                <a:latin typeface="NikoshBAN" pitchFamily="2" charset="0"/>
                <a:cs typeface="NikoshBAN" pitchFamily="2" charset="0"/>
              </a:endParaRPr>
            </a:p>
          </p:txBody>
        </p:sp>
        <p:sp>
          <p:nvSpPr>
            <p:cNvPr id="18" name="Rectangle 17"/>
            <p:cNvSpPr/>
            <p:nvPr/>
          </p:nvSpPr>
          <p:spPr>
            <a:xfrm>
              <a:off x="3014133" y="954881"/>
              <a:ext cx="2844800" cy="690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dirty="0" smtClean="0">
                  <a:solidFill>
                    <a:schemeClr val="tx1"/>
                  </a:solidFill>
                  <a:latin typeface="NikoshBAN" pitchFamily="2" charset="0"/>
                  <a:cs typeface="NikoshBAN" pitchFamily="2" charset="0"/>
                </a:rPr>
                <a:t> পরিচিতি</a:t>
              </a:r>
              <a:endParaRPr lang="en-US" sz="3600" dirty="0">
                <a:solidFill>
                  <a:schemeClr val="tx1"/>
                </a:solidFill>
                <a:latin typeface="NikoshBAN" pitchFamily="2" charset="0"/>
                <a:cs typeface="NikoshBAN" pitchFamily="2" charset="0"/>
              </a:endParaRPr>
            </a:p>
          </p:txBody>
        </p:sp>
        <p:cxnSp>
          <p:nvCxnSpPr>
            <p:cNvPr id="23" name="Straight Connector 22"/>
            <p:cNvCxnSpPr/>
            <p:nvPr/>
          </p:nvCxnSpPr>
          <p:spPr>
            <a:xfrm rot="16200000" flipH="1">
              <a:off x="3090333" y="4758267"/>
              <a:ext cx="2819400" cy="8466"/>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descr="nasir uddin.jpg"/>
            <p:cNvPicPr>
              <a:picLocks noChangeAspect="1"/>
            </p:cNvPicPr>
            <p:nvPr/>
          </p:nvPicPr>
          <p:blipFill>
            <a:blip r:embed="rId3"/>
            <a:stretch>
              <a:fillRect/>
            </a:stretch>
          </p:blipFill>
          <p:spPr>
            <a:xfrm>
              <a:off x="533400" y="381000"/>
              <a:ext cx="2286000" cy="2509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1015" t="5644"/>
          <a:stretch/>
        </p:blipFill>
        <p:spPr>
          <a:xfrm>
            <a:off x="6553200" y="381000"/>
            <a:ext cx="1990725" cy="2438399"/>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a:off x="2213424" y="3493057"/>
            <a:ext cx="270344" cy="795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371600" y="1371600"/>
            <a:ext cx="6096000" cy="3505200"/>
            <a:chOff x="1371600" y="914400"/>
            <a:chExt cx="4620729" cy="30480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914400"/>
              <a:ext cx="4620729" cy="3048000"/>
            </a:xfrm>
            <a:prstGeom prst="rect">
              <a:avLst/>
            </a:prstGeom>
          </p:spPr>
        </p:pic>
        <p:sp>
          <p:nvSpPr>
            <p:cNvPr id="17" name="Rectangle 16"/>
            <p:cNvSpPr/>
            <p:nvPr/>
          </p:nvSpPr>
          <p:spPr>
            <a:xfrm>
              <a:off x="1447800" y="914400"/>
              <a:ext cx="449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752600" y="381000"/>
            <a:ext cx="4953000"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ব্যাটারীতে কোন শক্তি থাকে?</a:t>
            </a:r>
            <a:endParaRPr lang="en-US" sz="3200" dirty="0">
              <a:latin typeface="NikoshBAN" pitchFamily="2" charset="0"/>
              <a:cs typeface="NikoshBAN" pitchFamily="2" charset="0"/>
            </a:endParaRPr>
          </a:p>
        </p:txBody>
      </p:sp>
      <p:sp>
        <p:nvSpPr>
          <p:cNvPr id="21" name="TextBox 20"/>
          <p:cNvSpPr txBox="1"/>
          <p:nvPr/>
        </p:nvSpPr>
        <p:spPr>
          <a:xfrm>
            <a:off x="960120" y="748725"/>
            <a:ext cx="7239000" cy="584775"/>
          </a:xfrm>
          <a:prstGeom prst="rect">
            <a:avLst/>
          </a:prstGeom>
          <a:noFill/>
        </p:spPr>
        <p:txBody>
          <a:bodyPr wrap="square" rtlCol="0">
            <a:spAutoFit/>
          </a:bodyPr>
          <a:lstStyle/>
          <a:p>
            <a:pPr algn="ctr"/>
            <a:r>
              <a:rPr lang="bn-BD" sz="3200" dirty="0" smtClean="0">
                <a:latin typeface="NikoshBAN" pitchFamily="2" charset="0"/>
                <a:cs typeface="NikoshBAN" pitchFamily="2" charset="0"/>
              </a:rPr>
              <a:t>এখানে রাসায়নিক শক্তি কোন শক্তিতে রুপান্তরিত হচ্ছে?</a:t>
            </a:r>
            <a:endParaRPr lang="en-US" sz="3200" dirty="0">
              <a:latin typeface="NikoshBAN" pitchFamily="2" charset="0"/>
              <a:cs typeface="NikoshBAN" pitchFamily="2"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499" y="1219200"/>
            <a:ext cx="584910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90600" y="5486400"/>
            <a:ext cx="6324600" cy="523220"/>
          </a:xfrm>
          <a:prstGeom prst="rect">
            <a:avLst/>
          </a:prstGeom>
          <a:noFill/>
        </p:spPr>
        <p:txBody>
          <a:bodyPr wrap="square" rtlCol="0">
            <a:spAutoFit/>
          </a:bodyPr>
          <a:lstStyle/>
          <a:p>
            <a:r>
              <a:rPr lang="en-US" sz="2800" dirty="0" smtClean="0">
                <a:latin typeface="NikoshBAN" pitchFamily="2" charset="0"/>
                <a:cs typeface="NikoshBAN" pitchFamily="2" charset="0"/>
              </a:rPr>
              <a:t>এ</a:t>
            </a:r>
            <a:r>
              <a:rPr lang="bn-BD" sz="2800" dirty="0" smtClean="0">
                <a:latin typeface="NikoshBAN" pitchFamily="2" charset="0"/>
                <a:cs typeface="NikoshBAN" pitchFamily="2" charset="0"/>
              </a:rPr>
              <a:t> </a:t>
            </a:r>
            <a:r>
              <a:rPr lang="en-US" sz="2800" dirty="0" err="1" smtClean="0">
                <a:latin typeface="NikoshBAN" pitchFamily="2" charset="0"/>
                <a:cs typeface="NikoshBAN" pitchFamily="2" charset="0"/>
              </a:rPr>
              <a:t>কোষের</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মধ্য</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দিয়ে</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কি</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 বিদ্যুৎ চলাচল করতে পারবে? </a:t>
            </a:r>
            <a:endParaRPr lang="en-US" sz="2800" dirty="0">
              <a:latin typeface="NikoshBAN" pitchFamily="2" charset="0"/>
              <a:cs typeface="NikoshBAN" pitchFamily="2" charset="0"/>
            </a:endParaRPr>
          </a:p>
        </p:txBody>
      </p:sp>
      <p:grpSp>
        <p:nvGrpSpPr>
          <p:cNvPr id="24" name="Group 23"/>
          <p:cNvGrpSpPr/>
          <p:nvPr/>
        </p:nvGrpSpPr>
        <p:grpSpPr>
          <a:xfrm>
            <a:off x="2198184" y="5486400"/>
            <a:ext cx="3549595" cy="904219"/>
            <a:chOff x="2133600" y="5715000"/>
            <a:chExt cx="3549595" cy="904219"/>
          </a:xfrm>
        </p:grpSpPr>
        <p:sp>
          <p:nvSpPr>
            <p:cNvPr id="16" name="Rectangle 15"/>
            <p:cNvSpPr/>
            <p:nvPr/>
          </p:nvSpPr>
          <p:spPr>
            <a:xfrm>
              <a:off x="2133600" y="6209586"/>
              <a:ext cx="3549595" cy="409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NikoshBAN" panose="02000000000000000000" pitchFamily="2" charset="0"/>
                  <a:cs typeface="NikoshBAN" panose="02000000000000000000" pitchFamily="2" charset="0"/>
                </a:rPr>
                <a:t>রাসায়নিক শক্তি       </a:t>
              </a:r>
              <a:r>
                <a:rPr lang="en-US" sz="2400" dirty="0" smtClean="0">
                  <a:solidFill>
                    <a:schemeClr val="tx1"/>
                  </a:solidFill>
                </a:rPr>
                <a:t> </a:t>
              </a:r>
              <a:r>
                <a:rPr lang="en-US" sz="2400" dirty="0" smtClean="0">
                  <a:solidFill>
                    <a:schemeClr val="tx1"/>
                  </a:solidFill>
                  <a:latin typeface="NikoshBAN" panose="02000000000000000000" pitchFamily="2" charset="0"/>
                  <a:cs typeface="NikoshBAN" panose="02000000000000000000" pitchFamily="2" charset="0"/>
                </a:rPr>
                <a:t>তড়ি</a:t>
              </a:r>
              <a:r>
                <a:rPr lang="en-US" sz="2400" dirty="0" smtClean="0">
                  <a:solidFill>
                    <a:schemeClr val="tx1"/>
                  </a:solidFill>
                  <a:latin typeface="SutonnyMJ"/>
                  <a:cs typeface="NikoshBAN" panose="02000000000000000000" pitchFamily="2" charset="0"/>
                </a:rPr>
                <a:t>r শক্তি</a:t>
              </a:r>
              <a:endParaRPr lang="en-US" sz="2400" dirty="0">
                <a:solidFill>
                  <a:schemeClr val="tx1"/>
                </a:solidFill>
              </a:endParaRPr>
            </a:p>
          </p:txBody>
        </p:sp>
        <p:cxnSp>
          <p:nvCxnSpPr>
            <p:cNvPr id="22" name="Straight Arrow Connector 21"/>
            <p:cNvCxnSpPr/>
            <p:nvPr/>
          </p:nvCxnSpPr>
          <p:spPr>
            <a:xfrm>
              <a:off x="3886200" y="5715000"/>
              <a:ext cx="4572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0776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2"/>
                                          </p:val>
                                        </p:tav>
                                        <p:tav tm="100000">
                                          <p:val>
                                            <p:strVal val="#ppt_x"/>
                                          </p:val>
                                        </p:tav>
                                      </p:tavLst>
                                    </p:anim>
                                    <p:anim calcmode="lin" valueType="num">
                                      <p:cBhvr>
                                        <p:cTn id="2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1000" fill="hold"/>
                                        <p:tgtEl>
                                          <p:spTgt spid="24"/>
                                        </p:tgtEl>
                                        <p:attrNameLst>
                                          <p:attrName>ppt_x</p:attrName>
                                        </p:attrNameLst>
                                      </p:cBhvr>
                                      <p:tavLst>
                                        <p:tav tm="0">
                                          <p:val>
                                            <p:strVal val="#ppt_x-.2"/>
                                          </p:val>
                                        </p:tav>
                                        <p:tav tm="100000">
                                          <p:val>
                                            <p:strVal val="#ppt_x"/>
                                          </p:val>
                                        </p:tav>
                                      </p:tavLst>
                                    </p:anim>
                                    <p:anim calcmode="lin" valueType="num">
                                      <p:cBhvr>
                                        <p:cTn id="32"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ppt_x</p:attrName>
                                        </p:attrNameLst>
                                      </p:cBhvr>
                                      <p:tavLst>
                                        <p:tav tm="0">
                                          <p:val>
                                            <p:strVal val="#ppt_x-.2"/>
                                          </p:val>
                                        </p:tav>
                                        <p:tav tm="100000">
                                          <p:val>
                                            <p:strVal val="#ppt_x"/>
                                          </p:val>
                                        </p:tav>
                                      </p:tavLst>
                                    </p:anim>
                                    <p:anim calcmode="lin" valueType="num">
                                      <p:cBhvr>
                                        <p:cTn id="4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ppt_x</p:attrName>
                                        </p:attrNameLst>
                                      </p:cBhvr>
                                      <p:tavLst>
                                        <p:tav tm="0">
                                          <p:val>
                                            <p:strVal val="#ppt_x-.2"/>
                                          </p:val>
                                        </p:tav>
                                        <p:tav tm="100000">
                                          <p:val>
                                            <p:strVal val="#ppt_x"/>
                                          </p:val>
                                        </p:tav>
                                      </p:tavLst>
                                    </p:anim>
                                    <p:anim calcmode="lin" valueType="num">
                                      <p:cBhvr>
                                        <p:cTn id="5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33400"/>
            <a:ext cx="5580676" cy="769441"/>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4400" dirty="0" err="1" smtClean="0">
                <a:latin typeface="NikoshBAN" pitchFamily="2" charset="0"/>
                <a:cs typeface="NikoshBAN" pitchFamily="2" charset="0"/>
              </a:rPr>
              <a:t>গ্যালভা</a:t>
            </a:r>
            <a:r>
              <a:rPr lang="bn-BD" sz="4400" dirty="0" smtClean="0">
                <a:latin typeface="NikoshBAN" pitchFamily="2" charset="0"/>
                <a:cs typeface="NikoshBAN" pitchFamily="2" charset="0"/>
              </a:rPr>
              <a:t>নিক কোষ</a:t>
            </a:r>
            <a:endParaRPr lang="en-US" sz="4400" dirty="0">
              <a:latin typeface="NikoshBAN" pitchFamily="2" charset="0"/>
              <a:cs typeface="NikoshBAN" pitchFamily="2" charset="0"/>
            </a:endParaRPr>
          </a:p>
        </p:txBody>
      </p:sp>
      <p:pic>
        <p:nvPicPr>
          <p:cNvPr id="5" name="Picture 4" descr="voltaic cell.jpg"/>
          <p:cNvPicPr>
            <a:picLocks noChangeAspect="1"/>
          </p:cNvPicPr>
          <p:nvPr/>
        </p:nvPicPr>
        <p:blipFill>
          <a:blip r:embed="rId3"/>
          <a:stretch>
            <a:fillRect/>
          </a:stretch>
        </p:blipFill>
        <p:spPr>
          <a:xfrm>
            <a:off x="1295400" y="1524000"/>
            <a:ext cx="6477000" cy="46421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5128418"/>
            <a:ext cx="8229600" cy="3459163"/>
          </a:xfrm>
        </p:spPr>
        <p:txBody>
          <a:bodyPr/>
          <a:lstStyle/>
          <a:p>
            <a:pPr>
              <a:buNone/>
            </a:pPr>
            <a:r>
              <a:rPr lang="en-US" dirty="0" smtClean="0">
                <a:latin typeface="NikoshBAN" pitchFamily="2" charset="0"/>
                <a:cs typeface="NikoshBAN" pitchFamily="2" charset="0"/>
              </a:rPr>
              <a:t>	</a:t>
            </a:r>
            <a:endParaRPr lang="bn-BD" dirty="0" smtClean="0">
              <a:latin typeface="NikoshBAN" pitchFamily="2" charset="0"/>
              <a:cs typeface="NikoshBAN" pitchFamily="2" charset="0"/>
            </a:endParaRPr>
          </a:p>
        </p:txBody>
      </p:sp>
      <p:sp>
        <p:nvSpPr>
          <p:cNvPr id="9" name="Rounded Rectangle 8"/>
          <p:cNvSpPr/>
          <p:nvPr/>
        </p:nvSpPr>
        <p:spPr>
          <a:xfrm>
            <a:off x="304800" y="1752600"/>
            <a:ext cx="8501122" cy="39909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dirty="0" smtClean="0">
                <a:solidFill>
                  <a:srgbClr val="002060"/>
                </a:solidFill>
                <a:latin typeface="NikoshBAN" pitchFamily="2" charset="0"/>
                <a:cs typeface="NikoshBAN" pitchFamily="2" charset="0"/>
              </a:rPr>
              <a:t> </a:t>
            </a:r>
            <a:r>
              <a:rPr lang="bn-BD" sz="3200" b="1" dirty="0" smtClean="0">
                <a:ln w="1905"/>
                <a:solidFill>
                  <a:srgbClr val="7030A0"/>
                </a:solidFill>
                <a:effectLst>
                  <a:innerShdw blurRad="69850" dist="43180" dir="5400000">
                    <a:srgbClr val="000000">
                      <a:alpha val="65000"/>
                    </a:srgbClr>
                  </a:innerShdw>
                </a:effectLst>
                <a:latin typeface="NikoshBAN" pitchFamily="2" charset="0"/>
                <a:cs typeface="NikoshBAN" pitchFamily="2" charset="0"/>
              </a:rPr>
              <a:t>এই পাঠ শেষে শিক্ষার্থীরা</a:t>
            </a:r>
            <a:r>
              <a:rPr lang="en-US" sz="3200" b="1" dirty="0" smtClean="0">
                <a:ln w="1905"/>
                <a:solidFill>
                  <a:srgbClr val="7030A0"/>
                </a:solidFill>
                <a:effectLst>
                  <a:innerShdw blurRad="69850" dist="43180" dir="5400000">
                    <a:srgbClr val="000000">
                      <a:alpha val="65000"/>
                    </a:srgbClr>
                  </a:innerShdw>
                </a:effectLst>
                <a:latin typeface="NikoshBAN" pitchFamily="2" charset="0"/>
                <a:cs typeface="NikoshBAN" pitchFamily="2" charset="0"/>
              </a:rPr>
              <a:t>- </a:t>
            </a:r>
            <a:endParaRPr lang="bn-BD" sz="3200" dirty="0" smtClean="0">
              <a:solidFill>
                <a:srgbClr val="7030A0"/>
              </a:solidFill>
              <a:latin typeface="NikoshBAN" pitchFamily="2" charset="0"/>
              <a:cs typeface="NikoshBAN" pitchFamily="2" charset="0"/>
            </a:endParaRPr>
          </a:p>
          <a:p>
            <a:r>
              <a:rPr lang="en-US" sz="3200" dirty="0" smtClean="0">
                <a:solidFill>
                  <a:srgbClr val="002060"/>
                </a:solidFill>
                <a:latin typeface="NikoshBAN" pitchFamily="2" charset="0"/>
                <a:cs typeface="NikoshBAN" pitchFamily="2" charset="0"/>
              </a:rPr>
              <a:t>1</a:t>
            </a:r>
            <a:r>
              <a:rPr lang="bn-IN" sz="3200" dirty="0" smtClean="0">
                <a:solidFill>
                  <a:srgbClr val="002060"/>
                </a:solidFill>
                <a:latin typeface="NikoshBAN" pitchFamily="2" charset="0"/>
                <a:cs typeface="NikoshBAN" pitchFamily="2" charset="0"/>
              </a:rPr>
              <a:t>.</a:t>
            </a:r>
            <a:r>
              <a:rPr lang="bn-BD" sz="3200" dirty="0" smtClean="0">
                <a:solidFill>
                  <a:srgbClr val="002060"/>
                </a:solidFill>
                <a:latin typeface="NikoshBAN" pitchFamily="2" charset="0"/>
                <a:cs typeface="NikoshBAN" pitchFamily="2" charset="0"/>
              </a:rPr>
              <a:t>তড়িৎ রাসায়নিক কোষ  কি তা বলতে পারবে</a:t>
            </a:r>
            <a:r>
              <a:rPr lang="bn-IN" sz="3200" dirty="0" smtClean="0">
                <a:solidFill>
                  <a:srgbClr val="002060"/>
                </a:solidFill>
                <a:latin typeface="NikoshBAN" pitchFamily="2" charset="0"/>
                <a:cs typeface="NikoshBAN" pitchFamily="2" charset="0"/>
              </a:rPr>
              <a:t>।</a:t>
            </a:r>
            <a:endParaRPr lang="bn-BD" sz="2800" dirty="0" smtClean="0">
              <a:solidFill>
                <a:srgbClr val="002060"/>
              </a:solidFill>
              <a:latin typeface="NikoshBAN" pitchFamily="2" charset="0"/>
              <a:cs typeface="NikoshBAN" pitchFamily="2" charset="0"/>
            </a:endParaRPr>
          </a:p>
          <a:p>
            <a:r>
              <a:rPr lang="bn-BD" sz="3200" dirty="0" smtClean="0">
                <a:solidFill>
                  <a:srgbClr val="002060"/>
                </a:solidFill>
                <a:latin typeface="NikoshBAN" pitchFamily="2" charset="0"/>
                <a:cs typeface="NikoshBAN" pitchFamily="2" charset="0"/>
              </a:rPr>
              <a:t> 2</a:t>
            </a:r>
            <a:r>
              <a:rPr lang="bn-IN" sz="3200" dirty="0" smtClean="0">
                <a:solidFill>
                  <a:srgbClr val="002060"/>
                </a:solidFill>
                <a:latin typeface="NikoshBAN" pitchFamily="2" charset="0"/>
                <a:cs typeface="NikoshBAN" pitchFamily="2" charset="0"/>
              </a:rPr>
              <a:t>.</a:t>
            </a:r>
            <a:r>
              <a:rPr lang="bn-BD" sz="3200" dirty="0" smtClean="0">
                <a:solidFill>
                  <a:srgbClr val="002060"/>
                </a:solidFill>
                <a:latin typeface="NikoshBAN" pitchFamily="2" charset="0"/>
                <a:cs typeface="NikoshBAN" pitchFamily="2" charset="0"/>
              </a:rPr>
              <a:t>অ্যানোড ও</a:t>
            </a:r>
            <a:r>
              <a:rPr lang="bn-IN" sz="3200" dirty="0" smtClean="0">
                <a:solidFill>
                  <a:srgbClr val="002060"/>
                </a:solidFill>
                <a:latin typeface="NikoshBAN" pitchFamily="2" charset="0"/>
                <a:cs typeface="NikoshBAN" pitchFamily="2" charset="0"/>
              </a:rPr>
              <a:t> </a:t>
            </a:r>
            <a:r>
              <a:rPr lang="bn-BD" sz="3200" dirty="0" smtClean="0">
                <a:solidFill>
                  <a:srgbClr val="002060"/>
                </a:solidFill>
                <a:latin typeface="NikoshBAN" pitchFamily="2" charset="0"/>
                <a:cs typeface="NikoshBAN" pitchFamily="2" charset="0"/>
              </a:rPr>
              <a:t>ক্যাথোড চি</a:t>
            </a:r>
            <a:r>
              <a:rPr lang="en-US" sz="3200" dirty="0" smtClean="0">
                <a:solidFill>
                  <a:srgbClr val="002060"/>
                </a:solidFill>
                <a:latin typeface="NikoshBAN" pitchFamily="2" charset="0"/>
                <a:cs typeface="NikoshBAN" pitchFamily="2" charset="0"/>
              </a:rPr>
              <a:t>হ্নিত</a:t>
            </a:r>
            <a:r>
              <a:rPr lang="bn-BD" sz="3200" dirty="0" smtClean="0">
                <a:solidFill>
                  <a:srgbClr val="002060"/>
                </a:solidFill>
                <a:latin typeface="NikoshBAN" pitchFamily="2" charset="0"/>
                <a:cs typeface="NikoshBAN" pitchFamily="2" charset="0"/>
              </a:rPr>
              <a:t> করতে পারবে </a:t>
            </a:r>
            <a:r>
              <a:rPr lang="bn-IN" sz="3200" dirty="0" smtClean="0">
                <a:solidFill>
                  <a:srgbClr val="002060"/>
                </a:solidFill>
                <a:latin typeface="NikoshBAN" pitchFamily="2" charset="0"/>
                <a:cs typeface="NikoshBAN" pitchFamily="2" charset="0"/>
              </a:rPr>
              <a:t>।</a:t>
            </a:r>
            <a:endParaRPr lang="bn-BD" sz="3200" dirty="0" smtClean="0">
              <a:solidFill>
                <a:srgbClr val="002060"/>
              </a:solidFill>
              <a:latin typeface="NikoshBAN" pitchFamily="2" charset="0"/>
              <a:cs typeface="NikoshBAN" pitchFamily="2" charset="0"/>
            </a:endParaRPr>
          </a:p>
          <a:p>
            <a:r>
              <a:rPr lang="bn-BD" sz="3200" dirty="0" smtClean="0">
                <a:solidFill>
                  <a:srgbClr val="002060"/>
                </a:solidFill>
                <a:latin typeface="NikoshBAN" pitchFamily="2" charset="0"/>
                <a:cs typeface="NikoshBAN" pitchFamily="2" charset="0"/>
              </a:rPr>
              <a:t> 3</a:t>
            </a:r>
            <a:r>
              <a:rPr lang="bn-IN" sz="3200" dirty="0" smtClean="0">
                <a:solidFill>
                  <a:srgbClr val="002060"/>
                </a:solidFill>
                <a:latin typeface="NikoshBAN" pitchFamily="2" charset="0"/>
                <a:cs typeface="NikoshBAN" pitchFamily="2" charset="0"/>
              </a:rPr>
              <a:t>.</a:t>
            </a:r>
            <a:r>
              <a:rPr lang="bn-BD" sz="3200" dirty="0" smtClean="0">
                <a:solidFill>
                  <a:srgbClr val="002060"/>
                </a:solidFill>
                <a:latin typeface="NikoshBAN" pitchFamily="2" charset="0"/>
                <a:cs typeface="NikoshBAN" pitchFamily="2" charset="0"/>
              </a:rPr>
              <a:t>ডেনিয়েল কোষ ব্যাখ্যা করতে পারবে</a:t>
            </a:r>
            <a:r>
              <a:rPr lang="bn-IN" sz="3200" dirty="0" smtClean="0">
                <a:solidFill>
                  <a:srgbClr val="002060"/>
                </a:solidFill>
                <a:latin typeface="NikoshBAN" pitchFamily="2" charset="0"/>
                <a:cs typeface="NikoshBAN" pitchFamily="2" charset="0"/>
              </a:rPr>
              <a:t> ।</a:t>
            </a:r>
          </a:p>
          <a:p>
            <a:r>
              <a:rPr lang="bn-IN" sz="3200" dirty="0" smtClean="0">
                <a:solidFill>
                  <a:srgbClr val="002060"/>
                </a:solidFill>
                <a:latin typeface="NikoshBAN" pitchFamily="2" charset="0"/>
                <a:cs typeface="NikoshBAN" pitchFamily="2" charset="0"/>
              </a:rPr>
              <a:t> ৪.ডেনিয়েল কোষে সংঘটিত বিক্রিয়া </a:t>
            </a:r>
            <a:r>
              <a:rPr lang="en-US" sz="3200" dirty="0" smtClean="0">
                <a:solidFill>
                  <a:srgbClr val="002060"/>
                </a:solidFill>
                <a:latin typeface="NikoshBAN" pitchFamily="2" charset="0"/>
                <a:cs typeface="NikoshBAN" pitchFamily="2" charset="0"/>
              </a:rPr>
              <a:t>ব্যাখ্যা করতে</a:t>
            </a:r>
            <a:r>
              <a:rPr lang="bn-IN" sz="3200" dirty="0" smtClean="0">
                <a:solidFill>
                  <a:srgbClr val="002060"/>
                </a:solidFill>
                <a:latin typeface="NikoshBAN" pitchFamily="2" charset="0"/>
                <a:cs typeface="NikoshBAN" pitchFamily="2" charset="0"/>
              </a:rPr>
              <a:t> পারবে ।</a:t>
            </a:r>
          </a:p>
          <a:p>
            <a:endParaRPr lang="en-US" sz="3200" dirty="0" smtClean="0">
              <a:solidFill>
                <a:srgbClr val="002060"/>
              </a:solidFill>
              <a:latin typeface="NikoshBAN" pitchFamily="2" charset="0"/>
              <a:cs typeface="NikoshBAN" pitchFamily="2" charset="0"/>
            </a:endParaRPr>
          </a:p>
          <a:p>
            <a:endParaRPr lang="en-US" sz="3200" dirty="0">
              <a:solidFill>
                <a:prstClr val="white"/>
              </a:solidFill>
              <a:latin typeface="NikoshBAN" pitchFamily="2" charset="0"/>
              <a:cs typeface="NikoshBAN" pitchFamily="2" charset="0"/>
            </a:endParaRPr>
          </a:p>
        </p:txBody>
      </p:sp>
      <p:sp>
        <p:nvSpPr>
          <p:cNvPr id="5" name="Oval 4"/>
          <p:cNvSpPr/>
          <p:nvPr/>
        </p:nvSpPr>
        <p:spPr>
          <a:xfrm>
            <a:off x="3124200" y="304800"/>
            <a:ext cx="2514600" cy="2514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971800" y="533400"/>
            <a:ext cx="3200400" cy="830997"/>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BD" sz="4800" dirty="0" smtClean="0">
                <a:solidFill>
                  <a:prstClr val="black"/>
                </a:solidFill>
                <a:latin typeface="NikoshBAN" pitchFamily="2" charset="0"/>
                <a:cs typeface="NikoshBAN" pitchFamily="2" charset="0"/>
              </a:rPr>
              <a:t>শিখনফল</a:t>
            </a:r>
            <a:endParaRPr lang="en-US" sz="5400" dirty="0">
              <a:solidFill>
                <a:prstClr val="black"/>
              </a:solidFill>
              <a:latin typeface="NikoshBAN" pitchFamily="2" charset="0"/>
              <a:cs typeface="NikoshBAN" pitchFamily="2" charset="0"/>
            </a:endParaRPr>
          </a:p>
        </p:txBody>
      </p:sp>
    </p:spTree>
    <p:extLst>
      <p:ext uri="{BB962C8B-B14F-4D97-AF65-F5344CB8AC3E}">
        <p14:creationId xmlns:p14="http://schemas.microsoft.com/office/powerpoint/2010/main" val="41980456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3276600" y="2743200"/>
            <a:ext cx="2971800" cy="312420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28600" y="4800600"/>
            <a:ext cx="2133600" cy="502919"/>
            <a:chOff x="609600" y="5257800"/>
            <a:chExt cx="5638800" cy="502919"/>
          </a:xfrm>
        </p:grpSpPr>
        <p:sp>
          <p:nvSpPr>
            <p:cNvPr id="5" name="Minus 4"/>
            <p:cNvSpPr/>
            <p:nvPr/>
          </p:nvSpPr>
          <p:spPr>
            <a:xfrm>
              <a:off x="609600" y="5257800"/>
              <a:ext cx="5638800" cy="502919"/>
            </a:xfrm>
            <a:prstGeom prst="mathMinus">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5334000" y="5410200"/>
              <a:ext cx="914400" cy="228600"/>
            </a:xfrm>
            <a:prstGeom prst="mathMinu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flipV="1">
              <a:off x="609600" y="5334000"/>
              <a:ext cx="914400" cy="381000"/>
            </a:xfrm>
            <a:prstGeom prst="mathMinu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descr="Vee Gee 20231 Erlenmeyer Flask.jpg"/>
          <p:cNvPicPr>
            <a:picLocks noChangeAspect="1"/>
          </p:cNvPicPr>
          <p:nvPr/>
        </p:nvPicPr>
        <p:blipFill>
          <a:blip r:embed="rId3"/>
          <a:srcRect l="23685" t="2632" r="23685"/>
          <a:stretch>
            <a:fillRect/>
          </a:stretch>
        </p:blipFill>
        <p:spPr>
          <a:xfrm>
            <a:off x="7239000" y="3276600"/>
            <a:ext cx="1524000" cy="2819400"/>
          </a:xfrm>
          <a:prstGeom prst="rect">
            <a:avLst/>
          </a:prstGeom>
        </p:spPr>
      </p:pic>
      <p:sp>
        <p:nvSpPr>
          <p:cNvPr id="36" name="TextBox 35"/>
          <p:cNvSpPr txBox="1"/>
          <p:nvPr/>
        </p:nvSpPr>
        <p:spPr>
          <a:xfrm>
            <a:off x="4114800" y="6172200"/>
            <a:ext cx="1371600" cy="584775"/>
          </a:xfrm>
          <a:prstGeom prst="rect">
            <a:avLst/>
          </a:prstGeom>
          <a:noFill/>
        </p:spPr>
        <p:txBody>
          <a:bodyPr wrap="square" rtlCol="0">
            <a:spAutoFit/>
          </a:bodyPr>
          <a:lstStyle/>
          <a:p>
            <a:r>
              <a:rPr lang="en-US" sz="3200" dirty="0" err="1" smtClean="0">
                <a:latin typeface="NikoshBAN" pitchFamily="2" charset="0"/>
                <a:cs typeface="NikoshBAN" pitchFamily="2" charset="0"/>
              </a:rPr>
              <a:t>বীকার</a:t>
            </a:r>
            <a:endParaRPr lang="en-US" sz="3200" dirty="0">
              <a:latin typeface="NikoshBAN" pitchFamily="2" charset="0"/>
              <a:cs typeface="NikoshBAN" pitchFamily="2" charset="0"/>
            </a:endParaRPr>
          </a:p>
        </p:txBody>
      </p:sp>
      <p:sp>
        <p:nvSpPr>
          <p:cNvPr id="37" name="TextBox 36"/>
          <p:cNvSpPr txBox="1"/>
          <p:nvPr/>
        </p:nvSpPr>
        <p:spPr>
          <a:xfrm>
            <a:off x="304800" y="4038600"/>
            <a:ext cx="1371600" cy="584775"/>
          </a:xfrm>
          <a:prstGeom prst="rect">
            <a:avLst/>
          </a:prstGeom>
          <a:noFill/>
        </p:spPr>
        <p:txBody>
          <a:bodyPr wrap="square" rtlCol="0">
            <a:spAutoFit/>
          </a:bodyPr>
          <a:lstStyle/>
          <a:p>
            <a:r>
              <a:rPr lang="en-US" sz="3200" dirty="0" err="1" smtClean="0">
                <a:latin typeface="NikoshBAN" pitchFamily="2" charset="0"/>
                <a:cs typeface="NikoshBAN" pitchFamily="2" charset="0"/>
              </a:rPr>
              <a:t>কপার</a:t>
            </a:r>
            <a:endParaRPr lang="en-US" sz="3200" dirty="0">
              <a:latin typeface="NikoshBAN" pitchFamily="2" charset="0"/>
              <a:cs typeface="NikoshBAN" pitchFamily="2" charset="0"/>
            </a:endParaRPr>
          </a:p>
        </p:txBody>
      </p:sp>
      <p:sp>
        <p:nvSpPr>
          <p:cNvPr id="38" name="TextBox 37"/>
          <p:cNvSpPr txBox="1"/>
          <p:nvPr/>
        </p:nvSpPr>
        <p:spPr>
          <a:xfrm>
            <a:off x="1600200" y="4038600"/>
            <a:ext cx="1143000" cy="584775"/>
          </a:xfrm>
          <a:prstGeom prst="rect">
            <a:avLst/>
          </a:prstGeom>
          <a:noFill/>
        </p:spPr>
        <p:txBody>
          <a:bodyPr wrap="square" rtlCol="0">
            <a:spAutoFit/>
          </a:bodyPr>
          <a:lstStyle/>
          <a:p>
            <a:r>
              <a:rPr lang="en-US" sz="3200" dirty="0" err="1" smtClean="0">
                <a:latin typeface="NikoshBAN" pitchFamily="2" charset="0"/>
                <a:cs typeface="NikoshBAN" pitchFamily="2" charset="0"/>
              </a:rPr>
              <a:t>জিংক</a:t>
            </a:r>
            <a:endParaRPr lang="en-US" sz="3200" dirty="0">
              <a:latin typeface="NikoshBAN" pitchFamily="2" charset="0"/>
              <a:cs typeface="NikoshBAN" pitchFamily="2" charset="0"/>
            </a:endParaRPr>
          </a:p>
        </p:txBody>
      </p:sp>
      <p:sp>
        <p:nvSpPr>
          <p:cNvPr id="39" name="TextBox 38"/>
          <p:cNvSpPr txBox="1"/>
          <p:nvPr/>
        </p:nvSpPr>
        <p:spPr>
          <a:xfrm>
            <a:off x="533400" y="5486400"/>
            <a:ext cx="1371600" cy="584775"/>
          </a:xfrm>
          <a:prstGeom prst="rect">
            <a:avLst/>
          </a:prstGeom>
          <a:noFill/>
        </p:spPr>
        <p:txBody>
          <a:bodyPr wrap="square" rtlCol="0">
            <a:spAutoFit/>
          </a:bodyPr>
          <a:lstStyle/>
          <a:p>
            <a:pPr algn="ctr"/>
            <a:r>
              <a:rPr lang="en-US" sz="3200" dirty="0" err="1" smtClean="0">
                <a:latin typeface="NikoshBAN" pitchFamily="2" charset="0"/>
                <a:cs typeface="NikoshBAN" pitchFamily="2" charset="0"/>
              </a:rPr>
              <a:t>তার</a:t>
            </a:r>
            <a:endParaRPr lang="en-US" sz="3200" dirty="0">
              <a:latin typeface="NikoshBAN" pitchFamily="2" charset="0"/>
              <a:cs typeface="NikoshBAN" pitchFamily="2" charset="0"/>
            </a:endParaRPr>
          </a:p>
        </p:txBody>
      </p:sp>
      <p:sp>
        <p:nvSpPr>
          <p:cNvPr id="40" name="TextBox 39"/>
          <p:cNvSpPr txBox="1"/>
          <p:nvPr/>
        </p:nvSpPr>
        <p:spPr>
          <a:xfrm>
            <a:off x="7391400" y="5943600"/>
            <a:ext cx="1219200" cy="461665"/>
          </a:xfrm>
          <a:prstGeom prst="rect">
            <a:avLst/>
          </a:prstGeom>
          <a:noFill/>
        </p:spPr>
        <p:txBody>
          <a:bodyPr wrap="square" rtlCol="0">
            <a:spAutoFit/>
          </a:bodyPr>
          <a:lstStyle/>
          <a:p>
            <a:r>
              <a:rPr lang="en-US" sz="2400" dirty="0" smtClean="0"/>
              <a:t>H</a:t>
            </a:r>
            <a:r>
              <a:rPr lang="en-US" sz="2400" baseline="-25000" dirty="0" smtClean="0"/>
              <a:t>2</a:t>
            </a:r>
            <a:r>
              <a:rPr lang="en-US" sz="2400" dirty="0" smtClean="0"/>
              <a:t>SO</a:t>
            </a:r>
            <a:r>
              <a:rPr lang="en-US" sz="2400" baseline="-25000" dirty="0" smtClean="0"/>
              <a:t>4</a:t>
            </a:r>
            <a:endParaRPr lang="en-US" sz="2400" baseline="-25000" dirty="0"/>
          </a:p>
        </p:txBody>
      </p:sp>
      <p:sp>
        <p:nvSpPr>
          <p:cNvPr id="3" name="Rounded Rectangle 2"/>
          <p:cNvSpPr/>
          <p:nvPr/>
        </p:nvSpPr>
        <p:spPr>
          <a:xfrm>
            <a:off x="1981200" y="304800"/>
            <a:ext cx="381000" cy="3581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81000" y="304800"/>
            <a:ext cx="381000" cy="35052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gnetic Disk 43"/>
          <p:cNvSpPr/>
          <p:nvPr/>
        </p:nvSpPr>
        <p:spPr>
          <a:xfrm>
            <a:off x="3276600" y="4724400"/>
            <a:ext cx="2971800" cy="1143000"/>
          </a:xfrm>
          <a:prstGeom prst="flowChartMagneticDisk">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5"/>
          <p:cNvGrpSpPr/>
          <p:nvPr/>
        </p:nvGrpSpPr>
        <p:grpSpPr>
          <a:xfrm>
            <a:off x="7239000" y="228600"/>
            <a:ext cx="1143000" cy="1295402"/>
            <a:chOff x="7239000" y="228600"/>
            <a:chExt cx="1143000" cy="1295402"/>
          </a:xfrm>
        </p:grpSpPr>
        <p:pic>
          <p:nvPicPr>
            <p:cNvPr id="34" name="Picture 33" descr="37_nogapincircuit.jpg"/>
            <p:cNvPicPr>
              <a:picLocks noChangeAspect="1"/>
            </p:cNvPicPr>
            <p:nvPr/>
          </p:nvPicPr>
          <p:blipFill>
            <a:blip r:embed="rId4"/>
            <a:srcRect l="60800" r="15200" b="48679"/>
            <a:stretch>
              <a:fillRect/>
            </a:stretch>
          </p:blipFill>
          <p:spPr>
            <a:xfrm>
              <a:off x="7239000" y="228600"/>
              <a:ext cx="1143000" cy="1295402"/>
            </a:xfrm>
            <a:prstGeom prst="rect">
              <a:avLst/>
            </a:prstGeom>
          </p:spPr>
        </p:pic>
        <p:pic>
          <p:nvPicPr>
            <p:cNvPr id="33" name="Picture 32" descr="1197103478642310320webmichl_light_bulb.svg.hi.png"/>
            <p:cNvPicPr>
              <a:picLocks noChangeAspect="1"/>
            </p:cNvPicPr>
            <p:nvPr/>
          </p:nvPicPr>
          <p:blipFill>
            <a:blip r:embed="rId5" cstate="print"/>
            <a:srcRect b="13370"/>
            <a:stretch>
              <a:fillRect/>
            </a:stretch>
          </p:blipFill>
          <p:spPr>
            <a:xfrm>
              <a:off x="7467600" y="228600"/>
              <a:ext cx="567813" cy="838200"/>
            </a:xfrm>
            <a:prstGeom prst="rect">
              <a:avLst/>
            </a:prstGeom>
          </p:spPr>
        </p:pic>
      </p:grpSp>
      <p:sp>
        <p:nvSpPr>
          <p:cNvPr id="47" name="Oval 46"/>
          <p:cNvSpPr/>
          <p:nvPr/>
        </p:nvSpPr>
        <p:spPr>
          <a:xfrm>
            <a:off x="4495800" y="1371600"/>
            <a:ext cx="457200"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324600" y="5486400"/>
            <a:ext cx="381000" cy="369332"/>
          </a:xfrm>
          <a:prstGeom prst="rect">
            <a:avLst/>
          </a:prstGeom>
          <a:noFill/>
        </p:spPr>
        <p:txBody>
          <a:bodyPr wrap="square" rtlCol="0">
            <a:spAutoFit/>
          </a:bodyPr>
          <a:lstStyle/>
          <a:p>
            <a:r>
              <a:rPr lang="en-US" dirty="0" smtClean="0">
                <a:solidFill>
                  <a:srgbClr val="00B050"/>
                </a:solidFill>
              </a:rPr>
              <a:t>e</a:t>
            </a:r>
            <a:endParaRPr lang="en-US" dirty="0">
              <a:solidFill>
                <a:srgbClr val="00B050"/>
              </a:solidFill>
            </a:endParaRPr>
          </a:p>
        </p:txBody>
      </p:sp>
      <p:sp>
        <p:nvSpPr>
          <p:cNvPr id="27" name="TextBox 26"/>
          <p:cNvSpPr txBox="1"/>
          <p:nvPr/>
        </p:nvSpPr>
        <p:spPr>
          <a:xfrm>
            <a:off x="5562600" y="5410200"/>
            <a:ext cx="381000" cy="369332"/>
          </a:xfrm>
          <a:prstGeom prst="rect">
            <a:avLst/>
          </a:prstGeom>
          <a:noFill/>
        </p:spPr>
        <p:txBody>
          <a:bodyPr wrap="square" rtlCol="0">
            <a:spAutoFit/>
          </a:bodyPr>
          <a:lstStyle/>
          <a:p>
            <a:r>
              <a:rPr lang="en-US" dirty="0" smtClean="0">
                <a:solidFill>
                  <a:srgbClr val="00B050"/>
                </a:solidFill>
              </a:rPr>
              <a:t>e</a:t>
            </a:r>
            <a:endParaRPr lang="en-US" dirty="0">
              <a:solidFill>
                <a:srgbClr val="00B050"/>
              </a:solidFill>
            </a:endParaRPr>
          </a:p>
        </p:txBody>
      </p:sp>
      <p:cxnSp>
        <p:nvCxnSpPr>
          <p:cNvPr id="51" name="Straight Connector 50"/>
          <p:cNvCxnSpPr>
            <a:stCxn id="47" idx="7"/>
          </p:cNvCxnSpPr>
          <p:nvPr/>
        </p:nvCxnSpPr>
        <p:spPr>
          <a:xfrm rot="5400000" flipH="1" flipV="1">
            <a:off x="5000345" y="952501"/>
            <a:ext cx="371755" cy="600355"/>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953000" y="1143000"/>
            <a:ext cx="609600" cy="371756"/>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4191000" y="990600"/>
            <a:ext cx="533400" cy="524156"/>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V="1">
            <a:off x="4500422" y="985978"/>
            <a:ext cx="600356" cy="15240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V="1">
            <a:off x="4386122" y="1100278"/>
            <a:ext cx="524156" cy="15240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4576622" y="1062178"/>
            <a:ext cx="676556" cy="381000"/>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4343400" y="1143000"/>
            <a:ext cx="533400" cy="524156"/>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4191000" y="914400"/>
            <a:ext cx="533400" cy="524156"/>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4191000" y="990600"/>
            <a:ext cx="533400" cy="524156"/>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1.38778E-17 -2.47919E-6 L 0.3625 0.27752 " pathEditMode="relative" rAng="0" ptsTypes="AA">
                                      <p:cBhvr>
                                        <p:cTn id="14" dur="2000" fill="hold"/>
                                        <p:tgtEl>
                                          <p:spTgt spid="2"/>
                                        </p:tgtEl>
                                        <p:attrNameLst>
                                          <p:attrName>ppt_x</p:attrName>
                                          <p:attrName>ppt_y</p:attrName>
                                        </p:attrNameLst>
                                      </p:cBhvr>
                                      <p:rCtr x="18100" y="1390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 0 L 0.37986 0.27452 " pathEditMode="relative" ptsTypes="AA">
                                      <p:cBhvr>
                                        <p:cTn id="18" dur="2000" fill="hold"/>
                                        <p:tgtEl>
                                          <p:spTgt spid="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88889E-6 1.24884E-6 L 0.38924 -0.39547 " pathEditMode="relative" ptsTypes="AA">
                                      <p:cBhvr>
                                        <p:cTn id="22" dur="2000" fill="hold"/>
                                        <p:tgtEl>
                                          <p:spTgt spid="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7726 0.00555 C -0.07952 0.01133 -0.0816 0.01388 -0.08733 0.01734 C -0.09289 0.02451 -0.09601 0.03099 -0.10556 0.03353 C -0.1125 0.04302 -0.12518 0.05967 -0.13698 0.06337 C -0.14462 0.06984 -0.14045 0.06684 -0.15191 0.07354 C -0.15365 0.0747 -0.15677 0.07655 -0.15677 0.07655 C -0.16233 0.08372 -0.16407 0.08071 -0.1717 0.08557 C -0.1875 0.09528 -0.16545 0.08464 -0.18334 0.09274 C -0.18802 0.09875 -0.19028 0.10129 -0.19827 0.10314 C -0.20695 0.10846 -0.21754 0.11101 -0.22639 0.11656 C -0.23247 0.12442 -0.22622 0.11841 -0.23646 0.12234 C -0.24132 0.12419 -0.24618 0.12835 -0.25122 0.12974 C -0.25729 0.13136 -0.26337 0.13159 -0.26962 0.13275 C -0.275 0.13783 -0.27952 0.13853 -0.28611 0.14154 C -0.28785 0.14246 -0.28924 0.14408 -0.29115 0.14454 C -0.3007 0.14778 -0.29688 0.14454 -0.30434 0.14755 C -0.31025 0.15009 -0.31493 0.1531 -0.32101 0.15495 C -0.32726 0.15888 -0.32431 0.1568 -0.32917 0.16096 " pathEditMode="relative" rAng="0" ptsTypes="fffffffffffffffffA">
                                      <p:cBhvr>
                                        <p:cTn id="26" dur="2000" fill="hold"/>
                                        <p:tgtEl>
                                          <p:spTgt spid="9"/>
                                        </p:tgtEl>
                                        <p:attrNameLst>
                                          <p:attrName>ppt_x</p:attrName>
                                          <p:attrName>ppt_y</p:attrName>
                                        </p:attrNameLst>
                                      </p:cBhvr>
                                      <p:rCtr x="-12600" y="780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par>
                          <p:cTn id="42" fill="hold">
                            <p:stCondLst>
                              <p:cond delay="0"/>
                            </p:stCondLst>
                            <p:childTnLst>
                              <p:par>
                                <p:cTn id="43" presetID="0" presetClass="path" presetSubtype="0" repeatCount="indefinite" fill="hold" grpId="1" nodeType="afterEffect">
                                  <p:stCondLst>
                                    <p:cond delay="0"/>
                                  </p:stCondLst>
                                  <p:endCondLst>
                                    <p:cond evt="onNext" delay="0">
                                      <p:tgtEl>
                                        <p:sldTgt/>
                                      </p:tgtEl>
                                    </p:cond>
                                  </p:endCondLst>
                                  <p:childTnLst>
                                    <p:animMotion origin="layout" path="M -0.09288 4.04624E-6 C -0.09427 -0.01573 -0.09375 -0.02682 -0.0901 -0.04185 C -0.08837 -0.04902 -0.0901 -0.05711 -0.0901 -0.06474 L -0.09427 -0.25318 L -0.09427 -0.48555 L -0.29583 -0.47792 L -0.2901 -0.00578 " pathEditMode="relative" rAng="0" ptsTypes="ffAAAAA">
                                      <p:cBhvr>
                                        <p:cTn id="44" dur="2000" fill="hold"/>
                                        <p:tgtEl>
                                          <p:spTgt spid="26"/>
                                        </p:tgtEl>
                                        <p:attrNameLst>
                                          <p:attrName>ppt_x</p:attrName>
                                          <p:attrName>ppt_y</p:attrName>
                                        </p:attrNameLst>
                                      </p:cBhvr>
                                      <p:rCtr x="-9900" y="-24300"/>
                                    </p:animMotion>
                                  </p:childTnLst>
                                </p:cTn>
                              </p:par>
                              <p:par>
                                <p:cTn id="45" presetID="1" presetClass="entr"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0" presetClass="path" presetSubtype="0" repeatCount="indefinite" fill="hold" grpId="0" nodeType="withEffect">
                                  <p:stCondLst>
                                    <p:cond delay="0"/>
                                  </p:stCondLst>
                                  <p:endCondLst>
                                    <p:cond evt="onNext" delay="0">
                                      <p:tgtEl>
                                        <p:sldTgt/>
                                      </p:tgtEl>
                                    </p:cond>
                                  </p:endCondLst>
                                  <p:childTnLst>
                                    <p:animMotion origin="layout" path="M -8.05556E-6 4.07407E-6 L -0.01007 -0.26667 L -0.01285 -0.49514 L -0.21285 -0.4838 L -0.20869 -0.03056 L -0.20869 -0.0132 " pathEditMode="relative" ptsTypes="AAAAAA">
                                      <p:cBhvr>
                                        <p:cTn id="48" dur="5000" fill="hold"/>
                                        <p:tgtEl>
                                          <p:spTgt spid="27"/>
                                        </p:tgtEl>
                                        <p:attrNameLst>
                                          <p:attrName>ppt_x</p:attrName>
                                          <p:attrName>ppt_y</p:attrName>
                                        </p:attrNameLst>
                                      </p:cBhvr>
                                    </p:animMotion>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26" presetClass="emph" presetSubtype="0" repeatCount="indefinite" fill="hold" nodeType="withEffect">
                                  <p:stCondLst>
                                    <p:cond delay="0"/>
                                  </p:stCondLst>
                                  <p:childTnLst>
                                    <p:animEffect transition="out" filter="fade">
                                      <p:cBhvr>
                                        <p:cTn id="52" dur="500" tmFilter="0, 0; .2, .5; .8, .5; 1, 0"/>
                                        <p:tgtEl>
                                          <p:spTgt spid="51"/>
                                        </p:tgtEl>
                                      </p:cBhvr>
                                    </p:animEffect>
                                    <p:animScale>
                                      <p:cBhvr>
                                        <p:cTn id="53" dur="250" autoRev="1" fill="hold"/>
                                        <p:tgtEl>
                                          <p:spTgt spid="51"/>
                                        </p:tgtEl>
                                      </p:cBhvr>
                                      <p:by x="105000" y="105000"/>
                                    </p:animScale>
                                  </p:childTnLst>
                                </p:cTn>
                              </p:par>
                              <p:par>
                                <p:cTn id="54" presetID="1"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26" presetClass="emph" presetSubtype="0" repeatCount="indefinite" fill="hold" nodeType="withEffect">
                                  <p:stCondLst>
                                    <p:cond delay="0"/>
                                  </p:stCondLst>
                                  <p:childTnLst>
                                    <p:animEffect transition="out" filter="fade">
                                      <p:cBhvr>
                                        <p:cTn id="62" dur="500" tmFilter="0, 0; .2, .5; .8, .5; 1, 0"/>
                                        <p:tgtEl>
                                          <p:spTgt spid="53"/>
                                        </p:tgtEl>
                                      </p:cBhvr>
                                    </p:animEffect>
                                    <p:animScale>
                                      <p:cBhvr>
                                        <p:cTn id="63" dur="250" autoRev="1" fill="hold"/>
                                        <p:tgtEl>
                                          <p:spTgt spid="53"/>
                                        </p:tgtEl>
                                      </p:cBhvr>
                                      <p:by x="105000" y="105000"/>
                                    </p:animScale>
                                  </p:childTnLst>
                                </p:cTn>
                              </p:par>
                              <p:par>
                                <p:cTn id="64" presetID="1"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childTnLst>
                                </p:cTn>
                              </p:par>
                              <p:par>
                                <p:cTn id="66" presetID="26" presetClass="emph" presetSubtype="0" repeatCount="indefinite" fill="hold" nodeType="withEffect">
                                  <p:stCondLst>
                                    <p:cond delay="0"/>
                                  </p:stCondLst>
                                  <p:childTnLst>
                                    <p:animEffect transition="out" filter="fade">
                                      <p:cBhvr>
                                        <p:cTn id="67" dur="500" tmFilter="0, 0; .2, .5; .8, .5; 1, 0"/>
                                        <p:tgtEl>
                                          <p:spTgt spid="54"/>
                                        </p:tgtEl>
                                      </p:cBhvr>
                                    </p:animEffect>
                                    <p:animScale>
                                      <p:cBhvr>
                                        <p:cTn id="68" dur="250" autoRev="1" fill="hold"/>
                                        <p:tgtEl>
                                          <p:spTgt spid="54"/>
                                        </p:tgtEl>
                                      </p:cBhvr>
                                      <p:by x="105000" y="105000"/>
                                    </p:animScale>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55"/>
                                        </p:tgtEl>
                                      </p:cBhvr>
                                    </p:animEffect>
                                    <p:animScale>
                                      <p:cBhvr>
                                        <p:cTn id="73" dur="250" autoRev="1" fill="hold"/>
                                        <p:tgtEl>
                                          <p:spTgt spid="55"/>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6" presetClass="emph" presetSubtype="0" repeatCount="indefinite" fill="hold" nodeType="clickEffect">
                                  <p:stCondLst>
                                    <p:cond delay="0"/>
                                  </p:stCondLst>
                                  <p:childTnLst>
                                    <p:animEffect transition="out" filter="fade">
                                      <p:cBhvr>
                                        <p:cTn id="81" dur="500" tmFilter="0, 0; .2, .5; .8, .5; 1, 0"/>
                                        <p:tgtEl>
                                          <p:spTgt spid="62"/>
                                        </p:tgtEl>
                                      </p:cBhvr>
                                    </p:animEffect>
                                    <p:animScale>
                                      <p:cBhvr>
                                        <p:cTn id="82" dur="250" autoRev="1" fill="hold"/>
                                        <p:tgtEl>
                                          <p:spTgt spid="62"/>
                                        </p:tgtEl>
                                      </p:cBhvr>
                                      <p:by x="105000" y="105000"/>
                                    </p:animScale>
                                  </p:childTnLst>
                                </p:cTn>
                              </p:par>
                              <p:par>
                                <p:cTn id="83" presetID="1"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26" presetClass="emph" presetSubtype="0" repeatCount="indefinite" fill="hold" nodeType="withEffect">
                                  <p:stCondLst>
                                    <p:cond delay="0"/>
                                  </p:stCondLst>
                                  <p:childTnLst>
                                    <p:animEffect transition="out" filter="fade">
                                      <p:cBhvr>
                                        <p:cTn id="86" dur="500" tmFilter="0, 0; .2, .5; .8, .5; 1, 0"/>
                                        <p:tgtEl>
                                          <p:spTgt spid="69"/>
                                        </p:tgtEl>
                                      </p:cBhvr>
                                    </p:animEffect>
                                    <p:animScale>
                                      <p:cBhvr>
                                        <p:cTn id="87" dur="250" autoRev="1" fill="hold"/>
                                        <p:tgtEl>
                                          <p:spTgt spid="69"/>
                                        </p:tgtEl>
                                      </p:cBhvr>
                                      <p:by x="105000" y="105000"/>
                                    </p:animScale>
                                  </p:childTnLst>
                                </p:cTn>
                              </p:par>
                              <p:par>
                                <p:cTn id="88" presetID="1" presetClass="entr" presetSubtype="0" fill="hold" nodeType="withEffect">
                                  <p:stCondLst>
                                    <p:cond delay="0"/>
                                  </p:stCondLst>
                                  <p:childTnLst>
                                    <p:set>
                                      <p:cBhvr>
                                        <p:cTn id="89" dur="1" fill="hold">
                                          <p:stCondLst>
                                            <p:cond delay="0"/>
                                          </p:stCondLst>
                                        </p:cTn>
                                        <p:tgtEl>
                                          <p:spTgt spid="70"/>
                                        </p:tgtEl>
                                        <p:attrNameLst>
                                          <p:attrName>style.visibility</p:attrName>
                                        </p:attrNameLst>
                                      </p:cBhvr>
                                      <p:to>
                                        <p:strVal val="visible"/>
                                      </p:to>
                                    </p:set>
                                  </p:childTnLst>
                                </p:cTn>
                              </p:par>
                              <p:par>
                                <p:cTn id="90" presetID="26" presetClass="emph" presetSubtype="0" repeatCount="indefinite" fill="hold" nodeType="withEffect">
                                  <p:stCondLst>
                                    <p:cond delay="0"/>
                                  </p:stCondLst>
                                  <p:childTnLst>
                                    <p:animEffect transition="out" filter="fade">
                                      <p:cBhvr>
                                        <p:cTn id="91" dur="500" tmFilter="0, 0; .2, .5; .8, .5; 1, 0"/>
                                        <p:tgtEl>
                                          <p:spTgt spid="70"/>
                                        </p:tgtEl>
                                      </p:cBhvr>
                                    </p:animEffect>
                                    <p:animScale>
                                      <p:cBhvr>
                                        <p:cTn id="92" dur="250" autoRev="1" fill="hold"/>
                                        <p:tgtEl>
                                          <p:spTgt spid="70"/>
                                        </p:tgtEl>
                                      </p:cBhvr>
                                      <p:by x="105000" y="105000"/>
                                    </p:animScale>
                                  </p:childTnLst>
                                </p:cTn>
                              </p:par>
                              <p:par>
                                <p:cTn id="93" presetID="1" presetClass="entr" presetSubtype="0" fill="hold" nodeType="with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71"/>
                                        </p:tgtEl>
                                      </p:cBhvr>
                                    </p:animEffect>
                                    <p:animScale>
                                      <p:cBhvr>
                                        <p:cTn id="97" dur="250" autoRev="1" fill="hold"/>
                                        <p:tgtEl>
                                          <p:spTgt spid="7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1" animBg="1"/>
      <p:bldP spid="2" grpId="1" animBg="1"/>
      <p:bldP spid="44" grpId="0" animBg="1"/>
      <p:bldP spid="47" grpId="0" animBg="1"/>
      <p:bldP spid="26" grpId="0"/>
      <p:bldP spid="26" grpId="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4"/>
          <a:stretch>
            <a:fillRect/>
          </a:stretch>
        </p:blipFill>
        <p:spPr>
          <a:xfrm>
            <a:off x="1143001" y="685800"/>
            <a:ext cx="6858000" cy="4775676"/>
          </a:xfrm>
          <a:prstGeom prst="rect">
            <a:avLst/>
          </a:prstGeom>
        </p:spPr>
      </p:pic>
      <p:sp>
        <p:nvSpPr>
          <p:cNvPr id="3" name="TextBox 2"/>
          <p:cNvSpPr txBox="1"/>
          <p:nvPr/>
        </p:nvSpPr>
        <p:spPr>
          <a:xfrm>
            <a:off x="2819400" y="5638800"/>
            <a:ext cx="2590800" cy="523220"/>
          </a:xfrm>
          <a:prstGeom prst="rect">
            <a:avLst/>
          </a:prstGeom>
          <a:noFill/>
        </p:spPr>
        <p:txBody>
          <a:bodyPr wrap="square" rtlCol="0">
            <a:spAutoFit/>
          </a:bodyPr>
          <a:lstStyle/>
          <a:p>
            <a:r>
              <a:rPr lang="bn-BD" sz="2800" dirty="0" smtClean="0">
                <a:latin typeface="NikoshBAN" pitchFamily="2" charset="0"/>
                <a:cs typeface="NikoshBAN" pitchFamily="2" charset="0"/>
              </a:rPr>
              <a:t>সাধারণ তড়িৎ কোষ </a:t>
            </a:r>
            <a:endParaRPr lang="en-US" sz="2800" dirty="0">
              <a:latin typeface="NikoshBAN" pitchFamily="2" charset="0"/>
              <a:cs typeface="NikoshBAN" pitchFamily="2" charset="0"/>
            </a:endParaRPr>
          </a:p>
        </p:txBody>
      </p:sp>
      <p:sp>
        <p:nvSpPr>
          <p:cNvPr id="4" name="TextBox 3"/>
          <p:cNvSpPr txBox="1"/>
          <p:nvPr/>
        </p:nvSpPr>
        <p:spPr>
          <a:xfrm>
            <a:off x="2209800" y="5715000"/>
            <a:ext cx="4648200" cy="523220"/>
          </a:xfrm>
          <a:prstGeom prst="rect">
            <a:avLst/>
          </a:prstGeom>
          <a:noFill/>
        </p:spPr>
        <p:txBody>
          <a:bodyPr wrap="square" rtlCol="0">
            <a:spAutoFit/>
          </a:bodyPr>
          <a:lstStyle/>
          <a:p>
            <a:pPr algn="ctr"/>
            <a:r>
              <a:rPr lang="bn-BD" sz="2800" dirty="0" smtClean="0">
                <a:latin typeface="NikoshBAN" pitchFamily="2" charset="0"/>
                <a:cs typeface="NikoshBAN" pitchFamily="2" charset="0"/>
              </a:rPr>
              <a:t>এ অবস্থায় বাল্বটি জ্বলবে কি?</a:t>
            </a:r>
            <a:endParaRPr lang="en-US" sz="2800" dirty="0">
              <a:latin typeface="NikoshBAN" pitchFamily="2" charset="0"/>
              <a:cs typeface="NikoshBAN" pitchFamily="2" charset="0"/>
            </a:endParaRPr>
          </a:p>
        </p:txBody>
      </p:sp>
      <p:sp>
        <p:nvSpPr>
          <p:cNvPr id="5" name="TextBox 4"/>
          <p:cNvSpPr txBox="1"/>
          <p:nvPr/>
        </p:nvSpPr>
        <p:spPr>
          <a:xfrm>
            <a:off x="2362200" y="5638800"/>
            <a:ext cx="4724400" cy="523220"/>
          </a:xfrm>
          <a:prstGeom prst="rect">
            <a:avLst/>
          </a:prstGeom>
          <a:noFill/>
        </p:spPr>
        <p:txBody>
          <a:bodyPr wrap="square" rtlCol="0">
            <a:spAutoFit/>
          </a:bodyPr>
          <a:lstStyle/>
          <a:p>
            <a:r>
              <a:rPr lang="bn-BD" sz="2800" dirty="0" smtClean="0">
                <a:latin typeface="NikoshBAN" pitchFamily="2" charset="0"/>
                <a:cs typeface="NikoshBAN" pitchFamily="2" charset="0"/>
              </a:rPr>
              <a:t>এ কোষটিকে আমরা কি বলতে পারি?</a:t>
            </a:r>
            <a:endParaRPr lang="en-US" sz="2800" dirty="0">
              <a:latin typeface="NikoshBAN" pitchFamily="2" charset="0"/>
              <a:cs typeface="NikoshBAN" pitchFamily="2" charset="0"/>
            </a:endParaRPr>
          </a:p>
        </p:txBody>
      </p:sp>
      <p:sp>
        <p:nvSpPr>
          <p:cNvPr id="6" name="TextBox 5"/>
          <p:cNvSpPr txBox="1"/>
          <p:nvPr/>
        </p:nvSpPr>
        <p:spPr>
          <a:xfrm>
            <a:off x="1371600" y="5638800"/>
            <a:ext cx="6019800" cy="523220"/>
          </a:xfrm>
          <a:prstGeom prst="rect">
            <a:avLst/>
          </a:prstGeom>
          <a:noFill/>
        </p:spPr>
        <p:txBody>
          <a:bodyPr wrap="square" rtlCol="0">
            <a:spAutoFit/>
          </a:bodyPr>
          <a:lstStyle/>
          <a:p>
            <a:r>
              <a:rPr lang="bn-BD" sz="2800" dirty="0" smtClean="0">
                <a:latin typeface="NikoshBAN" pitchFamily="2" charset="0"/>
                <a:cs typeface="NikoshBAN" pitchFamily="2" charset="0"/>
              </a:rPr>
              <a:t>এসো ভিডিও থেকে প্রশ্নগুলোর উত্তর  মিলিয়ে নেই।</a:t>
            </a:r>
            <a:endParaRPr lang="en-US" sz="2800" dirty="0">
              <a:latin typeface="NikoshBAN" pitchFamily="2" charset="0"/>
              <a:cs typeface="NikoshBAN" pitchFamily="2" charset="0"/>
            </a:endParaRPr>
          </a:p>
        </p:txBody>
      </p:sp>
      <p:sp>
        <p:nvSpPr>
          <p:cNvPr id="7" name="TextBox 6"/>
          <p:cNvSpPr txBox="1"/>
          <p:nvPr/>
        </p:nvSpPr>
        <p:spPr>
          <a:xfrm>
            <a:off x="1143000" y="5638800"/>
            <a:ext cx="7010400" cy="523220"/>
          </a:xfrm>
          <a:prstGeom prst="rect">
            <a:avLst/>
          </a:prstGeom>
          <a:noFill/>
        </p:spPr>
        <p:txBody>
          <a:bodyPr wrap="square" rtlCol="0">
            <a:spAutoFit/>
          </a:bodyPr>
          <a:lstStyle/>
          <a:p>
            <a:r>
              <a:rPr lang="bn-BD" sz="2800" dirty="0" smtClean="0">
                <a:latin typeface="NikoshBAN" pitchFamily="2" charset="0"/>
                <a:cs typeface="NikoshBAN" pitchFamily="2" charset="0"/>
              </a:rPr>
              <a:t>যদি তোমার উত্তর হ্যা হয়, তাহলে বাল্বটি জ্বলার কারণ কি?</a:t>
            </a:r>
            <a:endParaRPr lang="en-US" sz="2800" dirty="0">
              <a:latin typeface="NikoshBAN" pitchFamily="2" charset="0"/>
              <a:cs typeface="NikoshBAN" pitchFamily="2" charset="0"/>
            </a:endParaRPr>
          </a:p>
        </p:txBody>
      </p:sp>
      <p:graphicFrame>
        <p:nvGraphicFramePr>
          <p:cNvPr id="44033" name="Object 1">
            <a:hlinkClick r:id="" action="ppaction://ole?verb=0"/>
          </p:cNvPr>
          <p:cNvGraphicFramePr>
            <a:graphicFrameLocks noChangeAspect="1"/>
          </p:cNvGraphicFramePr>
          <p:nvPr/>
        </p:nvGraphicFramePr>
        <p:xfrm>
          <a:off x="457200" y="4038600"/>
          <a:ext cx="1450975" cy="1223963"/>
        </p:xfrm>
        <a:graphic>
          <a:graphicData uri="http://schemas.openxmlformats.org/presentationml/2006/ole">
            <mc:AlternateContent xmlns:mc="http://schemas.openxmlformats.org/markup-compatibility/2006">
              <mc:Choice xmlns:v="urn:schemas-microsoft-com:vml" Requires="v">
                <p:oleObj spid="_x0000_s44034" name="Packager Shell Object" showAsIcon="1" r:id="rId5" imgW="914400" imgH="771480" progId="Package">
                  <p:embed/>
                </p:oleObj>
              </mc:Choice>
              <mc:Fallback>
                <p:oleObj name="Packager Shell Object" showAsIcon="1" r:id="rId5" imgW="914400" imgH="771480" progId="Package">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38600"/>
                        <a:ext cx="1450975" cy="1223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4"/>
                                        </p:tgtEl>
                                        <p:attrNameLst>
                                          <p:attrName>ppt_x</p:attrName>
                                        </p:attrNameLst>
                                      </p:cBhvr>
                                      <p:tavLst>
                                        <p:tav tm="0">
                                          <p:val>
                                            <p:strVal val="ppt_x"/>
                                          </p:val>
                                        </p:tav>
                                        <p:tav tm="100000">
                                          <p:val>
                                            <p:strVal val="ppt_x-.2"/>
                                          </p:val>
                                        </p:tav>
                                      </p:tavLst>
                                    </p:anim>
                                    <p:anim calcmode="lin" valueType="num">
                                      <p:cBhvr>
                                        <p:cTn id="14" dur="1000"/>
                                        <p:tgtEl>
                                          <p:spTgt spid="4"/>
                                        </p:tgtEl>
                                        <p:attrNameLst>
                                          <p:attrName>ppt_y</p:attrName>
                                        </p:attrNameLst>
                                      </p:cBhvr>
                                      <p:tavLst>
                                        <p:tav tm="0">
                                          <p:val>
                                            <p:strVal val="ppt_y"/>
                                          </p:val>
                                        </p:tav>
                                        <p:tav tm="100000">
                                          <p:val>
                                            <p:strVal val="ppt_y"/>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grpId="1" nodeType="clickEffect">
                                  <p:stCondLst>
                                    <p:cond delay="0"/>
                                  </p:stCondLst>
                                  <p:childTnLst>
                                    <p:anim calcmode="lin" valueType="num">
                                      <p:cBhvr>
                                        <p:cTn id="27" dur="1000"/>
                                        <p:tgtEl>
                                          <p:spTgt spid="7"/>
                                        </p:tgtEl>
                                        <p:attrNameLst>
                                          <p:attrName>ppt_x</p:attrName>
                                        </p:attrNameLst>
                                      </p:cBhvr>
                                      <p:tavLst>
                                        <p:tav tm="0">
                                          <p:val>
                                            <p:strVal val="ppt_x"/>
                                          </p:val>
                                        </p:tav>
                                        <p:tav tm="100000">
                                          <p:val>
                                            <p:strVal val="ppt_x-.2"/>
                                          </p:val>
                                        </p:tav>
                                      </p:tavLst>
                                    </p:anim>
                                    <p:anim calcmode="lin" valueType="num">
                                      <p:cBhvr>
                                        <p:cTn id="28" dur="1000"/>
                                        <p:tgtEl>
                                          <p:spTgt spid="7"/>
                                        </p:tgtEl>
                                        <p:attrNameLst>
                                          <p:attrName>ppt_y</p:attrName>
                                        </p:attrNameLst>
                                      </p:cBhvr>
                                      <p:tavLst>
                                        <p:tav tm="0">
                                          <p:val>
                                            <p:strVal val="ppt_y"/>
                                          </p:val>
                                        </p:tav>
                                        <p:tav tm="100000">
                                          <p:val>
                                            <p:strVal val="ppt_y"/>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ppt_x</p:attrName>
                                        </p:attrNameLst>
                                      </p:cBhvr>
                                      <p:tavLst>
                                        <p:tav tm="0">
                                          <p:val>
                                            <p:strVal val="#ppt_x-.2"/>
                                          </p:val>
                                        </p:tav>
                                        <p:tav tm="100000">
                                          <p:val>
                                            <p:strVal val="#ppt_x"/>
                                          </p:val>
                                        </p:tav>
                                      </p:tavLst>
                                    </p:anim>
                                    <p:anim calcmode="lin" valueType="num">
                                      <p:cBhvr>
                                        <p:cTn id="3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xit" presetSubtype="0" fill="hold" grpId="1" nodeType="clickEffect">
                                  <p:stCondLst>
                                    <p:cond delay="0"/>
                                  </p:stCondLst>
                                  <p:childTnLst>
                                    <p:anim calcmode="lin" valueType="num">
                                      <p:cBhvr>
                                        <p:cTn id="41" dur="1000"/>
                                        <p:tgtEl>
                                          <p:spTgt spid="6"/>
                                        </p:tgtEl>
                                        <p:attrNameLst>
                                          <p:attrName>ppt_x</p:attrName>
                                        </p:attrNameLst>
                                      </p:cBhvr>
                                      <p:tavLst>
                                        <p:tav tm="0">
                                          <p:val>
                                            <p:strVal val="ppt_x"/>
                                          </p:val>
                                        </p:tav>
                                        <p:tav tm="100000">
                                          <p:val>
                                            <p:strVal val="ppt_x-.2"/>
                                          </p:val>
                                        </p:tav>
                                      </p:tavLst>
                                    </p:anim>
                                    <p:anim calcmode="lin" valueType="num">
                                      <p:cBhvr>
                                        <p:cTn id="42" dur="1000"/>
                                        <p:tgtEl>
                                          <p:spTgt spid="6"/>
                                        </p:tgtEl>
                                        <p:attrNameLst>
                                          <p:attrName>ppt_y</p:attrName>
                                        </p:attrNameLst>
                                      </p:cBhvr>
                                      <p:tavLst>
                                        <p:tav tm="0">
                                          <p:val>
                                            <p:strVal val="ppt_y"/>
                                          </p:val>
                                        </p:tav>
                                        <p:tav tm="100000">
                                          <p:val>
                                            <p:strVal val="ppt_y"/>
                                          </p:val>
                                        </p:tav>
                                      </p:tavLst>
                                    </p:anim>
                                    <p:animEffect transition="out" filter="fade">
                                      <p:cBhvr>
                                        <p:cTn id="43" dur="1000"/>
                                        <p:tgtEl>
                                          <p:spTgt spid="6"/>
                                        </p:tgtEl>
                                      </p:cBhvr>
                                    </p:animEffect>
                                    <p:set>
                                      <p:cBhvr>
                                        <p:cTn id="44" dur="1" fill="hold">
                                          <p:stCondLst>
                                            <p:cond delay="9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44033"/>
                                        </p:tgtEl>
                                        <p:attrNameLst>
                                          <p:attrName>style.visibility</p:attrName>
                                        </p:attrNameLst>
                                      </p:cBhvr>
                                      <p:to>
                                        <p:strVal val="visible"/>
                                      </p:to>
                                    </p:set>
                                    <p:anim calcmode="lin" valueType="num">
                                      <p:cBhvr>
                                        <p:cTn id="49" dur="1000" fill="hold"/>
                                        <p:tgtEl>
                                          <p:spTgt spid="44033"/>
                                        </p:tgtEl>
                                        <p:attrNameLst>
                                          <p:attrName>ppt_x</p:attrName>
                                        </p:attrNameLst>
                                      </p:cBhvr>
                                      <p:tavLst>
                                        <p:tav tm="0">
                                          <p:val>
                                            <p:strVal val="#ppt_x-.2"/>
                                          </p:val>
                                        </p:tav>
                                        <p:tav tm="100000">
                                          <p:val>
                                            <p:strVal val="#ppt_x"/>
                                          </p:val>
                                        </p:tav>
                                      </p:tavLst>
                                    </p:anim>
                                    <p:anim calcmode="lin" valueType="num">
                                      <p:cBhvr>
                                        <p:cTn id="50" dur="1000" fill="hold"/>
                                        <p:tgtEl>
                                          <p:spTgt spid="4403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4033"/>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ppt_x</p:attrName>
                                        </p:attrNameLst>
                                      </p:cBhvr>
                                      <p:tavLst>
                                        <p:tav tm="0">
                                          <p:val>
                                            <p:strVal val="#ppt_x-.2"/>
                                          </p:val>
                                        </p:tav>
                                        <p:tav tm="100000">
                                          <p:val>
                                            <p:strVal val="#ppt_x"/>
                                          </p:val>
                                        </p:tav>
                                      </p:tavLst>
                                    </p:anim>
                                    <p:anim calcmode="lin" valueType="num">
                                      <p:cBhvr>
                                        <p:cTn id="5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grpId="1" nodeType="clickEffect">
                                  <p:stCondLst>
                                    <p:cond delay="0"/>
                                  </p:stCondLst>
                                  <p:childTnLst>
                                    <p:anim calcmode="lin" valueType="num">
                                      <p:cBhvr>
                                        <p:cTn id="62" dur="1000"/>
                                        <p:tgtEl>
                                          <p:spTgt spid="5"/>
                                        </p:tgtEl>
                                        <p:attrNameLst>
                                          <p:attrName>ppt_x</p:attrName>
                                        </p:attrNameLst>
                                      </p:cBhvr>
                                      <p:tavLst>
                                        <p:tav tm="0">
                                          <p:val>
                                            <p:strVal val="ppt_x"/>
                                          </p:val>
                                        </p:tav>
                                        <p:tav tm="100000">
                                          <p:val>
                                            <p:strVal val="ppt_x-.2"/>
                                          </p:val>
                                        </p:tav>
                                      </p:tavLst>
                                    </p:anim>
                                    <p:anim calcmode="lin" valueType="num">
                                      <p:cBhvr>
                                        <p:cTn id="63" dur="1000"/>
                                        <p:tgtEl>
                                          <p:spTgt spid="5"/>
                                        </p:tgtEl>
                                        <p:attrNameLst>
                                          <p:attrName>ppt_y</p:attrName>
                                        </p:attrNameLst>
                                      </p:cBhvr>
                                      <p:tavLst>
                                        <p:tav tm="0">
                                          <p:val>
                                            <p:strVal val="ppt_y"/>
                                          </p:val>
                                        </p:tav>
                                        <p:tav tm="100000">
                                          <p:val>
                                            <p:strVal val="ppt_y"/>
                                          </p:val>
                                        </p:tav>
                                      </p:tavLst>
                                    </p:anim>
                                    <p:animEffect transition="out" filter="fade">
                                      <p:cBhvr>
                                        <p:cTn id="64" dur="1000"/>
                                        <p:tgtEl>
                                          <p:spTgt spid="5"/>
                                        </p:tgtEl>
                                      </p:cBhvr>
                                    </p:animEffect>
                                    <p:set>
                                      <p:cBhvr>
                                        <p:cTn id="65" dur="1" fill="hold">
                                          <p:stCondLst>
                                            <p:cond delay="999"/>
                                          </p:stCondLst>
                                        </p:cTn>
                                        <p:tgtEl>
                                          <p:spTgt spid="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1000" fill="hold"/>
                                        <p:tgtEl>
                                          <p:spTgt spid="3"/>
                                        </p:tgtEl>
                                        <p:attrNameLst>
                                          <p:attrName>ppt_x</p:attrName>
                                        </p:attrNameLst>
                                      </p:cBhvr>
                                      <p:tavLst>
                                        <p:tav tm="0">
                                          <p:val>
                                            <p:strVal val="#ppt_x-.2"/>
                                          </p:val>
                                        </p:tav>
                                        <p:tav tm="100000">
                                          <p:val>
                                            <p:strVal val="#ppt_x"/>
                                          </p:val>
                                        </p:tav>
                                      </p:tavLst>
                                    </p:anim>
                                    <p:anim calcmode="lin" valueType="num">
                                      <p:cBhvr>
                                        <p:cTn id="7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n 8"/>
          <p:cNvSpPr/>
          <p:nvPr/>
        </p:nvSpPr>
        <p:spPr>
          <a:xfrm>
            <a:off x="1828800" y="2266449"/>
            <a:ext cx="1676400" cy="2895600"/>
          </a:xfrm>
          <a:prstGeom prst="can">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Can 11"/>
          <p:cNvSpPr/>
          <p:nvPr/>
        </p:nvSpPr>
        <p:spPr>
          <a:xfrm>
            <a:off x="5334000" y="2266449"/>
            <a:ext cx="1676400" cy="2895600"/>
          </a:xfrm>
          <a:prstGeom prst="can">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Can 14"/>
          <p:cNvSpPr/>
          <p:nvPr/>
        </p:nvSpPr>
        <p:spPr>
          <a:xfrm>
            <a:off x="1828800" y="3612649"/>
            <a:ext cx="1676400" cy="16256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Rounded Rectangle 15"/>
          <p:cNvSpPr/>
          <p:nvPr/>
        </p:nvSpPr>
        <p:spPr>
          <a:xfrm>
            <a:off x="2042746" y="1707649"/>
            <a:ext cx="471854" cy="292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Can 17"/>
          <p:cNvSpPr/>
          <p:nvPr/>
        </p:nvSpPr>
        <p:spPr>
          <a:xfrm>
            <a:off x="5334000" y="3587249"/>
            <a:ext cx="1676400" cy="1625600"/>
          </a:xfrm>
          <a:prstGeom prst="can">
            <a:avLst/>
          </a:prstGeom>
          <a:solidFill>
            <a:schemeClr val="tx1">
              <a:lumMod val="50000"/>
              <a:lumOff val="5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9" name="Rounded Rectangle 18"/>
          <p:cNvSpPr/>
          <p:nvPr/>
        </p:nvSpPr>
        <p:spPr>
          <a:xfrm>
            <a:off x="6309946" y="1783849"/>
            <a:ext cx="471854" cy="29210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1" name="Straight Arrow Connector 20"/>
          <p:cNvCxnSpPr/>
          <p:nvPr/>
        </p:nvCxnSpPr>
        <p:spPr>
          <a:xfrm rot="10800000">
            <a:off x="1371600" y="3231649"/>
            <a:ext cx="6096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4600" y="1098049"/>
            <a:ext cx="838200" cy="1200329"/>
          </a:xfrm>
          <a:prstGeom prst="rect">
            <a:avLst/>
          </a:prstGeom>
          <a:noFill/>
        </p:spPr>
        <p:txBody>
          <a:bodyPr wrap="square" rtlCol="0">
            <a:spAutoFit/>
          </a:bodyPr>
          <a:lstStyle/>
          <a:p>
            <a:r>
              <a:rPr lang="en-US" sz="7200" dirty="0" smtClean="0"/>
              <a:t>-</a:t>
            </a:r>
            <a:endParaRPr lang="en-US" sz="7200" dirty="0"/>
          </a:p>
        </p:txBody>
      </p:sp>
      <p:sp>
        <p:nvSpPr>
          <p:cNvPr id="24" name="TextBox 23"/>
          <p:cNvSpPr txBox="1"/>
          <p:nvPr/>
        </p:nvSpPr>
        <p:spPr>
          <a:xfrm>
            <a:off x="5867400" y="1326649"/>
            <a:ext cx="838200" cy="707886"/>
          </a:xfrm>
          <a:prstGeom prst="rect">
            <a:avLst/>
          </a:prstGeom>
          <a:noFill/>
        </p:spPr>
        <p:txBody>
          <a:bodyPr wrap="square" rtlCol="0">
            <a:spAutoFit/>
          </a:bodyPr>
          <a:lstStyle/>
          <a:p>
            <a:r>
              <a:rPr lang="en-US" sz="4000" dirty="0" smtClean="0"/>
              <a:t>+</a:t>
            </a:r>
            <a:endParaRPr lang="en-US" sz="4000" dirty="0"/>
          </a:p>
        </p:txBody>
      </p:sp>
      <p:sp>
        <p:nvSpPr>
          <p:cNvPr id="25" name="TextBox 24"/>
          <p:cNvSpPr txBox="1"/>
          <p:nvPr/>
        </p:nvSpPr>
        <p:spPr>
          <a:xfrm>
            <a:off x="3581400" y="4343400"/>
            <a:ext cx="990600" cy="369332"/>
          </a:xfrm>
          <a:prstGeom prst="rect">
            <a:avLst/>
          </a:prstGeom>
          <a:noFill/>
        </p:spPr>
        <p:txBody>
          <a:bodyPr wrap="square" rtlCol="0">
            <a:spAutoFit/>
          </a:bodyPr>
          <a:lstStyle/>
          <a:p>
            <a:r>
              <a:rPr lang="en-US" dirty="0" smtClean="0"/>
              <a:t>ZnSO</a:t>
            </a:r>
            <a:r>
              <a:rPr lang="en-US" baseline="-22000" dirty="0" smtClean="0"/>
              <a:t>4</a:t>
            </a:r>
            <a:endParaRPr lang="en-US" baseline="-22000" dirty="0"/>
          </a:p>
        </p:txBody>
      </p:sp>
      <p:sp>
        <p:nvSpPr>
          <p:cNvPr id="26" name="TextBox 25"/>
          <p:cNvSpPr txBox="1"/>
          <p:nvPr/>
        </p:nvSpPr>
        <p:spPr>
          <a:xfrm>
            <a:off x="7162800" y="4343400"/>
            <a:ext cx="1143000" cy="381000"/>
          </a:xfrm>
          <a:prstGeom prst="rect">
            <a:avLst/>
          </a:prstGeom>
          <a:noFill/>
        </p:spPr>
        <p:txBody>
          <a:bodyPr wrap="square" rtlCol="0">
            <a:spAutoFit/>
          </a:bodyPr>
          <a:lstStyle/>
          <a:p>
            <a:r>
              <a:rPr lang="en-US" dirty="0" smtClean="0"/>
              <a:t>CuSO</a:t>
            </a:r>
            <a:r>
              <a:rPr lang="en-US" baseline="-22000" dirty="0" smtClean="0"/>
              <a:t>4</a:t>
            </a:r>
            <a:endParaRPr lang="en-US" baseline="-22000" dirty="0"/>
          </a:p>
        </p:txBody>
      </p:sp>
      <p:cxnSp>
        <p:nvCxnSpPr>
          <p:cNvPr id="28" name="Straight Arrow Connector 27"/>
          <p:cNvCxnSpPr/>
          <p:nvPr/>
        </p:nvCxnSpPr>
        <p:spPr>
          <a:xfrm>
            <a:off x="6781800" y="3003049"/>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133600" y="4603249"/>
            <a:ext cx="533400" cy="646331"/>
          </a:xfrm>
          <a:prstGeom prst="rect">
            <a:avLst/>
          </a:prstGeom>
          <a:noFill/>
        </p:spPr>
        <p:txBody>
          <a:bodyPr wrap="square" rtlCol="0">
            <a:spAutoFit/>
          </a:bodyPr>
          <a:lstStyle/>
          <a:p>
            <a:r>
              <a:rPr lang="bn-BD" sz="3600" dirty="0" smtClean="0"/>
              <a:t>-</a:t>
            </a:r>
            <a:endParaRPr lang="en-US" sz="3600" dirty="0"/>
          </a:p>
        </p:txBody>
      </p:sp>
      <p:sp>
        <p:nvSpPr>
          <p:cNvPr id="38" name="TextBox 37"/>
          <p:cNvSpPr txBox="1"/>
          <p:nvPr/>
        </p:nvSpPr>
        <p:spPr>
          <a:xfrm>
            <a:off x="2819400" y="4679449"/>
            <a:ext cx="533400" cy="646331"/>
          </a:xfrm>
          <a:prstGeom prst="rect">
            <a:avLst/>
          </a:prstGeom>
          <a:noFill/>
        </p:spPr>
        <p:txBody>
          <a:bodyPr wrap="square" rtlCol="0">
            <a:spAutoFit/>
          </a:bodyPr>
          <a:lstStyle/>
          <a:p>
            <a:r>
              <a:rPr lang="bn-BD" sz="3600" dirty="0" smtClean="0"/>
              <a:t>-</a:t>
            </a:r>
            <a:endParaRPr lang="en-US" sz="3600" dirty="0"/>
          </a:p>
        </p:txBody>
      </p:sp>
      <p:sp>
        <p:nvSpPr>
          <p:cNvPr id="39" name="TextBox 38"/>
          <p:cNvSpPr txBox="1"/>
          <p:nvPr/>
        </p:nvSpPr>
        <p:spPr>
          <a:xfrm>
            <a:off x="2514600" y="4069849"/>
            <a:ext cx="533400" cy="646331"/>
          </a:xfrm>
          <a:prstGeom prst="rect">
            <a:avLst/>
          </a:prstGeom>
          <a:noFill/>
        </p:spPr>
        <p:txBody>
          <a:bodyPr wrap="square" rtlCol="0">
            <a:spAutoFit/>
          </a:bodyPr>
          <a:lstStyle/>
          <a:p>
            <a:r>
              <a:rPr lang="bn-BD" sz="3600" dirty="0" smtClean="0"/>
              <a:t>-</a:t>
            </a:r>
            <a:endParaRPr lang="en-US" sz="3600" dirty="0"/>
          </a:p>
        </p:txBody>
      </p:sp>
      <p:sp>
        <p:nvSpPr>
          <p:cNvPr id="40" name="TextBox 39"/>
          <p:cNvSpPr txBox="1"/>
          <p:nvPr/>
        </p:nvSpPr>
        <p:spPr>
          <a:xfrm>
            <a:off x="3048000" y="4146049"/>
            <a:ext cx="533400" cy="646331"/>
          </a:xfrm>
          <a:prstGeom prst="rect">
            <a:avLst/>
          </a:prstGeom>
          <a:noFill/>
        </p:spPr>
        <p:txBody>
          <a:bodyPr wrap="square" rtlCol="0">
            <a:spAutoFit/>
          </a:bodyPr>
          <a:lstStyle/>
          <a:p>
            <a:r>
              <a:rPr lang="bn-BD" sz="3600" dirty="0" smtClean="0"/>
              <a:t>-</a:t>
            </a:r>
            <a:endParaRPr lang="en-US" sz="3600" dirty="0"/>
          </a:p>
        </p:txBody>
      </p:sp>
      <p:sp>
        <p:nvSpPr>
          <p:cNvPr id="41" name="TextBox 40"/>
          <p:cNvSpPr txBox="1"/>
          <p:nvPr/>
        </p:nvSpPr>
        <p:spPr>
          <a:xfrm>
            <a:off x="1905000" y="4755649"/>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2" name="TextBox 41"/>
          <p:cNvSpPr txBox="1"/>
          <p:nvPr/>
        </p:nvSpPr>
        <p:spPr>
          <a:xfrm>
            <a:off x="2514600" y="4903584"/>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3" name="TextBox 42"/>
          <p:cNvSpPr txBox="1"/>
          <p:nvPr/>
        </p:nvSpPr>
        <p:spPr>
          <a:xfrm>
            <a:off x="2286000" y="4603249"/>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4" name="TextBox 43"/>
          <p:cNvSpPr txBox="1"/>
          <p:nvPr/>
        </p:nvSpPr>
        <p:spPr>
          <a:xfrm>
            <a:off x="2971800" y="4603249"/>
            <a:ext cx="609600" cy="461665"/>
          </a:xfrm>
          <a:prstGeom prst="rect">
            <a:avLst/>
          </a:prstGeom>
          <a:noFill/>
        </p:spPr>
        <p:txBody>
          <a:bodyPr wrap="square" rtlCol="0">
            <a:spAutoFit/>
          </a:bodyPr>
          <a:lstStyle/>
          <a:p>
            <a:r>
              <a:rPr lang="bn-BD" sz="2400" dirty="0" smtClean="0">
                <a:solidFill>
                  <a:schemeClr val="accent6">
                    <a:lumMod val="75000"/>
                  </a:schemeClr>
                </a:solidFill>
              </a:rPr>
              <a:t>+</a:t>
            </a:r>
            <a:endParaRPr lang="en-US" sz="2400" dirty="0">
              <a:solidFill>
                <a:schemeClr val="accent6">
                  <a:lumMod val="75000"/>
                </a:schemeClr>
              </a:solidFill>
            </a:endParaRPr>
          </a:p>
        </p:txBody>
      </p:sp>
      <p:sp>
        <p:nvSpPr>
          <p:cNvPr id="46" name="TextBox 45"/>
          <p:cNvSpPr txBox="1"/>
          <p:nvPr/>
        </p:nvSpPr>
        <p:spPr>
          <a:xfrm>
            <a:off x="5486400" y="4755649"/>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7" name="TextBox 46"/>
          <p:cNvSpPr txBox="1"/>
          <p:nvPr/>
        </p:nvSpPr>
        <p:spPr>
          <a:xfrm>
            <a:off x="6400800" y="4755649"/>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8" name="TextBox 47"/>
          <p:cNvSpPr txBox="1"/>
          <p:nvPr/>
        </p:nvSpPr>
        <p:spPr>
          <a:xfrm>
            <a:off x="5943600" y="4069849"/>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49" name="TextBox 48"/>
          <p:cNvSpPr txBox="1"/>
          <p:nvPr/>
        </p:nvSpPr>
        <p:spPr>
          <a:xfrm>
            <a:off x="6629400" y="4298449"/>
            <a:ext cx="609600" cy="461665"/>
          </a:xfrm>
          <a:prstGeom prst="rect">
            <a:avLst/>
          </a:prstGeom>
          <a:noFill/>
        </p:spPr>
        <p:txBody>
          <a:bodyPr wrap="square" rtlCol="0">
            <a:spAutoFit/>
          </a:bodyPr>
          <a:lstStyle/>
          <a:p>
            <a:r>
              <a:rPr lang="bn-BD" sz="2400" dirty="0" smtClean="0">
                <a:solidFill>
                  <a:srgbClr val="FF0000"/>
                </a:solidFill>
              </a:rPr>
              <a:t>+</a:t>
            </a:r>
            <a:endParaRPr lang="en-US" sz="2400" dirty="0">
              <a:solidFill>
                <a:srgbClr val="FF0000"/>
              </a:solidFill>
            </a:endParaRPr>
          </a:p>
        </p:txBody>
      </p:sp>
      <p:sp>
        <p:nvSpPr>
          <p:cNvPr id="51" name="TextBox 50"/>
          <p:cNvSpPr txBox="1"/>
          <p:nvPr/>
        </p:nvSpPr>
        <p:spPr>
          <a:xfrm>
            <a:off x="5334000" y="4374649"/>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2" name="TextBox 51"/>
          <p:cNvSpPr txBox="1"/>
          <p:nvPr/>
        </p:nvSpPr>
        <p:spPr>
          <a:xfrm>
            <a:off x="6019800" y="4298449"/>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3" name="TextBox 52"/>
          <p:cNvSpPr txBox="1"/>
          <p:nvPr/>
        </p:nvSpPr>
        <p:spPr>
          <a:xfrm>
            <a:off x="6705600" y="4450849"/>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4" name="TextBox 53"/>
          <p:cNvSpPr txBox="1"/>
          <p:nvPr/>
        </p:nvSpPr>
        <p:spPr>
          <a:xfrm>
            <a:off x="5791200" y="4718918"/>
            <a:ext cx="533400" cy="646331"/>
          </a:xfrm>
          <a:prstGeom prst="rect">
            <a:avLst/>
          </a:prstGeom>
          <a:noFill/>
        </p:spPr>
        <p:txBody>
          <a:bodyPr wrap="square" rtlCol="0">
            <a:spAutoFit/>
          </a:bodyPr>
          <a:lstStyle/>
          <a:p>
            <a:r>
              <a:rPr lang="bn-BD" sz="3600" dirty="0" smtClean="0">
                <a:solidFill>
                  <a:srgbClr val="FFFF00"/>
                </a:solidFill>
              </a:rPr>
              <a:t>-</a:t>
            </a:r>
            <a:endParaRPr lang="en-US" sz="3600" dirty="0">
              <a:solidFill>
                <a:srgbClr val="FFFF00"/>
              </a:solidFill>
            </a:endParaRPr>
          </a:p>
        </p:txBody>
      </p:sp>
      <p:sp>
        <p:nvSpPr>
          <p:cNvPr id="55" name="TextBox 54"/>
          <p:cNvSpPr txBox="1"/>
          <p:nvPr/>
        </p:nvSpPr>
        <p:spPr>
          <a:xfrm>
            <a:off x="5715000" y="4716020"/>
            <a:ext cx="990600" cy="420628"/>
          </a:xfrm>
          <a:prstGeom prst="rect">
            <a:avLst/>
          </a:prstGeom>
          <a:noFill/>
        </p:spPr>
        <p:txBody>
          <a:bodyPr wrap="square" rtlCol="0">
            <a:spAutoFit/>
          </a:bodyPr>
          <a:lstStyle/>
          <a:p>
            <a:r>
              <a:rPr lang="en-US" dirty="0" smtClean="0">
                <a:solidFill>
                  <a:schemeClr val="accent6">
                    <a:lumMod val="60000"/>
                    <a:lumOff val="40000"/>
                  </a:schemeClr>
                </a:solidFill>
              </a:rPr>
              <a:t>Cu</a:t>
            </a:r>
            <a:r>
              <a:rPr lang="en-US" sz="3200" baseline="24000" dirty="0" smtClean="0">
                <a:solidFill>
                  <a:schemeClr val="accent6">
                    <a:lumMod val="60000"/>
                    <a:lumOff val="40000"/>
                  </a:schemeClr>
                </a:solidFill>
              </a:rPr>
              <a:t>++</a:t>
            </a:r>
            <a:endParaRPr lang="en-US" baseline="24000" dirty="0">
              <a:solidFill>
                <a:schemeClr val="accent6">
                  <a:lumMod val="60000"/>
                  <a:lumOff val="40000"/>
                </a:schemeClr>
              </a:solidFill>
            </a:endParaRPr>
          </a:p>
        </p:txBody>
      </p:sp>
      <p:sp>
        <p:nvSpPr>
          <p:cNvPr id="56" name="TextBox 55"/>
          <p:cNvSpPr txBox="1"/>
          <p:nvPr/>
        </p:nvSpPr>
        <p:spPr>
          <a:xfrm>
            <a:off x="2057400" y="4038601"/>
            <a:ext cx="6858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7" name="TextBox 56"/>
          <p:cNvSpPr txBox="1"/>
          <p:nvPr/>
        </p:nvSpPr>
        <p:spPr>
          <a:xfrm>
            <a:off x="1981200" y="2590801"/>
            <a:ext cx="7620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8" name="TextBox 57"/>
          <p:cNvSpPr txBox="1"/>
          <p:nvPr/>
        </p:nvSpPr>
        <p:spPr>
          <a:xfrm>
            <a:off x="1981200" y="3505201"/>
            <a:ext cx="762000" cy="307777"/>
          </a:xfrm>
          <a:prstGeom prst="rect">
            <a:avLst/>
          </a:prstGeom>
          <a:noFill/>
        </p:spPr>
        <p:txBody>
          <a:bodyPr wrap="square" rtlCol="0">
            <a:spAutoFit/>
          </a:bodyPr>
          <a:lstStyle/>
          <a:p>
            <a:r>
              <a:rPr lang="en-US" sz="1400" dirty="0" smtClean="0"/>
              <a:t>Zn</a:t>
            </a:r>
            <a:r>
              <a:rPr lang="en-US" sz="1400" baseline="24000" dirty="0" smtClean="0"/>
              <a:t>++</a:t>
            </a:r>
            <a:endParaRPr lang="en-US" sz="1400" baseline="24000" dirty="0"/>
          </a:p>
        </p:txBody>
      </p:sp>
      <p:sp>
        <p:nvSpPr>
          <p:cNvPr id="59" name="TextBox 58"/>
          <p:cNvSpPr txBox="1"/>
          <p:nvPr/>
        </p:nvSpPr>
        <p:spPr>
          <a:xfrm>
            <a:off x="2057400" y="2393449"/>
            <a:ext cx="381000" cy="369332"/>
          </a:xfrm>
          <a:prstGeom prst="rect">
            <a:avLst/>
          </a:prstGeom>
          <a:noFill/>
        </p:spPr>
        <p:txBody>
          <a:bodyPr wrap="square" rtlCol="0">
            <a:spAutoFit/>
          </a:bodyPr>
          <a:lstStyle/>
          <a:p>
            <a:r>
              <a:rPr lang="en-US" dirty="0" smtClean="0"/>
              <a:t>e</a:t>
            </a:r>
            <a:endParaRPr lang="en-US" dirty="0"/>
          </a:p>
        </p:txBody>
      </p:sp>
      <p:sp>
        <p:nvSpPr>
          <p:cNvPr id="60" name="TextBox 59"/>
          <p:cNvSpPr txBox="1"/>
          <p:nvPr/>
        </p:nvSpPr>
        <p:spPr>
          <a:xfrm>
            <a:off x="2057400" y="2012449"/>
            <a:ext cx="381000" cy="369332"/>
          </a:xfrm>
          <a:prstGeom prst="rect">
            <a:avLst/>
          </a:prstGeom>
          <a:noFill/>
        </p:spPr>
        <p:txBody>
          <a:bodyPr wrap="square" rtlCol="0">
            <a:spAutoFit/>
          </a:bodyPr>
          <a:lstStyle/>
          <a:p>
            <a:r>
              <a:rPr lang="en-US" dirty="0" smtClean="0"/>
              <a:t>e</a:t>
            </a:r>
            <a:endParaRPr lang="en-US" dirty="0"/>
          </a:p>
        </p:txBody>
      </p:sp>
      <p:grpSp>
        <p:nvGrpSpPr>
          <p:cNvPr id="4" name="Group 100"/>
          <p:cNvGrpSpPr/>
          <p:nvPr/>
        </p:nvGrpSpPr>
        <p:grpSpPr>
          <a:xfrm>
            <a:off x="2244631" y="1066800"/>
            <a:ext cx="4364964" cy="755795"/>
            <a:chOff x="2244631" y="1568951"/>
            <a:chExt cx="4364964" cy="755795"/>
          </a:xfrm>
        </p:grpSpPr>
        <p:sp>
          <p:nvSpPr>
            <p:cNvPr id="93" name="Freeform 92"/>
            <p:cNvSpPr/>
            <p:nvPr/>
          </p:nvSpPr>
          <p:spPr>
            <a:xfrm>
              <a:off x="4572000" y="1568951"/>
              <a:ext cx="2037595" cy="755795"/>
            </a:xfrm>
            <a:custGeom>
              <a:avLst/>
              <a:gdLst>
                <a:gd name="connsiteX0" fmla="*/ 1797803 w 1851615"/>
                <a:gd name="connsiteY0" fmla="*/ 755795 h 755795"/>
                <a:gd name="connsiteX1" fmla="*/ 1813301 w 1851615"/>
                <a:gd name="connsiteY1" fmla="*/ 709300 h 755795"/>
                <a:gd name="connsiteX2" fmla="*/ 1813301 w 1851615"/>
                <a:gd name="connsiteY2" fmla="*/ 306344 h 755795"/>
                <a:gd name="connsiteX3" fmla="*/ 1782305 w 1851615"/>
                <a:gd name="connsiteY3" fmla="*/ 58371 h 755795"/>
                <a:gd name="connsiteX4" fmla="*/ 1735810 w 1851615"/>
                <a:gd name="connsiteY4" fmla="*/ 27374 h 755795"/>
                <a:gd name="connsiteX5" fmla="*/ 1410345 w 1851615"/>
                <a:gd name="connsiteY5" fmla="*/ 11876 h 755795"/>
                <a:gd name="connsiteX6" fmla="*/ 867905 w 1851615"/>
                <a:gd name="connsiteY6" fmla="*/ 27374 h 755795"/>
                <a:gd name="connsiteX7" fmla="*/ 774915 w 1851615"/>
                <a:gd name="connsiteY7" fmla="*/ 11876 h 755795"/>
                <a:gd name="connsiteX8" fmla="*/ 418454 w 1851615"/>
                <a:gd name="connsiteY8" fmla="*/ 27374 h 755795"/>
                <a:gd name="connsiteX9" fmla="*/ 309966 w 1851615"/>
                <a:gd name="connsiteY9" fmla="*/ 58371 h 755795"/>
                <a:gd name="connsiteX10" fmla="*/ 216976 w 1851615"/>
                <a:gd name="connsiteY10" fmla="*/ 89368 h 755795"/>
                <a:gd name="connsiteX11" fmla="*/ 170481 w 1851615"/>
                <a:gd name="connsiteY11" fmla="*/ 104866 h 755795"/>
                <a:gd name="connsiteX12" fmla="*/ 77491 w 1851615"/>
                <a:gd name="connsiteY12" fmla="*/ 120364 h 755795"/>
                <a:gd name="connsiteX13" fmla="*/ 0 w 1851615"/>
                <a:gd name="connsiteY13" fmla="*/ 135863 h 7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1615" h="755795">
                  <a:moveTo>
                    <a:pt x="1797803" y="755795"/>
                  </a:moveTo>
                  <a:cubicBezTo>
                    <a:pt x="1802969" y="740297"/>
                    <a:pt x="1811392" y="725525"/>
                    <a:pt x="1813301" y="709300"/>
                  </a:cubicBezTo>
                  <a:cubicBezTo>
                    <a:pt x="1835629" y="519518"/>
                    <a:pt x="1832766" y="488018"/>
                    <a:pt x="1813301" y="306344"/>
                  </a:cubicBezTo>
                  <a:cubicBezTo>
                    <a:pt x="1804427" y="223517"/>
                    <a:pt x="1851615" y="104578"/>
                    <a:pt x="1782305" y="58371"/>
                  </a:cubicBezTo>
                  <a:cubicBezTo>
                    <a:pt x="1766807" y="48039"/>
                    <a:pt x="1754293" y="29684"/>
                    <a:pt x="1735810" y="27374"/>
                  </a:cubicBezTo>
                  <a:cubicBezTo>
                    <a:pt x="1628037" y="13902"/>
                    <a:pt x="1518833" y="17042"/>
                    <a:pt x="1410345" y="11876"/>
                  </a:cubicBezTo>
                  <a:cubicBezTo>
                    <a:pt x="1229532" y="17042"/>
                    <a:pt x="1048792" y="27374"/>
                    <a:pt x="867905" y="27374"/>
                  </a:cubicBezTo>
                  <a:cubicBezTo>
                    <a:pt x="836481" y="27374"/>
                    <a:pt x="806339" y="11876"/>
                    <a:pt x="774915" y="11876"/>
                  </a:cubicBezTo>
                  <a:cubicBezTo>
                    <a:pt x="655982" y="11876"/>
                    <a:pt x="537274" y="22208"/>
                    <a:pt x="418454" y="27374"/>
                  </a:cubicBezTo>
                  <a:cubicBezTo>
                    <a:pt x="262226" y="79452"/>
                    <a:pt x="504534" y="0"/>
                    <a:pt x="309966" y="58371"/>
                  </a:cubicBezTo>
                  <a:cubicBezTo>
                    <a:pt x="278671" y="67760"/>
                    <a:pt x="247973" y="79036"/>
                    <a:pt x="216976" y="89368"/>
                  </a:cubicBezTo>
                  <a:cubicBezTo>
                    <a:pt x="201478" y="94534"/>
                    <a:pt x="186595" y="102180"/>
                    <a:pt x="170481" y="104866"/>
                  </a:cubicBezTo>
                  <a:lnTo>
                    <a:pt x="77491" y="120364"/>
                  </a:lnTo>
                  <a:cubicBezTo>
                    <a:pt x="51574" y="125076"/>
                    <a:pt x="0" y="135863"/>
                    <a:pt x="0" y="13586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2244631" y="1580827"/>
              <a:ext cx="2389362" cy="681926"/>
            </a:xfrm>
            <a:custGeom>
              <a:avLst/>
              <a:gdLst>
                <a:gd name="connsiteX0" fmla="*/ 18122 w 2389362"/>
                <a:gd name="connsiteY0" fmla="*/ 681926 h 681926"/>
                <a:gd name="connsiteX1" fmla="*/ 49118 w 2389362"/>
                <a:gd name="connsiteY1" fmla="*/ 216976 h 681926"/>
                <a:gd name="connsiteX2" fmla="*/ 64616 w 2389362"/>
                <a:gd name="connsiteY2" fmla="*/ 170481 h 681926"/>
                <a:gd name="connsiteX3" fmla="*/ 80115 w 2389362"/>
                <a:gd name="connsiteY3" fmla="*/ 92990 h 681926"/>
                <a:gd name="connsiteX4" fmla="*/ 436576 w 2389362"/>
                <a:gd name="connsiteY4" fmla="*/ 77492 h 681926"/>
                <a:gd name="connsiteX5" fmla="*/ 1134000 w 2389362"/>
                <a:gd name="connsiteY5" fmla="*/ 15498 h 681926"/>
                <a:gd name="connsiteX6" fmla="*/ 1319979 w 2389362"/>
                <a:gd name="connsiteY6" fmla="*/ 0 h 681926"/>
                <a:gd name="connsiteX7" fmla="*/ 1645444 w 2389362"/>
                <a:gd name="connsiteY7" fmla="*/ 30997 h 681926"/>
                <a:gd name="connsiteX8" fmla="*/ 1784928 w 2389362"/>
                <a:gd name="connsiteY8" fmla="*/ 61993 h 681926"/>
                <a:gd name="connsiteX9" fmla="*/ 1877918 w 2389362"/>
                <a:gd name="connsiteY9" fmla="*/ 77492 h 681926"/>
                <a:gd name="connsiteX10" fmla="*/ 2156888 w 2389362"/>
                <a:gd name="connsiteY10" fmla="*/ 92990 h 681926"/>
                <a:gd name="connsiteX11" fmla="*/ 2389362 w 2389362"/>
                <a:gd name="connsiteY11" fmla="*/ 9299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9362" h="681926">
                  <a:moveTo>
                    <a:pt x="18122" y="681926"/>
                  </a:moveTo>
                  <a:cubicBezTo>
                    <a:pt x="28454" y="526943"/>
                    <a:pt x="0" y="364333"/>
                    <a:pt x="49118" y="216976"/>
                  </a:cubicBezTo>
                  <a:cubicBezTo>
                    <a:pt x="54284" y="201478"/>
                    <a:pt x="60654" y="186330"/>
                    <a:pt x="64616" y="170481"/>
                  </a:cubicBezTo>
                  <a:cubicBezTo>
                    <a:pt x="71005" y="144926"/>
                    <a:pt x="54560" y="99379"/>
                    <a:pt x="80115" y="92990"/>
                  </a:cubicBezTo>
                  <a:cubicBezTo>
                    <a:pt x="195497" y="64145"/>
                    <a:pt x="317756" y="82658"/>
                    <a:pt x="436576" y="77492"/>
                  </a:cubicBezTo>
                  <a:cubicBezTo>
                    <a:pt x="705472" y="10265"/>
                    <a:pt x="468670" y="65711"/>
                    <a:pt x="1134000" y="15498"/>
                  </a:cubicBezTo>
                  <a:lnTo>
                    <a:pt x="1319979" y="0"/>
                  </a:lnTo>
                  <a:cubicBezTo>
                    <a:pt x="1483953" y="11712"/>
                    <a:pt x="1510234" y="8462"/>
                    <a:pt x="1645444" y="30997"/>
                  </a:cubicBezTo>
                  <a:cubicBezTo>
                    <a:pt x="1807839" y="58063"/>
                    <a:pt x="1645614" y="34130"/>
                    <a:pt x="1784928" y="61993"/>
                  </a:cubicBezTo>
                  <a:cubicBezTo>
                    <a:pt x="1815742" y="68156"/>
                    <a:pt x="1846921" y="72326"/>
                    <a:pt x="1877918" y="77492"/>
                  </a:cubicBezTo>
                  <a:cubicBezTo>
                    <a:pt x="2010052" y="143558"/>
                    <a:pt x="1900275" y="101839"/>
                    <a:pt x="2156888" y="92990"/>
                  </a:cubicBezTo>
                  <a:cubicBezTo>
                    <a:pt x="2234333" y="90320"/>
                    <a:pt x="2311871" y="92990"/>
                    <a:pt x="2389362" y="9299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extBox 97"/>
          <p:cNvSpPr txBox="1"/>
          <p:nvPr/>
        </p:nvSpPr>
        <p:spPr>
          <a:xfrm>
            <a:off x="2209800" y="2164849"/>
            <a:ext cx="381000" cy="369332"/>
          </a:xfrm>
          <a:prstGeom prst="rect">
            <a:avLst/>
          </a:prstGeom>
          <a:noFill/>
        </p:spPr>
        <p:txBody>
          <a:bodyPr wrap="square" rtlCol="0">
            <a:spAutoFit/>
          </a:bodyPr>
          <a:lstStyle/>
          <a:p>
            <a:r>
              <a:rPr lang="en-US" dirty="0" smtClean="0"/>
              <a:t>e</a:t>
            </a:r>
            <a:endParaRPr lang="en-US" dirty="0"/>
          </a:p>
        </p:txBody>
      </p:sp>
      <p:sp>
        <p:nvSpPr>
          <p:cNvPr id="99" name="TextBox 98"/>
          <p:cNvSpPr txBox="1"/>
          <p:nvPr/>
        </p:nvSpPr>
        <p:spPr>
          <a:xfrm>
            <a:off x="6400800" y="4691117"/>
            <a:ext cx="381000" cy="369332"/>
          </a:xfrm>
          <a:prstGeom prst="rect">
            <a:avLst/>
          </a:prstGeom>
          <a:noFill/>
        </p:spPr>
        <p:txBody>
          <a:bodyPr wrap="square" rtlCol="0">
            <a:spAutoFit/>
          </a:bodyPr>
          <a:lstStyle/>
          <a:p>
            <a:r>
              <a:rPr lang="en-US" dirty="0" smtClean="0"/>
              <a:t>e</a:t>
            </a:r>
            <a:endParaRPr lang="en-US" dirty="0"/>
          </a:p>
        </p:txBody>
      </p:sp>
      <p:sp>
        <p:nvSpPr>
          <p:cNvPr id="100" name="TextBox 99"/>
          <p:cNvSpPr txBox="1"/>
          <p:nvPr/>
        </p:nvSpPr>
        <p:spPr>
          <a:xfrm>
            <a:off x="6019800" y="4679449"/>
            <a:ext cx="381000" cy="369332"/>
          </a:xfrm>
          <a:prstGeom prst="rect">
            <a:avLst/>
          </a:prstGeom>
          <a:noFill/>
        </p:spPr>
        <p:txBody>
          <a:bodyPr wrap="square" rtlCol="0">
            <a:spAutoFit/>
          </a:bodyPr>
          <a:lstStyle/>
          <a:p>
            <a:r>
              <a:rPr lang="en-US" dirty="0" smtClean="0"/>
              <a:t>e</a:t>
            </a:r>
            <a:endParaRPr lang="en-US" dirty="0"/>
          </a:p>
        </p:txBody>
      </p:sp>
      <p:sp>
        <p:nvSpPr>
          <p:cNvPr id="81" name="TextBox 80"/>
          <p:cNvSpPr txBox="1"/>
          <p:nvPr/>
        </p:nvSpPr>
        <p:spPr>
          <a:xfrm>
            <a:off x="2133600" y="329625"/>
            <a:ext cx="4953000" cy="584775"/>
          </a:xfrm>
          <a:prstGeom prst="rect">
            <a:avLst/>
          </a:prstGeom>
          <a:noFill/>
        </p:spPr>
        <p:txBody>
          <a:bodyPr wrap="square" rtlCol="0">
            <a:spAutoFit/>
          </a:bodyPr>
          <a:lstStyle/>
          <a:p>
            <a:pPr algn="ctr"/>
            <a:r>
              <a:rPr lang="en-US" sz="3200" dirty="0" err="1" smtClean="0">
                <a:latin typeface="NikoshBAN" pitchFamily="2" charset="0"/>
                <a:cs typeface="NikoshBAN" pitchFamily="2" charset="0"/>
              </a:rPr>
              <a:t>নিচের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ঘটনাটি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লক্ষ</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কর</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97" name="TextBox 96"/>
          <p:cNvSpPr txBox="1"/>
          <p:nvPr/>
        </p:nvSpPr>
        <p:spPr>
          <a:xfrm>
            <a:off x="838200" y="2926849"/>
            <a:ext cx="609600" cy="707886"/>
          </a:xfrm>
          <a:prstGeom prst="rect">
            <a:avLst/>
          </a:prstGeom>
          <a:noFill/>
        </p:spPr>
        <p:txBody>
          <a:bodyPr wrap="square" rtlCol="0">
            <a:spAutoFit/>
          </a:bodyPr>
          <a:lstStyle/>
          <a:p>
            <a:r>
              <a:rPr lang="en-US" sz="4000" dirty="0" smtClean="0">
                <a:latin typeface="NikoshBAN" pitchFamily="2" charset="0"/>
                <a:cs typeface="NikoshBAN" pitchFamily="2" charset="0"/>
              </a:rPr>
              <a:t>?</a:t>
            </a:r>
            <a:endParaRPr lang="en-US" sz="4000" dirty="0">
              <a:latin typeface="NikoshBAN" pitchFamily="2" charset="0"/>
              <a:cs typeface="NikoshBAN" pitchFamily="2" charset="0"/>
            </a:endParaRPr>
          </a:p>
        </p:txBody>
      </p:sp>
      <p:sp>
        <p:nvSpPr>
          <p:cNvPr id="101" name="TextBox 100"/>
          <p:cNvSpPr txBox="1"/>
          <p:nvPr/>
        </p:nvSpPr>
        <p:spPr>
          <a:xfrm>
            <a:off x="7848600" y="2819400"/>
            <a:ext cx="533400" cy="584775"/>
          </a:xfrm>
          <a:prstGeom prst="rect">
            <a:avLst/>
          </a:prstGeom>
          <a:solidFill>
            <a:schemeClr val="accent3">
              <a:lumMod val="20000"/>
              <a:lumOff val="80000"/>
            </a:schemeClr>
          </a:solidFill>
        </p:spPr>
        <p:txBody>
          <a:bodyPr wrap="square" rtlCol="0">
            <a:spAutoFit/>
          </a:bodyPr>
          <a:lstStyle/>
          <a:p>
            <a:r>
              <a:rPr lang="en-US" sz="3200" dirty="0" smtClean="0"/>
              <a:t>?</a:t>
            </a:r>
            <a:endParaRPr lang="en-US" sz="3200" dirty="0"/>
          </a:p>
        </p:txBody>
      </p:sp>
      <p:sp>
        <p:nvSpPr>
          <p:cNvPr id="102" name="TextBox 101"/>
          <p:cNvSpPr txBox="1"/>
          <p:nvPr/>
        </p:nvSpPr>
        <p:spPr>
          <a:xfrm>
            <a:off x="228600" y="5646003"/>
            <a:ext cx="8763000" cy="830997"/>
          </a:xfrm>
          <a:prstGeom prst="rect">
            <a:avLst/>
          </a:prstGeom>
          <a:noFill/>
        </p:spPr>
        <p:txBody>
          <a:bodyPr wrap="square" rtlCol="0">
            <a:spAutoFit/>
          </a:bodyPr>
          <a:lstStyle/>
          <a:p>
            <a:pPr lvl="0"/>
            <a:r>
              <a:rPr lang="bn-BD" sz="2400" dirty="0">
                <a:latin typeface="NikoshBAN" pitchFamily="2" charset="0"/>
                <a:cs typeface="NikoshBAN" pitchFamily="2" charset="0"/>
              </a:rPr>
              <a:t>তড়িৎ রাসায়নিক কোষে যে ধাতব দন্ড থাকে তাকে তড়িৎদ্বার বলে। এর মধ্যে ঋনাত্নক আধানবাহী তড়িৎদ্বারটিকে অ্যানোড </a:t>
            </a:r>
            <a:r>
              <a:rPr lang="bn-BD" sz="2400" dirty="0" smtClean="0">
                <a:latin typeface="NikoshBAN" pitchFamily="2" charset="0"/>
                <a:cs typeface="NikoshBAN" pitchFamily="2" charset="0"/>
              </a:rPr>
              <a:t>এবং </a:t>
            </a:r>
            <a:r>
              <a:rPr lang="bn-BD" sz="2400" dirty="0">
                <a:latin typeface="NikoshBAN" pitchFamily="2" charset="0"/>
                <a:cs typeface="NikoshBAN" pitchFamily="2" charset="0"/>
              </a:rPr>
              <a:t>ধনাত্নক আধানবাহী তড়িৎদ্বারটিকে </a:t>
            </a:r>
            <a:r>
              <a:rPr lang="en-US" sz="2400" dirty="0" err="1" smtClean="0">
                <a:latin typeface="NikoshBAN" pitchFamily="2" charset="0"/>
                <a:cs typeface="NikoshBAN" pitchFamily="2" charset="0"/>
              </a:rPr>
              <a:t>ক্যাথোড</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বলে </a:t>
            </a:r>
            <a:r>
              <a:rPr lang="bn-BD" sz="2400" dirty="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50" name="TextBox 49"/>
          <p:cNvSpPr txBox="1"/>
          <p:nvPr/>
        </p:nvSpPr>
        <p:spPr>
          <a:xfrm>
            <a:off x="228600" y="3048000"/>
            <a:ext cx="1143000" cy="523220"/>
          </a:xfrm>
          <a:prstGeom prst="rect">
            <a:avLst/>
          </a:prstGeom>
          <a:solidFill>
            <a:schemeClr val="accent3">
              <a:lumMod val="40000"/>
              <a:lumOff val="60000"/>
            </a:schemeClr>
          </a:solidFill>
        </p:spPr>
        <p:txBody>
          <a:bodyPr wrap="square" rtlCol="0">
            <a:spAutoFit/>
          </a:bodyPr>
          <a:lstStyle/>
          <a:p>
            <a:r>
              <a:rPr lang="bn-BD" sz="2800" dirty="0" smtClean="0">
                <a:latin typeface="NikoshBAN" pitchFamily="2" charset="0"/>
                <a:cs typeface="NikoshBAN" pitchFamily="2" charset="0"/>
              </a:rPr>
              <a:t>অ্যানোড</a:t>
            </a:r>
            <a:endParaRPr lang="en-US" sz="2800" dirty="0">
              <a:latin typeface="NikoshBAN" pitchFamily="2" charset="0"/>
              <a:cs typeface="NikoshBAN" pitchFamily="2" charset="0"/>
            </a:endParaRPr>
          </a:p>
        </p:txBody>
      </p:sp>
      <p:sp>
        <p:nvSpPr>
          <p:cNvPr id="61" name="TextBox 60"/>
          <p:cNvSpPr txBox="1"/>
          <p:nvPr/>
        </p:nvSpPr>
        <p:spPr>
          <a:xfrm>
            <a:off x="7620000" y="2819400"/>
            <a:ext cx="1143000" cy="523220"/>
          </a:xfrm>
          <a:prstGeom prst="rect">
            <a:avLst/>
          </a:prstGeom>
          <a:solidFill>
            <a:schemeClr val="accent3">
              <a:lumMod val="40000"/>
              <a:lumOff val="60000"/>
            </a:schemeClr>
          </a:solidFill>
        </p:spPr>
        <p:txBody>
          <a:bodyPr wrap="square" rtlCol="0">
            <a:spAutoFit/>
          </a:bodyPr>
          <a:lstStyle/>
          <a:p>
            <a:r>
              <a:rPr lang="bn-BD" sz="2800" dirty="0" smtClean="0">
                <a:latin typeface="NikoshBAN" pitchFamily="2" charset="0"/>
                <a:cs typeface="NikoshBAN" pitchFamily="2" charset="0"/>
              </a:rPr>
              <a:t>ক্যাথোড</a:t>
            </a:r>
            <a:endParaRPr lang="en-US" sz="2800" dirty="0">
              <a:latin typeface="NikoshBAN" pitchFamily="2" charset="0"/>
              <a:cs typeface="NikoshBAN"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100"/>
                                  </p:stCondLst>
                                  <p:childTnLst>
                                    <p:animMotion origin="layout" path="M 8.33333E-7 2.83237E-6 C 0.00052 -0.01503 0.0007 -0.03006 0.00157 -0.04509 C 0.00243 -0.06173 0.00764 -0.07838 0.01007 -0.0948 C 0.01059 -0.10913 0.00556 -0.12578 0.01181 -0.13757 C 0.01597 -0.14566 0.02657 -0.13896 0.03386 -0.13988 C 0.03785 -0.14035 0.04167 -0.14196 0.04566 -0.1422 C 0.08629 -0.14358 0.12709 -0.14381 0.16771 -0.14451 C 0.19861 -0.14266 0.23716 -0.13919 0.26771 -0.12647 C 0.27726 -0.12717 0.28698 -0.12694 0.29653 -0.12855 C 0.30782 -0.1304 0.31927 -0.1385 0.33038 -0.13988 C 0.34045 -0.14127 0.3507 -0.1415 0.36094 -0.1422 C 0.37674 -0.1452 0.39271 -0.14913 0.40834 -0.15353 C 0.42136 -0.15191 0.43438 -0.15121 0.4474 -0.1489 C 0.45764 -0.14705 0.46806 -0.13942 0.47795 -0.13549 C 0.48247 -0.12578 0.48316 -0.12 0.48472 -0.10821 C 0.4842 -0.09179 0.48455 -0.07514 0.48299 -0.05873 C 0.48282 -0.05595 0.48021 -0.05433 0.47952 -0.05179 C 0.47847 -0.04832 0.47847 -0.04439 0.47795 -0.04069 C 0.47743 -0.01433 0.47709 0.01202 0.47622 0.03838 C 0.47587 0.04671 0.47466 0.0548 0.47448 0.06312 C 0.47153 0.17017 0.48021 0.13041 0.47118 0.16925 C 0.47292 0.37017 0.47275 0.2911 0.47275 0.40624 " pathEditMode="relative" ptsTypes="fffffffffffffffffffffA">
                                      <p:cBhvr>
                                        <p:cTn id="6" dur="5864" fill="hold"/>
                                        <p:tgtEl>
                                          <p:spTgt spid="60"/>
                                        </p:tgtEl>
                                        <p:attrNameLst>
                                          <p:attrName>ppt_x</p:attrName>
                                          <p:attrName>ppt_y</p:attrName>
                                        </p:attrNameLst>
                                      </p:cBhvr>
                                    </p:animMotion>
                                  </p:childTnLst>
                                </p:cTn>
                              </p:par>
                              <p:par>
                                <p:cTn id="7" presetID="0" presetClass="path" presetSubtype="0" repeatCount="indefinite" accel="50000" decel="50000" fill="hold" grpId="0" nodeType="withEffect">
                                  <p:stCondLst>
                                    <p:cond delay="1900"/>
                                  </p:stCondLst>
                                  <p:childTnLst>
                                    <p:animMotion origin="layout" path="M -0.02083 -0.02867 C -0.02031 -0.0437 -0.02014 -0.05873 -0.01927 -0.07376 C -0.0184 -0.0904 -0.01319 -0.10705 -0.01076 -0.12347 C -0.01024 -0.1378 -0.01528 -0.15445 -0.00903 -0.16624 C -0.00486 -0.17434 0.00573 -0.16763 0.01302 -0.16855 C 0.01701 -0.16902 0.02083 -0.17064 0.02483 -0.17087 C 0.06545 -0.17225 0.10625 -0.17249 0.14688 -0.17318 C 0.17778 -0.17133 0.21632 -0.16786 0.24688 -0.15514 C 0.25642 -0.15584 0.26615 -0.15561 0.27569 -0.15723 C 0.28698 -0.15908 0.29844 -0.16717 0.30955 -0.16855 C 0.31962 -0.16994 0.32986 -0.17017 0.3401 -0.17087 C 0.3559 -0.17387 0.37188 -0.1778 0.3875 -0.1822 C 0.40052 -0.18058 0.41354 -0.17988 0.42656 -0.17757 C 0.43681 -0.17572 0.44722 -0.16809 0.45712 -0.16416 C 0.46163 -0.15445 0.46233 -0.14867 0.46389 -0.13688 C 0.46337 -0.12046 0.46372 -0.10381 0.46215 -0.0874 C 0.46198 -0.08462 0.45938 -0.08301 0.45868 -0.08046 C 0.45764 -0.07699 0.45764 -0.07306 0.45712 -0.06936 C 0.4566 -0.04301 0.45625 -0.01665 0.45538 0.00971 C 0.45503 0.01803 0.45382 0.02613 0.45365 0.03445 C 0.45069 0.1415 0.45938 0.10173 0.45035 0.14058 C 0.45208 0.3415 0.45191 0.26243 0.45191 0.37757 " pathEditMode="relative" rAng="0" ptsTypes="fffffffffffffffffffffA">
                                      <p:cBhvr>
                                        <p:cTn id="8" dur="2000" fill="hold"/>
                                        <p:tgtEl>
                                          <p:spTgt spid="98"/>
                                        </p:tgtEl>
                                        <p:attrNameLst>
                                          <p:attrName>ppt_x</p:attrName>
                                          <p:attrName>ppt_y</p:attrName>
                                        </p:attrNameLst>
                                      </p:cBhvr>
                                      <p:rCtr x="24200" y="12600"/>
                                    </p:animMotion>
                                  </p:childTnLst>
                                </p:cTn>
                              </p:par>
                              <p:par>
                                <p:cTn id="9" presetID="9" presetClass="exit" presetSubtype="0" repeatCount="18667" fill="hold" grpId="0" nodeType="withEffect">
                                  <p:stCondLst>
                                    <p:cond delay="0"/>
                                  </p:stCondLst>
                                  <p:childTnLst>
                                    <p:animEffect transition="out" filter="dissolve">
                                      <p:cBhvr>
                                        <p:cTn id="10" dur="471"/>
                                        <p:tgtEl>
                                          <p:spTgt spid="99"/>
                                        </p:tgtEl>
                                      </p:cBhvr>
                                    </p:animEffect>
                                    <p:set>
                                      <p:cBhvr>
                                        <p:cTn id="11" dur="1" fill="hold">
                                          <p:stCondLst>
                                            <p:cond delay="470"/>
                                          </p:stCondLst>
                                        </p:cTn>
                                        <p:tgtEl>
                                          <p:spTgt spid="99"/>
                                        </p:tgtEl>
                                        <p:attrNameLst>
                                          <p:attrName>style.visibility</p:attrName>
                                        </p:attrNameLst>
                                      </p:cBhvr>
                                      <p:to>
                                        <p:strVal val="hidden"/>
                                      </p:to>
                                    </p:set>
                                  </p:childTnLst>
                                </p:cTn>
                              </p:par>
                              <p:par>
                                <p:cTn id="12" presetID="9" presetClass="exit" presetSubtype="0" repeatCount="indefinite" fill="hold" grpId="0" nodeType="withEffect">
                                  <p:stCondLst>
                                    <p:cond delay="0"/>
                                  </p:stCondLst>
                                  <p:childTnLst>
                                    <p:animEffect transition="out" filter="dissolve">
                                      <p:cBhvr>
                                        <p:cTn id="13" dur="500"/>
                                        <p:tgtEl>
                                          <p:spTgt spid="100"/>
                                        </p:tgtEl>
                                      </p:cBhvr>
                                    </p:animEffect>
                                    <p:set>
                                      <p:cBhvr>
                                        <p:cTn id="14" dur="1" fill="hold">
                                          <p:stCondLst>
                                            <p:cond delay="499"/>
                                          </p:stCondLst>
                                        </p:cTn>
                                        <p:tgtEl>
                                          <p:spTgt spid="100"/>
                                        </p:tgtEl>
                                        <p:attrNameLst>
                                          <p:attrName>style.visibility</p:attrName>
                                        </p:attrNameLst>
                                      </p:cBhvr>
                                      <p:to>
                                        <p:strVal val="hidden"/>
                                      </p:to>
                                    </p:set>
                                  </p:childTnLst>
                                </p:cTn>
                              </p:par>
                              <p:par>
                                <p:cTn id="15" presetID="0" presetClass="path" presetSubtype="0" repeatCount="indefinite" accel="50000" decel="50000" fill="hold" grpId="0" nodeType="withEffect">
                                  <p:stCondLst>
                                    <p:cond delay="0"/>
                                  </p:stCondLst>
                                  <p:childTnLst>
                                    <p:animMotion origin="layout" path="M 5E-6 7.91908E-6 C 0.00539 0.0007 0.0158 0.00047 0.02205 0.00463 C 0.03577 0.01365 0.01876 0.00509 0.03212 0.01133 C 0.03872 0.02012 0.04289 0.02868 0.04566 0.0407 C 0.05018 0.08694 0.06112 0.14336 0.04063 0.1829 C 0.03664 0.23353 0.04063 0.17203 0.04063 0.25503 C 0.04063 0.26336 0.03889 0.28001 0.03889 0.28001 " pathEditMode="relative" ptsTypes="ffffffA">
                                      <p:cBhvr>
                                        <p:cTn id="16" dur="2000" fill="hold"/>
                                        <p:tgtEl>
                                          <p:spTgt spid="57"/>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0"/>
                                  </p:stCondLst>
                                  <p:childTnLst>
                                    <p:animMotion origin="layout" path="M 1.38889E-6 4.04624E-6 C 0.00643 -0.00856 0.00729 -0.01827 0.01354 -0.02706 C 0.01667 -0.03908 0.02101 -0.04671 0.02709 -0.05642 C 0.0316 -0.06359 0.03229 -0.06983 0.03733 -0.07677 C 0.03993 -0.08694 0.0408 -0.09272 0.04584 -0.10151 C 0.04636 -0.10821 0.0441 -0.11654 0.0474 -0.12185 C 0.05035 -0.12671 0.06111 -0.12625 0.06111 -0.12625 C 0.06337 -0.12787 0.06788 -0.13087 0.06788 -0.13087 " pathEditMode="relative" ptsTypes="fffffffA">
                                      <p:cBhvr>
                                        <p:cTn id="18" dur="2000" fill="hold"/>
                                        <p:tgtEl>
                                          <p:spTgt spid="5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97"/>
                                        </p:tgtEl>
                                      </p:cBhvr>
                                    </p:animEffect>
                                    <p:set>
                                      <p:cBhvr>
                                        <p:cTn id="35" dur="1" fill="hold">
                                          <p:stCondLst>
                                            <p:cond delay="499"/>
                                          </p:stCondLst>
                                        </p:cTn>
                                        <p:tgtEl>
                                          <p:spTgt spid="9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1000" fill="hold"/>
                                        <p:tgtEl>
                                          <p:spTgt spid="50"/>
                                        </p:tgtEl>
                                        <p:attrNameLst>
                                          <p:attrName>ppt_x</p:attrName>
                                        </p:attrNameLst>
                                      </p:cBhvr>
                                      <p:tavLst>
                                        <p:tav tm="0">
                                          <p:val>
                                            <p:strVal val="#ppt_x-.2"/>
                                          </p:val>
                                        </p:tav>
                                        <p:tav tm="100000">
                                          <p:val>
                                            <p:strVal val="#ppt_x"/>
                                          </p:val>
                                        </p:tav>
                                      </p:tavLst>
                                    </p:anim>
                                    <p:anim calcmode="lin" valueType="num">
                                      <p:cBhvr>
                                        <p:cTn id="48" dur="1000" fill="hold"/>
                                        <p:tgtEl>
                                          <p:spTgt spid="5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2" nodeType="click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p:cTn id="54" dur="1000" fill="hold"/>
                                        <p:tgtEl>
                                          <p:spTgt spid="101"/>
                                        </p:tgtEl>
                                        <p:attrNameLst>
                                          <p:attrName>ppt_x</p:attrName>
                                        </p:attrNameLst>
                                      </p:cBhvr>
                                      <p:tavLst>
                                        <p:tav tm="0">
                                          <p:val>
                                            <p:strVal val="#ppt_x-.2"/>
                                          </p:val>
                                        </p:tav>
                                        <p:tav tm="100000">
                                          <p:val>
                                            <p:strVal val="#ppt_x"/>
                                          </p:val>
                                        </p:tav>
                                      </p:tavLst>
                                    </p:anim>
                                    <p:anim calcmode="lin" valueType="num">
                                      <p:cBhvr>
                                        <p:cTn id="55" dur="1000" fill="hold"/>
                                        <p:tgtEl>
                                          <p:spTgt spid="10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1"/>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 calcmode="lin" valueType="num">
                                      <p:cBhvr>
                                        <p:cTn id="61" dur="1000" fill="hold"/>
                                        <p:tgtEl>
                                          <p:spTgt spid="61"/>
                                        </p:tgtEl>
                                        <p:attrNameLst>
                                          <p:attrName>ppt_x</p:attrName>
                                        </p:attrNameLst>
                                      </p:cBhvr>
                                      <p:tavLst>
                                        <p:tav tm="0">
                                          <p:val>
                                            <p:strVal val="#ppt_x-.2"/>
                                          </p:val>
                                        </p:tav>
                                        <p:tav tm="100000">
                                          <p:val>
                                            <p:strVal val="#ppt_x"/>
                                          </p:val>
                                        </p:tav>
                                      </p:tavLst>
                                    </p:anim>
                                    <p:anim calcmode="lin" valueType="num">
                                      <p:cBhvr>
                                        <p:cTn id="62"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63" dur="10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101"/>
                                        </p:tgtEl>
                                      </p:cBhvr>
                                    </p:animEffect>
                                    <p:set>
                                      <p:cBhvr>
                                        <p:cTn id="68" dur="1" fill="hold">
                                          <p:stCondLst>
                                            <p:cond delay="499"/>
                                          </p:stCondLst>
                                        </p:cTn>
                                        <p:tgtEl>
                                          <p:spTgt spid="10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9" presetClass="entr" presetSubtype="0" fill="hold" grpId="0" nodeType="clickEffect">
                                  <p:stCondLst>
                                    <p:cond delay="0"/>
                                  </p:stCondLst>
                                  <p:childTnLst>
                                    <p:set>
                                      <p:cBhvr>
                                        <p:cTn id="72" dur="1" fill="hold">
                                          <p:stCondLst>
                                            <p:cond delay="0"/>
                                          </p:stCondLst>
                                        </p:cTn>
                                        <p:tgtEl>
                                          <p:spTgt spid="102"/>
                                        </p:tgtEl>
                                        <p:attrNameLst>
                                          <p:attrName>style.visibility</p:attrName>
                                        </p:attrNameLst>
                                      </p:cBhvr>
                                      <p:to>
                                        <p:strVal val="visible"/>
                                      </p:to>
                                    </p:set>
                                    <p:anim calcmode="lin" valueType="num">
                                      <p:cBhvr>
                                        <p:cTn id="73" dur="1000" fill="hold"/>
                                        <p:tgtEl>
                                          <p:spTgt spid="102"/>
                                        </p:tgtEl>
                                        <p:attrNameLst>
                                          <p:attrName>ppt_x</p:attrName>
                                        </p:attrNameLst>
                                      </p:cBhvr>
                                      <p:tavLst>
                                        <p:tav tm="0">
                                          <p:val>
                                            <p:strVal val="#ppt_x-.2"/>
                                          </p:val>
                                        </p:tav>
                                        <p:tav tm="100000">
                                          <p:val>
                                            <p:strVal val="#ppt_x"/>
                                          </p:val>
                                        </p:tav>
                                      </p:tavLst>
                                    </p:anim>
                                    <p:anim calcmode="lin" valueType="num">
                                      <p:cBhvr>
                                        <p:cTn id="74" dur="1000" fill="hold"/>
                                        <p:tgtEl>
                                          <p:spTgt spid="102"/>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60" grpId="0"/>
      <p:bldP spid="98" grpId="0"/>
      <p:bldP spid="99" grpId="0"/>
      <p:bldP spid="100" grpId="0"/>
      <p:bldP spid="97" grpId="0"/>
      <p:bldP spid="97" grpId="1"/>
      <p:bldP spid="101" grpId="1" animBg="1"/>
      <p:bldP spid="101" grpId="2" animBg="1"/>
      <p:bldP spid="102" grpId="0"/>
      <p:bldP spid="50" grpId="0" animBg="1"/>
      <p:bldP spid="6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720</TotalTime>
  <Words>878</Words>
  <Application>Microsoft Office PowerPoint</Application>
  <PresentationFormat>On-screen Show (4:3)</PresentationFormat>
  <Paragraphs>198</Paragraphs>
  <Slides>17</Slides>
  <Notes>14</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Calibri</vt:lpstr>
      <vt:lpstr>NikoshB</vt:lpstr>
      <vt:lpstr>NikoshBAN</vt:lpstr>
      <vt:lpstr>SutonnyMJ</vt:lpstr>
      <vt:lpstr>Symbol</vt:lpstr>
      <vt:lpstr>Times New Roman</vt:lpstr>
      <vt:lpstr>Verdana</vt:lpstr>
      <vt:lpstr>Vrinda</vt:lpstr>
      <vt:lpstr>Wingdings 2</vt:lpstr>
      <vt:lpstr>Wingdings 3</vt:lpstr>
      <vt:lpstr>Aspect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Jahan Computer</dc:creator>
  <cp:lastModifiedBy>Avijit Saha</cp:lastModifiedBy>
  <cp:revision>81</cp:revision>
  <dcterms:created xsi:type="dcterms:W3CDTF">2015-11-15T16:42:59Z</dcterms:created>
  <dcterms:modified xsi:type="dcterms:W3CDTF">2020-03-25T07:25:16Z</dcterms:modified>
</cp:coreProperties>
</file>