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66" r:id="rId3"/>
    <p:sldId id="277" r:id="rId4"/>
    <p:sldId id="278" r:id="rId5"/>
    <p:sldId id="259" r:id="rId6"/>
    <p:sldId id="279" r:id="rId7"/>
    <p:sldId id="270" r:id="rId8"/>
    <p:sldId id="272" r:id="rId9"/>
    <p:sldId id="271" r:id="rId10"/>
    <p:sldId id="268" r:id="rId11"/>
    <p:sldId id="260" r:id="rId12"/>
    <p:sldId id="261" r:id="rId13"/>
    <p:sldId id="262" r:id="rId14"/>
    <p:sldId id="264" r:id="rId15"/>
    <p:sldId id="273" r:id="rId16"/>
    <p:sldId id="274"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991" autoAdjust="0"/>
  </p:normalViewPr>
  <p:slideViewPr>
    <p:cSldViewPr>
      <p:cViewPr varScale="1">
        <p:scale>
          <a:sx n="53" d="100"/>
          <a:sy n="53" d="100"/>
        </p:scale>
        <p:origin x="-17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7590D-F60C-4287-A981-D3871FBBE92E}" type="datetimeFigureOut">
              <a:rPr lang="en-US" smtClean="0"/>
              <a:pPr/>
              <a:t>8/18/2015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D4F6E-B77D-4E6A-988D-698EB49D46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উপস্থিত</a:t>
            </a:r>
            <a:r>
              <a:rPr lang="bn-BD" baseline="0" dirty="0" smtClean="0"/>
              <a:t> সকল শিক্ষার্থীদেরকে কয়েকটি দলে ভাগ করে তাদের মধ্যে প্রয়োজনীয় উপকরণ সারবরাহ করে শিক্ষার্থীদেরকে দিয়ে এই পরীক্ষণটি করাবেন।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উপস্থিত</a:t>
            </a:r>
            <a:r>
              <a:rPr lang="bn-BD" baseline="0" dirty="0" smtClean="0"/>
              <a:t> সকল শিক্ষার্থীদেরকে কয়েকটি দলে ভাগ করে তাদের মধ্যে প্রয়োজনীয় উপকরণ সারবরাহ করে শিক্ষার্থীদেরকে দিয়ে এই পরীক্ষণটি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উপস্থিত</a:t>
            </a:r>
            <a:r>
              <a:rPr lang="bn-BD" baseline="0" dirty="0" smtClean="0"/>
              <a:t> সকল শিক্ষার্থীদেরকে কয়েকটি দলে ভাগ করে তাদেরকে কাজটি করতে দিতে পারেন। পরের স্লাইডে ফলাফল দেয়া আছে মিলিয়ে নিতে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D56AD2-E6BC-4F83-AA2C-2C5CB51CEE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শিক্ষার্থীদের কাছে প্রশ্ন করতে পারেন নাক কি কাজ করে? শিক্ষার্থীরা উত্তর দেয়ার চেষ্টা করবে যে নাক দিয়ে আমরা গন্ধ নেই। শিক্ষক প্রশ্ন করতে পারেন এই গন্ধ আমাদের নাকে আসে কিভাবে?  শিক্ষার্থীরা উত্তর দেয়ার চেষ্টা করবে না পারলে শিক্ষক বলে দেবেন। দূর্গন্ধ কিভাবে আমাদের নাকে পৌচ্ছায় তা জানার জন্য আজকের ক্লাশে তোমাদেরকে স্বাগত।</a:t>
            </a:r>
            <a:r>
              <a:rPr lang="bn-BD" dirty="0" smtClean="0"/>
              <a:t>এ ধরণের</a:t>
            </a:r>
            <a:r>
              <a:rPr lang="bn-BD" baseline="0" dirty="0" smtClean="0"/>
              <a:t> দূর্গন্ধ পরিবেশকে দূষিত করে।</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শিরোনাম ও তারিখ বোর্ডে লিখে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শুধু</a:t>
            </a:r>
            <a:r>
              <a:rPr lang="bn-BD" baseline="0" dirty="0" smtClean="0"/>
              <a:t> শিক্ষকের জন্য । </a:t>
            </a:r>
            <a:endParaRPr lang="en-US" dirty="0" smtClean="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কাজঃ শ্রেণিকক্ষে</a:t>
            </a:r>
            <a:r>
              <a:rPr lang="bn-BD" baseline="0" dirty="0" smtClean="0">
                <a:latin typeface="NikoshBAN" pitchFamily="2" charset="0"/>
                <a:cs typeface="NikoshBAN" pitchFamily="2" charset="0"/>
              </a:rPr>
              <a:t> উক্ত পরিক্ষণটি ব্যাবহারিক কাজ হিসাবে দেখাতে পারেন। উপকরণঃ বীকার, পানি, তরল নীল।</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824D4F6E-B77D-4E6A-988D-698EB49D46B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শ্রেণি কক্ষে বেলুণের সাহায্যে পরীক্ষাটি সরাসরি দেখালে শিক্ষার্থীরা হাতে কলমে শিখতে পারবে।</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দেখানোর</a:t>
            </a:r>
            <a:r>
              <a:rPr lang="bn-BD" baseline="0" dirty="0" smtClean="0"/>
              <a:t> সময়  গুরুত্বপূর্ণ অংশটুকুতে থামিয়ে থামিয়ে দেখাতে পারেন। ট্যাংগ ও রাসনার শরবত ও যে ব্যাপন প্রক্রিয়ায় হয় তা শিক্ষার্থীদের মধ্য থেকে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গুরুত্বপূর্ণ</a:t>
            </a:r>
            <a:r>
              <a:rPr lang="bn-BD" baseline="0" dirty="0" smtClean="0"/>
              <a:t> ঘটনাগুলো বোর্ডে লিখে দিতে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6085D7-06B8-4D8E-A8B9-9A58E53463F1}"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085D7-06B8-4D8E-A8B9-9A58E53463F1}"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085D7-06B8-4D8E-A8B9-9A58E53463F1}"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085D7-06B8-4D8E-A8B9-9A58E53463F1}"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6085D7-06B8-4D8E-A8B9-9A58E53463F1}"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085D7-06B8-4D8E-A8B9-9A58E53463F1}"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085D7-06B8-4D8E-A8B9-9A58E53463F1}" type="datetimeFigureOut">
              <a:rPr lang="en-US" smtClean="0"/>
              <a:pPr/>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6085D7-06B8-4D8E-A8B9-9A58E53463F1}" type="datetimeFigureOut">
              <a:rPr lang="en-US" smtClean="0"/>
              <a:pPr/>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085D7-06B8-4D8E-A8B9-9A58E53463F1}"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085D7-06B8-4D8E-A8B9-9A58E53463F1}"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085D7-06B8-4D8E-A8B9-9A58E53463F1}"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A419D-CBAF-49E0-89B8-6CD5F7E277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085D7-06B8-4D8E-A8B9-9A58E53463F1}" type="datetimeFigureOut">
              <a:rPr lang="en-US" smtClean="0"/>
              <a:pPr/>
              <a:t>8/18/2015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419D-CBAF-49E0-89B8-6CD5F7E277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362200"/>
            <a:ext cx="7162800" cy="584775"/>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err="1" smtClean="0">
                <a:latin typeface="NikoshBAN" pitchFamily="2" charset="0"/>
                <a:cs typeface="NikoshBAN" pitchFamily="2" charset="0"/>
              </a:rPr>
              <a:t>ব্যাপনের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সংশ্লিষ্ট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এমন</a:t>
            </a:r>
            <a:r>
              <a:rPr lang="en-US" sz="3200" dirty="0" smtClean="0">
                <a:latin typeface="NikoshBAN" pitchFamily="2" charset="0"/>
                <a:cs typeface="NikoshBAN" pitchFamily="2" charset="0"/>
              </a:rPr>
              <a:t> ৫টি </a:t>
            </a:r>
            <a:r>
              <a:rPr lang="en-US" sz="3200" dirty="0" err="1" smtClean="0">
                <a:latin typeface="NikoshBAN" pitchFamily="2" charset="0"/>
                <a:cs typeface="NikoshBAN" pitchFamily="2" charset="0"/>
              </a:rPr>
              <a:t>ঘটনা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উল্লেখ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 name="TextBox 2"/>
          <p:cNvSpPr txBox="1"/>
          <p:nvPr/>
        </p:nvSpPr>
        <p:spPr>
          <a:xfrm>
            <a:off x="2286000" y="1219200"/>
            <a:ext cx="4267200" cy="646331"/>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4" name="TextBox 3"/>
          <p:cNvSpPr txBox="1"/>
          <p:nvPr/>
        </p:nvSpPr>
        <p:spPr>
          <a:xfrm>
            <a:off x="6781800" y="1295400"/>
            <a:ext cx="1828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sp>
        <p:nvSpPr>
          <p:cNvPr id="5" name="TextBox 4"/>
          <p:cNvSpPr txBox="1"/>
          <p:nvPr/>
        </p:nvSpPr>
        <p:spPr>
          <a:xfrm>
            <a:off x="1143000" y="3886200"/>
            <a:ext cx="7162800" cy="523220"/>
          </a:xfrm>
          <a:prstGeom prst="rect">
            <a:avLst/>
          </a:prstGeom>
          <a:solidFill>
            <a:schemeClr val="accent1">
              <a:lumMod val="20000"/>
              <a:lumOff val="80000"/>
            </a:schemeClr>
          </a:solidFill>
          <a:effectLst>
            <a:outerShdw blurRad="50800" dist="38100" dir="18900000" algn="bl" rotWithShape="0">
              <a:prstClr val="black">
                <a:alpha val="40000"/>
              </a:prstClr>
            </a:outerShdw>
          </a:effectLst>
        </p:spPr>
        <p:txBody>
          <a:bodyPr wrap="square" rtlCol="0">
            <a:spAutoFit/>
          </a:bodyPr>
          <a:lstStyle/>
          <a:p>
            <a:pPr algn="ctr"/>
            <a:r>
              <a:rPr lang="bn-BD" sz="2800" dirty="0" smtClean="0">
                <a:latin typeface="NikoshBAN" pitchFamily="2" charset="0"/>
                <a:cs typeface="NikoshBAN" pitchFamily="2" charset="0"/>
              </a:rPr>
              <a:t>ব্যাপনের পর নিঃসরণ হয় এমন ৫টি ঘটনা লিখে আনবে।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28600" y="4114800"/>
            <a:ext cx="8610600" cy="2438400"/>
            <a:chOff x="304800" y="1031421"/>
            <a:chExt cx="8686800" cy="5445579"/>
          </a:xfrm>
        </p:grpSpPr>
        <p:sp>
          <p:nvSpPr>
            <p:cNvPr id="2" name="Rectangle 1"/>
            <p:cNvSpPr/>
            <p:nvPr/>
          </p:nvSpPr>
          <p:spPr>
            <a:xfrm>
              <a:off x="304800" y="1219200"/>
              <a:ext cx="86106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04800" y="2719841"/>
              <a:ext cx="8610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09600" y="3810000"/>
              <a:ext cx="5257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163013" y="3685218"/>
              <a:ext cx="5369378" cy="6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7400" y="4434908"/>
              <a:ext cx="6857326" cy="1190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1219200"/>
              <a:ext cx="14478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উপকরণ</a:t>
              </a:r>
              <a:endParaRPr lang="en-US" dirty="0">
                <a:latin typeface="NikoshBAN" pitchFamily="2" charset="0"/>
                <a:cs typeface="NikoshBAN" pitchFamily="2" charset="0"/>
              </a:endParaRPr>
            </a:p>
          </p:txBody>
        </p:sp>
        <p:sp>
          <p:nvSpPr>
            <p:cNvPr id="16" name="TextBox 15"/>
            <p:cNvSpPr txBox="1"/>
            <p:nvPr/>
          </p:nvSpPr>
          <p:spPr>
            <a:xfrm>
              <a:off x="2995402" y="1371770"/>
              <a:ext cx="2459979" cy="824814"/>
            </a:xfrm>
            <a:prstGeom prst="rect">
              <a:avLst/>
            </a:prstGeom>
            <a:noFill/>
          </p:spPr>
          <p:txBody>
            <a:bodyPr wrap="square" rtlCol="0">
              <a:spAutoFit/>
            </a:bodyPr>
            <a:lstStyle/>
            <a:p>
              <a:pPr algn="ctr"/>
              <a:r>
                <a:rPr lang="bn-BD" dirty="0" smtClean="0">
                  <a:latin typeface="NikoshBAN" pitchFamily="2" charset="0"/>
                  <a:cs typeface="NikoshBAN" pitchFamily="2" charset="0"/>
                </a:rPr>
                <a:t>কার্যপদ্ধতি</a:t>
              </a:r>
              <a:endParaRPr lang="en-US" dirty="0">
                <a:latin typeface="NikoshBAN" pitchFamily="2" charset="0"/>
                <a:cs typeface="NikoshBAN" pitchFamily="2" charset="0"/>
              </a:endParaRPr>
            </a:p>
          </p:txBody>
        </p:sp>
        <p:sp>
          <p:nvSpPr>
            <p:cNvPr id="17" name="TextBox 16"/>
            <p:cNvSpPr txBox="1"/>
            <p:nvPr/>
          </p:nvSpPr>
          <p:spPr>
            <a:xfrm>
              <a:off x="6705600" y="1219200"/>
              <a:ext cx="2286000" cy="646331"/>
            </a:xfrm>
            <a:prstGeom prst="rect">
              <a:avLst/>
            </a:prstGeom>
            <a:noFill/>
          </p:spPr>
          <p:txBody>
            <a:bodyPr wrap="square" rtlCol="0">
              <a:spAutoFit/>
            </a:bodyPr>
            <a:lstStyle/>
            <a:p>
              <a:pPr algn="ctr"/>
              <a:r>
                <a:rPr lang="bn-BD" dirty="0" smtClean="0">
                  <a:latin typeface="NikoshBAN" pitchFamily="2" charset="0"/>
                  <a:cs typeface="NikoshBAN" pitchFamily="2" charset="0"/>
                </a:rPr>
                <a:t>পুরোটা পানি একই রঙ ধারণ করতে কতটা সময় লাগল।</a:t>
              </a:r>
              <a:endParaRPr lang="en-US" dirty="0">
                <a:latin typeface="NikoshBAN" pitchFamily="2" charset="0"/>
                <a:cs typeface="NikoshBAN" pitchFamily="2" charset="0"/>
              </a:endParaRPr>
            </a:p>
          </p:txBody>
        </p:sp>
        <p:sp>
          <p:nvSpPr>
            <p:cNvPr id="18" name="TextBox 17"/>
            <p:cNvSpPr txBox="1"/>
            <p:nvPr/>
          </p:nvSpPr>
          <p:spPr>
            <a:xfrm>
              <a:off x="383060" y="2836441"/>
              <a:ext cx="1565189" cy="3640559"/>
            </a:xfrm>
            <a:prstGeom prst="rect">
              <a:avLst/>
            </a:prstGeom>
            <a:noFill/>
          </p:spPr>
          <p:txBody>
            <a:bodyPr wrap="square" rtlCol="0">
              <a:spAutoFit/>
            </a:bodyPr>
            <a:lstStyle/>
            <a:p>
              <a:r>
                <a:rPr lang="bn-BD" dirty="0" smtClean="0">
                  <a:latin typeface="NikoshBAN" pitchFamily="2" charset="0"/>
                  <a:cs typeface="NikoshBAN" pitchFamily="2" charset="0"/>
                </a:rPr>
                <a:t>টেস্টটিউব ২টি, তরল নীল, পানি, বীকার, স্পিরিট ল্যাম্প, হাতলযুক্ত ক্লিপ।</a:t>
              </a:r>
              <a:endParaRPr lang="en-US" dirty="0">
                <a:latin typeface="NikoshBAN" pitchFamily="2" charset="0"/>
                <a:cs typeface="NikoshBAN" pitchFamily="2" charset="0"/>
              </a:endParaRPr>
            </a:p>
          </p:txBody>
        </p:sp>
        <p:sp>
          <p:nvSpPr>
            <p:cNvPr id="19" name="TextBox 18"/>
            <p:cNvSpPr txBox="1"/>
            <p:nvPr/>
          </p:nvSpPr>
          <p:spPr>
            <a:xfrm>
              <a:off x="2183027" y="2909208"/>
              <a:ext cx="4382530" cy="1443425"/>
            </a:xfrm>
            <a:prstGeom prst="rect">
              <a:avLst/>
            </a:prstGeom>
            <a:noFill/>
          </p:spPr>
          <p:txBody>
            <a:bodyPr wrap="square" rtlCol="0">
              <a:spAutoFit/>
            </a:bodyPr>
            <a:lstStyle/>
            <a:p>
              <a:r>
                <a:rPr lang="bn-BD" dirty="0" smtClean="0">
                  <a:latin typeface="NikoshBAN" pitchFamily="2" charset="0"/>
                  <a:cs typeface="NikoshBAN" pitchFamily="2" charset="0"/>
                </a:rPr>
                <a:t>ধাপ-১,  চিত্র-১ এর ন্যায় টেস্টটিউবে বিশুদ্ধ পানি নাও।</a:t>
              </a:r>
            </a:p>
            <a:p>
              <a:r>
                <a:rPr lang="bn-BD" dirty="0" smtClean="0">
                  <a:latin typeface="NikoshBAN" pitchFamily="2" charset="0"/>
                  <a:cs typeface="NikoshBAN" pitchFamily="2" charset="0"/>
                </a:rPr>
                <a:t>চিত্র-২ এর ন্যায় টেস্টটিউবে কয়েক ফোঁটা তরল নীল ঢাল।   </a:t>
              </a:r>
              <a:endParaRPr lang="en-US" dirty="0">
                <a:latin typeface="NikoshBAN" pitchFamily="2" charset="0"/>
                <a:cs typeface="NikoshBAN" pitchFamily="2" charset="0"/>
              </a:endParaRPr>
            </a:p>
          </p:txBody>
        </p:sp>
      </p:grpSp>
      <p:sp>
        <p:nvSpPr>
          <p:cNvPr id="29" name="TextBox 28"/>
          <p:cNvSpPr txBox="1"/>
          <p:nvPr/>
        </p:nvSpPr>
        <p:spPr>
          <a:xfrm>
            <a:off x="1905000" y="5780782"/>
            <a:ext cx="4800600" cy="830997"/>
          </a:xfrm>
          <a:prstGeom prst="rect">
            <a:avLst/>
          </a:prstGeom>
          <a:noFill/>
        </p:spPr>
        <p:txBody>
          <a:bodyPr wrap="square" rtlCol="0">
            <a:spAutoFit/>
          </a:bodyPr>
          <a:lstStyle/>
          <a:p>
            <a:r>
              <a:rPr lang="bn-BD" sz="1600" dirty="0" smtClean="0">
                <a:latin typeface="NikoshBAN" pitchFamily="2" charset="0"/>
                <a:cs typeface="NikoshBAN" pitchFamily="2" charset="0"/>
              </a:rPr>
              <a:t>ধাপ-২, চিত্র-৩ এর ন্যায় বিকারে পানি নাও এবং স্পিরিট ল্যাম্পে গরম কর।</a:t>
            </a:r>
          </a:p>
          <a:p>
            <a:r>
              <a:rPr lang="bn-BD" sz="1600" dirty="0" smtClean="0">
                <a:latin typeface="NikoshBAN" pitchFamily="2" charset="0"/>
                <a:cs typeface="NikoshBAN" pitchFamily="2" charset="0"/>
              </a:rPr>
              <a:t>চিত্র-৪ এর ন্যায় গরম পানির বীকারে একটি টেস্টটিউব স্থাপন করে ধাপ-১ এর মত প্রক্রিয়াটি সম্পন্ন কর।   </a:t>
            </a:r>
            <a:endParaRPr lang="en-US" sz="1600" dirty="0">
              <a:latin typeface="NikoshBAN" pitchFamily="2" charset="0"/>
              <a:cs typeface="NikoshBAN" pitchFamily="2" charset="0"/>
            </a:endParaRPr>
          </a:p>
        </p:txBody>
      </p:sp>
      <p:sp>
        <p:nvSpPr>
          <p:cNvPr id="31" name="TextBox 30"/>
          <p:cNvSpPr txBox="1"/>
          <p:nvPr/>
        </p:nvSpPr>
        <p:spPr>
          <a:xfrm>
            <a:off x="2895600" y="152400"/>
            <a:ext cx="2819400" cy="584775"/>
          </a:xfrm>
          <a:prstGeom prst="rect">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পরীক্ষা-১</a:t>
            </a:r>
            <a:endParaRPr lang="en-US" sz="3200" dirty="0">
              <a:latin typeface="NikoshBAN" pitchFamily="2" charset="0"/>
              <a:cs typeface="NikoshBAN" pitchFamily="2" charset="0"/>
            </a:endParaRPr>
          </a:p>
        </p:txBody>
      </p:sp>
      <p:grpSp>
        <p:nvGrpSpPr>
          <p:cNvPr id="48" name="Group 47"/>
          <p:cNvGrpSpPr/>
          <p:nvPr/>
        </p:nvGrpSpPr>
        <p:grpSpPr>
          <a:xfrm>
            <a:off x="152400" y="914400"/>
            <a:ext cx="8686800" cy="2198132"/>
            <a:chOff x="152400" y="914400"/>
            <a:chExt cx="8686800" cy="2198132"/>
          </a:xfrm>
        </p:grpSpPr>
        <p:sp>
          <p:nvSpPr>
            <p:cNvPr id="38" name="TextBox 37"/>
            <p:cNvSpPr txBox="1"/>
            <p:nvPr/>
          </p:nvSpPr>
          <p:spPr>
            <a:xfrm>
              <a:off x="2971800" y="26670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চিত্র-১</a:t>
              </a:r>
              <a:endParaRPr lang="en-US" dirty="0">
                <a:latin typeface="NikoshBAN" pitchFamily="2" charset="0"/>
                <a:cs typeface="NikoshBAN" pitchFamily="2" charset="0"/>
              </a:endParaRPr>
            </a:p>
          </p:txBody>
        </p:sp>
        <p:sp>
          <p:nvSpPr>
            <p:cNvPr id="41" name="TextBox 40"/>
            <p:cNvSpPr txBox="1"/>
            <p:nvPr/>
          </p:nvSpPr>
          <p:spPr>
            <a:xfrm>
              <a:off x="4495800" y="26670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চিত্র-২</a:t>
              </a:r>
              <a:endParaRPr lang="en-US" dirty="0">
                <a:latin typeface="NikoshBAN" pitchFamily="2" charset="0"/>
                <a:cs typeface="NikoshBAN" pitchFamily="2" charset="0"/>
              </a:endParaRPr>
            </a:p>
          </p:txBody>
        </p:sp>
        <p:sp>
          <p:nvSpPr>
            <p:cNvPr id="43" name="TextBox 42"/>
            <p:cNvSpPr txBox="1"/>
            <p:nvPr/>
          </p:nvSpPr>
          <p:spPr>
            <a:xfrm>
              <a:off x="5867400" y="27432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চিত্র-৩</a:t>
              </a:r>
              <a:endParaRPr lang="en-US" dirty="0">
                <a:latin typeface="NikoshBAN" pitchFamily="2" charset="0"/>
                <a:cs typeface="NikoshBAN" pitchFamily="2" charset="0"/>
              </a:endParaRPr>
            </a:p>
          </p:txBody>
        </p:sp>
        <p:grpSp>
          <p:nvGrpSpPr>
            <p:cNvPr id="37" name="Group 36"/>
            <p:cNvGrpSpPr/>
            <p:nvPr/>
          </p:nvGrpSpPr>
          <p:grpSpPr>
            <a:xfrm>
              <a:off x="152400" y="955375"/>
              <a:ext cx="2667000" cy="1711625"/>
              <a:chOff x="150283" y="498175"/>
              <a:chExt cx="2592917" cy="1483025"/>
            </a:xfrm>
          </p:grpSpPr>
          <p:pic>
            <p:nvPicPr>
              <p:cNvPr id="32" name="Picture 31" descr="P4180579.JPG"/>
              <p:cNvPicPr>
                <a:picLocks noChangeAspect="1"/>
              </p:cNvPicPr>
              <p:nvPr/>
            </p:nvPicPr>
            <p:blipFill>
              <a:blip r:embed="rId3"/>
              <a:stretch>
                <a:fillRect/>
              </a:stretch>
            </p:blipFill>
            <p:spPr>
              <a:xfrm>
                <a:off x="152400" y="498175"/>
                <a:ext cx="2590800" cy="148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p:cNvSpPr txBox="1"/>
              <p:nvPr/>
            </p:nvSpPr>
            <p:spPr>
              <a:xfrm>
                <a:off x="150283" y="1600200"/>
                <a:ext cx="2592917" cy="320005"/>
              </a:xfrm>
              <a:prstGeom prst="rect">
                <a:avLst/>
              </a:prstGeom>
              <a:solidFill>
                <a:schemeClr val="accent1">
                  <a:lumMod val="60000"/>
                  <a:lumOff val="40000"/>
                </a:schemeClr>
              </a:solidFill>
            </p:spPr>
            <p:txBody>
              <a:bodyPr wrap="square" rtlCol="0">
                <a:spAutoFit/>
              </a:bodyPr>
              <a:lstStyle/>
              <a:p>
                <a:r>
                  <a:rPr lang="bn-BD" dirty="0" smtClean="0">
                    <a:latin typeface="NikoshBAN" pitchFamily="2" charset="0"/>
                    <a:cs typeface="NikoshBAN" pitchFamily="2" charset="0"/>
                  </a:rPr>
                  <a:t>চিত্রের ন্যায় উপকরণ সাজিয়ে নাও।</a:t>
                </a:r>
                <a:endParaRPr lang="en-US" dirty="0">
                  <a:latin typeface="NikoshBAN" pitchFamily="2" charset="0"/>
                  <a:cs typeface="NikoshBAN" pitchFamily="2" charset="0"/>
                </a:endParaRPr>
              </a:p>
            </p:txBody>
          </p:sp>
        </p:grpSp>
        <p:pic>
          <p:nvPicPr>
            <p:cNvPr id="36" name="Picture 35" descr="P4180593.JPG"/>
            <p:cNvPicPr>
              <a:picLocks noChangeAspect="1"/>
            </p:cNvPicPr>
            <p:nvPr/>
          </p:nvPicPr>
          <p:blipFill>
            <a:blip r:embed="rId4" cstate="print"/>
            <a:stretch>
              <a:fillRect/>
            </a:stretch>
          </p:blipFill>
          <p:spPr>
            <a:xfrm>
              <a:off x="2927684" y="914400"/>
              <a:ext cx="132347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descr="P4180602.JPG"/>
            <p:cNvPicPr>
              <a:picLocks noChangeAspect="1"/>
            </p:cNvPicPr>
            <p:nvPr/>
          </p:nvPicPr>
          <p:blipFill>
            <a:blip r:embed="rId5" cstate="print"/>
            <a:stretch>
              <a:fillRect/>
            </a:stretch>
          </p:blipFill>
          <p:spPr>
            <a:xfrm>
              <a:off x="4419600" y="914400"/>
              <a:ext cx="1295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descr="P4180589.JPG"/>
            <p:cNvPicPr>
              <a:picLocks noChangeAspect="1"/>
            </p:cNvPicPr>
            <p:nvPr/>
          </p:nvPicPr>
          <p:blipFill>
            <a:blip r:embed="rId6" cstate="print"/>
            <a:stretch>
              <a:fillRect/>
            </a:stretch>
          </p:blipFill>
          <p:spPr>
            <a:xfrm>
              <a:off x="5867400" y="914400"/>
              <a:ext cx="1371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Picture 44" descr="P4180591.JPG"/>
            <p:cNvPicPr>
              <a:picLocks noChangeAspect="1"/>
            </p:cNvPicPr>
            <p:nvPr/>
          </p:nvPicPr>
          <p:blipFill>
            <a:blip r:embed="rId7" cstate="print"/>
            <a:stretch>
              <a:fillRect/>
            </a:stretch>
          </p:blipFill>
          <p:spPr>
            <a:xfrm>
              <a:off x="7368674" y="914400"/>
              <a:ext cx="1470526"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 name="TextBox 45"/>
            <p:cNvSpPr txBox="1"/>
            <p:nvPr/>
          </p:nvSpPr>
          <p:spPr>
            <a:xfrm>
              <a:off x="7543800" y="26670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চিত্র-৪</a:t>
              </a:r>
              <a:endParaRPr lang="en-US"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77225"/>
            <a:ext cx="2819400" cy="584775"/>
          </a:xfrm>
          <a:prstGeom prst="rect">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পরীক্ষা-২</a:t>
            </a:r>
            <a:endParaRPr lang="en-US" sz="3200" dirty="0">
              <a:latin typeface="NikoshBAN" pitchFamily="2" charset="0"/>
              <a:cs typeface="NikoshBAN" pitchFamily="2" charset="0"/>
            </a:endParaRPr>
          </a:p>
        </p:txBody>
      </p:sp>
      <p:grpSp>
        <p:nvGrpSpPr>
          <p:cNvPr id="14" name="Group 13"/>
          <p:cNvGrpSpPr/>
          <p:nvPr/>
        </p:nvGrpSpPr>
        <p:grpSpPr>
          <a:xfrm>
            <a:off x="152400" y="1230868"/>
            <a:ext cx="8610600" cy="2198132"/>
            <a:chOff x="152400" y="914400"/>
            <a:chExt cx="8610600" cy="2198132"/>
          </a:xfrm>
        </p:grpSpPr>
        <p:sp>
          <p:nvSpPr>
            <p:cNvPr id="15" name="TextBox 14"/>
            <p:cNvSpPr txBox="1"/>
            <p:nvPr/>
          </p:nvSpPr>
          <p:spPr>
            <a:xfrm>
              <a:off x="2971800" y="26670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চিত্র-১</a:t>
              </a:r>
              <a:endParaRPr lang="en-US" dirty="0">
                <a:latin typeface="NikoshBAN" pitchFamily="2" charset="0"/>
                <a:cs typeface="NikoshBAN" pitchFamily="2" charset="0"/>
              </a:endParaRPr>
            </a:p>
          </p:txBody>
        </p:sp>
        <p:sp>
          <p:nvSpPr>
            <p:cNvPr id="16" name="TextBox 15"/>
            <p:cNvSpPr txBox="1"/>
            <p:nvPr/>
          </p:nvSpPr>
          <p:spPr>
            <a:xfrm>
              <a:off x="4495800" y="26670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চিত্র-২</a:t>
              </a:r>
              <a:endParaRPr lang="en-US" dirty="0">
                <a:latin typeface="NikoshBAN" pitchFamily="2" charset="0"/>
                <a:cs typeface="NikoshBAN" pitchFamily="2" charset="0"/>
              </a:endParaRPr>
            </a:p>
          </p:txBody>
        </p:sp>
        <p:sp>
          <p:nvSpPr>
            <p:cNvPr id="17" name="TextBox 16"/>
            <p:cNvSpPr txBox="1"/>
            <p:nvPr/>
          </p:nvSpPr>
          <p:spPr>
            <a:xfrm>
              <a:off x="5867400" y="27432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চিত্র-৩</a:t>
              </a:r>
              <a:endParaRPr lang="en-US" dirty="0">
                <a:latin typeface="NikoshBAN" pitchFamily="2" charset="0"/>
                <a:cs typeface="NikoshBAN" pitchFamily="2" charset="0"/>
              </a:endParaRPr>
            </a:p>
          </p:txBody>
        </p:sp>
        <p:grpSp>
          <p:nvGrpSpPr>
            <p:cNvPr id="18" name="Group 36"/>
            <p:cNvGrpSpPr/>
            <p:nvPr/>
          </p:nvGrpSpPr>
          <p:grpSpPr>
            <a:xfrm>
              <a:off x="152400" y="955375"/>
              <a:ext cx="2667000" cy="1711625"/>
              <a:chOff x="150283" y="498175"/>
              <a:chExt cx="2592917" cy="1483025"/>
            </a:xfrm>
          </p:grpSpPr>
          <p:pic>
            <p:nvPicPr>
              <p:cNvPr id="24" name="Picture 23" descr="P4180579.JPG"/>
              <p:cNvPicPr>
                <a:picLocks noChangeAspect="1"/>
              </p:cNvPicPr>
              <p:nvPr/>
            </p:nvPicPr>
            <p:blipFill>
              <a:blip r:embed="rId3"/>
              <a:stretch>
                <a:fillRect/>
              </a:stretch>
            </p:blipFill>
            <p:spPr>
              <a:xfrm>
                <a:off x="152400" y="498175"/>
                <a:ext cx="2590800" cy="148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150283" y="1600200"/>
                <a:ext cx="2592917" cy="320005"/>
              </a:xfrm>
              <a:prstGeom prst="rect">
                <a:avLst/>
              </a:prstGeom>
              <a:solidFill>
                <a:schemeClr val="accent1">
                  <a:lumMod val="60000"/>
                  <a:lumOff val="40000"/>
                </a:schemeClr>
              </a:solidFill>
            </p:spPr>
            <p:txBody>
              <a:bodyPr wrap="square" rtlCol="0">
                <a:spAutoFit/>
              </a:bodyPr>
              <a:lstStyle/>
              <a:p>
                <a:r>
                  <a:rPr lang="bn-BD" dirty="0" smtClean="0">
                    <a:latin typeface="NikoshBAN" pitchFamily="2" charset="0"/>
                    <a:cs typeface="NikoshBAN" pitchFamily="2" charset="0"/>
                  </a:rPr>
                  <a:t>চিত্রের ন্যায় উপকরণ সাজিয়ে নাও।</a:t>
                </a:r>
                <a:endParaRPr lang="en-US" dirty="0">
                  <a:latin typeface="NikoshBAN" pitchFamily="2" charset="0"/>
                  <a:cs typeface="NikoshBAN" pitchFamily="2" charset="0"/>
                </a:endParaRPr>
              </a:p>
            </p:txBody>
          </p:sp>
        </p:grpSp>
        <p:pic>
          <p:nvPicPr>
            <p:cNvPr id="19" name="Picture 18" descr="P4180593.JPG"/>
            <p:cNvPicPr>
              <a:picLocks noChangeAspect="1"/>
            </p:cNvPicPr>
            <p:nvPr/>
          </p:nvPicPr>
          <p:blipFill>
            <a:blip r:embed="rId4" cstate="print"/>
            <a:stretch>
              <a:fillRect/>
            </a:stretch>
          </p:blipFill>
          <p:spPr>
            <a:xfrm>
              <a:off x="2927684" y="914400"/>
              <a:ext cx="132347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P4180589.JPG"/>
            <p:cNvPicPr>
              <a:picLocks noChangeAspect="1"/>
            </p:cNvPicPr>
            <p:nvPr/>
          </p:nvPicPr>
          <p:blipFill>
            <a:blip r:embed="rId5" cstate="print"/>
            <a:stretch>
              <a:fillRect/>
            </a:stretch>
          </p:blipFill>
          <p:spPr>
            <a:xfrm>
              <a:off x="5867400" y="914400"/>
              <a:ext cx="1371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7543800" y="2743200"/>
              <a:ext cx="1219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চিত্র-৪</a:t>
              </a:r>
              <a:endParaRPr lang="en-US" dirty="0">
                <a:latin typeface="NikoshBAN" pitchFamily="2" charset="0"/>
                <a:cs typeface="NikoshBAN" pitchFamily="2" charset="0"/>
              </a:endParaRPr>
            </a:p>
          </p:txBody>
        </p:sp>
      </p:grpSp>
      <p:pic>
        <p:nvPicPr>
          <p:cNvPr id="26" name="Picture 25" descr="P4200639.jpg"/>
          <p:cNvPicPr>
            <a:picLocks noChangeAspect="1"/>
          </p:cNvPicPr>
          <p:nvPr/>
        </p:nvPicPr>
        <p:blipFill>
          <a:blip r:embed="rId6" cstate="print"/>
          <a:stretch>
            <a:fillRect/>
          </a:stretch>
        </p:blipFill>
        <p:spPr>
          <a:xfrm>
            <a:off x="4419599" y="1219200"/>
            <a:ext cx="1371601"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P4200641.jpg"/>
          <p:cNvPicPr>
            <a:picLocks noChangeAspect="1"/>
          </p:cNvPicPr>
          <p:nvPr/>
        </p:nvPicPr>
        <p:blipFill>
          <a:blip r:embed="rId7" cstate="print"/>
          <a:stretch>
            <a:fillRect/>
          </a:stretch>
        </p:blipFill>
        <p:spPr>
          <a:xfrm>
            <a:off x="7391400" y="1214120"/>
            <a:ext cx="1387642" cy="175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9" name="Group 28"/>
          <p:cNvGrpSpPr/>
          <p:nvPr/>
        </p:nvGrpSpPr>
        <p:grpSpPr>
          <a:xfrm>
            <a:off x="228600" y="3581400"/>
            <a:ext cx="8763000" cy="2514601"/>
            <a:chOff x="228600" y="4191001"/>
            <a:chExt cx="8763000" cy="2514601"/>
          </a:xfrm>
        </p:grpSpPr>
        <p:grpSp>
          <p:nvGrpSpPr>
            <p:cNvPr id="3" name="Group 2"/>
            <p:cNvGrpSpPr/>
            <p:nvPr/>
          </p:nvGrpSpPr>
          <p:grpSpPr>
            <a:xfrm>
              <a:off x="228600" y="4191001"/>
              <a:ext cx="8763000" cy="2514601"/>
              <a:chOff x="304800" y="1201595"/>
              <a:chExt cx="8840549" cy="5615755"/>
            </a:xfrm>
          </p:grpSpPr>
          <p:sp>
            <p:nvSpPr>
              <p:cNvPr id="4" name="Rectangle 3"/>
              <p:cNvSpPr/>
              <p:nvPr/>
            </p:nvSpPr>
            <p:spPr>
              <a:xfrm>
                <a:off x="304800" y="1219199"/>
                <a:ext cx="8840549" cy="5598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81674" y="2719840"/>
                <a:ext cx="8763675" cy="13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841272" y="3808280"/>
                <a:ext cx="5275407" cy="62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277287" y="3931592"/>
                <a:ext cx="5369377" cy="6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42287" y="4434907"/>
                <a:ext cx="7226188" cy="354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5423" y="1371768"/>
                <a:ext cx="1321024" cy="824814"/>
              </a:xfrm>
              <a:prstGeom prst="rect">
                <a:avLst/>
              </a:prstGeom>
              <a:noFill/>
            </p:spPr>
            <p:txBody>
              <a:bodyPr wrap="square" rtlCol="0">
                <a:spAutoFit/>
              </a:bodyPr>
              <a:lstStyle/>
              <a:p>
                <a:pPr algn="ctr"/>
                <a:r>
                  <a:rPr lang="bn-BD" dirty="0" smtClean="0">
                    <a:latin typeface="NikoshBAN" pitchFamily="2" charset="0"/>
                    <a:cs typeface="NikoshBAN" pitchFamily="2" charset="0"/>
                  </a:rPr>
                  <a:t>উপকরণ</a:t>
                </a:r>
                <a:endParaRPr lang="en-US" dirty="0">
                  <a:latin typeface="NikoshBAN" pitchFamily="2" charset="0"/>
                  <a:cs typeface="NikoshBAN" pitchFamily="2" charset="0"/>
                </a:endParaRPr>
              </a:p>
            </p:txBody>
          </p:sp>
          <p:sp>
            <p:nvSpPr>
              <p:cNvPr id="10" name="TextBox 9"/>
              <p:cNvSpPr txBox="1"/>
              <p:nvPr/>
            </p:nvSpPr>
            <p:spPr>
              <a:xfrm>
                <a:off x="2995402" y="1371770"/>
                <a:ext cx="2459979" cy="824814"/>
              </a:xfrm>
              <a:prstGeom prst="rect">
                <a:avLst/>
              </a:prstGeom>
              <a:noFill/>
            </p:spPr>
            <p:txBody>
              <a:bodyPr wrap="square" rtlCol="0">
                <a:spAutoFit/>
              </a:bodyPr>
              <a:lstStyle/>
              <a:p>
                <a:pPr algn="ctr"/>
                <a:r>
                  <a:rPr lang="bn-BD" dirty="0" smtClean="0">
                    <a:latin typeface="NikoshBAN" pitchFamily="2" charset="0"/>
                    <a:cs typeface="NikoshBAN" pitchFamily="2" charset="0"/>
                  </a:rPr>
                  <a:t>কার্যপদ্ধতি</a:t>
                </a:r>
                <a:endParaRPr lang="en-US" dirty="0">
                  <a:latin typeface="NikoshBAN" pitchFamily="2" charset="0"/>
                  <a:cs typeface="NikoshBAN" pitchFamily="2" charset="0"/>
                </a:endParaRPr>
              </a:p>
            </p:txBody>
          </p:sp>
          <p:sp>
            <p:nvSpPr>
              <p:cNvPr id="11" name="TextBox 10"/>
              <p:cNvSpPr txBox="1"/>
              <p:nvPr/>
            </p:nvSpPr>
            <p:spPr>
              <a:xfrm>
                <a:off x="6859349" y="1219198"/>
                <a:ext cx="2286000" cy="1443424"/>
              </a:xfrm>
              <a:prstGeom prst="rect">
                <a:avLst/>
              </a:prstGeom>
              <a:noFill/>
            </p:spPr>
            <p:txBody>
              <a:bodyPr wrap="square" rtlCol="0">
                <a:spAutoFit/>
              </a:bodyPr>
              <a:lstStyle/>
              <a:p>
                <a:pPr algn="ctr"/>
                <a:r>
                  <a:rPr lang="bn-BD" dirty="0" smtClean="0">
                    <a:latin typeface="NikoshBAN" pitchFamily="2" charset="0"/>
                    <a:cs typeface="NikoshBAN" pitchFamily="2" charset="0"/>
                  </a:rPr>
                  <a:t>পুরোটা পানি একই রঙ ধারণ করতে কতটা সময় লাগল।</a:t>
                </a:r>
                <a:endParaRPr lang="en-US" dirty="0">
                  <a:latin typeface="NikoshBAN" pitchFamily="2" charset="0"/>
                  <a:cs typeface="NikoshBAN" pitchFamily="2" charset="0"/>
                </a:endParaRPr>
              </a:p>
            </p:txBody>
          </p:sp>
          <p:sp>
            <p:nvSpPr>
              <p:cNvPr id="12" name="TextBox 11"/>
              <p:cNvSpPr txBox="1"/>
              <p:nvPr/>
            </p:nvSpPr>
            <p:spPr>
              <a:xfrm>
                <a:off x="383060" y="2836442"/>
                <a:ext cx="1565189" cy="3917865"/>
              </a:xfrm>
              <a:prstGeom prst="rect">
                <a:avLst/>
              </a:prstGeom>
              <a:noFill/>
            </p:spPr>
            <p:txBody>
              <a:bodyPr wrap="square" rtlCol="0">
                <a:spAutoFit/>
              </a:bodyPr>
              <a:lstStyle/>
              <a:p>
                <a:r>
                  <a:rPr lang="bn-BD" dirty="0" smtClean="0">
                    <a:latin typeface="NikoshBAN" pitchFamily="2" charset="0"/>
                    <a:cs typeface="NikoshBAN" pitchFamily="2" charset="0"/>
                  </a:rPr>
                  <a:t>টেস্টটিউব ২টি, পটাসিয়াম পার ম্যাঙ্গনেট, পানি, বীকার, স্পিরিট ল্যাম্প, হাতলযুক্ত ক্লিপ।</a:t>
                </a:r>
                <a:endParaRPr lang="en-US" dirty="0">
                  <a:latin typeface="NikoshBAN" pitchFamily="2" charset="0"/>
                  <a:cs typeface="NikoshBAN" pitchFamily="2" charset="0"/>
                </a:endParaRPr>
              </a:p>
            </p:txBody>
          </p:sp>
          <p:sp>
            <p:nvSpPr>
              <p:cNvPr id="13" name="TextBox 12"/>
              <p:cNvSpPr txBox="1"/>
              <p:nvPr/>
            </p:nvSpPr>
            <p:spPr>
              <a:xfrm>
                <a:off x="2149784" y="2562989"/>
                <a:ext cx="4612460" cy="2062035"/>
              </a:xfrm>
              <a:prstGeom prst="rect">
                <a:avLst/>
              </a:prstGeom>
              <a:noFill/>
            </p:spPr>
            <p:txBody>
              <a:bodyPr wrap="square" rtlCol="0">
                <a:spAutoFit/>
              </a:bodyPr>
              <a:lstStyle/>
              <a:p>
                <a:r>
                  <a:rPr lang="bn-BD" dirty="0" smtClean="0">
                    <a:latin typeface="NikoshBAN" pitchFamily="2" charset="0"/>
                    <a:cs typeface="NikoshBAN" pitchFamily="2" charset="0"/>
                  </a:rPr>
                  <a:t>ধাপ-১,  চিত্র-১ এর ন্যায় টেস্টটিউবে বিশুদ্ধ পানি নাও।</a:t>
                </a:r>
              </a:p>
              <a:p>
                <a:r>
                  <a:rPr lang="bn-BD" dirty="0" smtClean="0">
                    <a:latin typeface="NikoshBAN" pitchFamily="2" charset="0"/>
                    <a:cs typeface="NikoshBAN" pitchFamily="2" charset="0"/>
                  </a:rPr>
                  <a:t>চিত্র-২ এর ন্যায় টেস্টটিউবে কয়েকটি পটাসিয়াম পার ম্যাঙ্গানেট দানা ছাড়।   </a:t>
                </a:r>
                <a:endParaRPr lang="en-US" dirty="0">
                  <a:latin typeface="NikoshBAN" pitchFamily="2" charset="0"/>
                  <a:cs typeface="NikoshBAN" pitchFamily="2" charset="0"/>
                </a:endParaRPr>
              </a:p>
            </p:txBody>
          </p:sp>
        </p:grpSp>
        <p:sp>
          <p:nvSpPr>
            <p:cNvPr id="28" name="TextBox 27"/>
            <p:cNvSpPr txBox="1"/>
            <p:nvPr/>
          </p:nvSpPr>
          <p:spPr>
            <a:xfrm>
              <a:off x="1676400" y="5830670"/>
              <a:ext cx="5410200" cy="646331"/>
            </a:xfrm>
            <a:prstGeom prst="rect">
              <a:avLst/>
            </a:prstGeom>
            <a:noFill/>
          </p:spPr>
          <p:txBody>
            <a:bodyPr wrap="square" rtlCol="0">
              <a:spAutoFit/>
            </a:bodyPr>
            <a:lstStyle/>
            <a:p>
              <a:r>
                <a:rPr lang="en-US" dirty="0" smtClean="0">
                  <a:latin typeface="NikoshBAN" pitchFamily="2" charset="0"/>
                  <a:cs typeface="NikoshBAN" pitchFamily="2" charset="0"/>
                </a:rPr>
                <a:t>ধাপ-২, চিত্র-৩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টেস্টটিউব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রাখ</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চিত্র-৪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সমপরিমাণ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পটাসিয়াম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r>
                <a:rPr lang="bn-BD" dirty="0" smtClean="0">
                  <a:latin typeface="NikoshBAN" pitchFamily="2" charset="0"/>
                  <a:cs typeface="NikoshBAN" pitchFamily="2" charset="0"/>
                </a:rPr>
                <a:t>ম্যাঙ্গানেট পানিতে যোগ কর ।</a:t>
              </a:r>
              <a:endParaRPr lang="en-US"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4038600" cy="64633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smtClean="0">
                <a:latin typeface="NikoshBAN" pitchFamily="2" charset="0"/>
                <a:cs typeface="NikoshBAN" pitchFamily="2" charset="0"/>
              </a:rPr>
              <a:t>দলগত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endParaRPr lang="en-US" sz="3600" dirty="0">
              <a:latin typeface="NikoshBAN" pitchFamily="2" charset="0"/>
              <a:cs typeface="NikoshBAN" pitchFamily="2" charset="0"/>
            </a:endParaRPr>
          </a:p>
        </p:txBody>
      </p:sp>
      <p:sp>
        <p:nvSpPr>
          <p:cNvPr id="3" name="TextBox 2"/>
          <p:cNvSpPr txBox="1"/>
          <p:nvPr/>
        </p:nvSpPr>
        <p:spPr>
          <a:xfrm>
            <a:off x="533400" y="1905000"/>
            <a:ext cx="8077200" cy="954107"/>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buFont typeface="Wingdings" pitchFamily="2" charset="2"/>
              <a:buChar char="q"/>
            </a:pPr>
            <a:r>
              <a:rPr lang="en-US" sz="2800" dirty="0" smtClean="0">
                <a:latin typeface="NikoshBAN" pitchFamily="2" charset="0"/>
                <a:cs typeface="NikoshBAN" pitchFamily="2" charset="0"/>
              </a:rPr>
              <a:t>পরীক্ষা-১ এ </a:t>
            </a:r>
            <a:r>
              <a:rPr lang="en-US" sz="2800" dirty="0" err="1" smtClean="0">
                <a:latin typeface="NikoshBAN" pitchFamily="2" charset="0"/>
                <a:cs typeface="NikoshBAN" pitchFamily="2" charset="0"/>
              </a:rPr>
              <a:t>তাপ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প্রয়োগের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ধরণের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পরিবর্তন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দেখলে</a:t>
            </a:r>
            <a:r>
              <a:rPr lang="en-US" sz="2800" dirty="0" smtClean="0">
                <a:latin typeface="NikoshBAN" pitchFamily="2" charset="0"/>
                <a:cs typeface="NikoshBAN" pitchFamily="2" charset="0"/>
              </a:rPr>
              <a:t> ? এ </a:t>
            </a:r>
            <a:r>
              <a:rPr lang="en-US" sz="2800" dirty="0" err="1" smtClean="0">
                <a:latin typeface="NikoshBAN" pitchFamily="2" charset="0"/>
                <a:cs typeface="NikoshBAN" pitchFamily="2" charset="0"/>
              </a:rPr>
              <a:t>ধরনের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পরিবর্তনের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 name="TextBox 3"/>
          <p:cNvSpPr txBox="1"/>
          <p:nvPr/>
        </p:nvSpPr>
        <p:spPr>
          <a:xfrm>
            <a:off x="609600" y="3505200"/>
            <a:ext cx="8077200" cy="1077218"/>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buFont typeface="Wingdings" pitchFamily="2" charset="2"/>
              <a:buChar char="q"/>
            </a:pPr>
            <a:r>
              <a:rPr lang="bn-BD" sz="3200" dirty="0" smtClean="0">
                <a:latin typeface="NikoshBAN" pitchFamily="2" charset="0"/>
                <a:cs typeface="NikoshBAN" pitchFamily="2" charset="0"/>
              </a:rPr>
              <a:t>কণাসমূহ ছড়িয়ে পড়ার হার ২ নং পরীক্ষার তুলনায় ১ নং পরীক্ষায় বেশি হওয়ার কারন ব্যাখ্যা কর।</a:t>
            </a:r>
            <a:endParaRPr lang="en-US" sz="3200" dirty="0">
              <a:latin typeface="NikoshBAN" pitchFamily="2" charset="0"/>
              <a:cs typeface="NikoshBAN" pitchFamily="2" charset="0"/>
            </a:endParaRPr>
          </a:p>
        </p:txBody>
      </p:sp>
      <p:sp>
        <p:nvSpPr>
          <p:cNvPr id="5" name="TextBox 4"/>
          <p:cNvSpPr txBox="1"/>
          <p:nvPr/>
        </p:nvSpPr>
        <p:spPr>
          <a:xfrm>
            <a:off x="6248400" y="533400"/>
            <a:ext cx="1828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সময়ঃ ১৫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33400"/>
            <a:ext cx="3352800" cy="707886"/>
          </a:xfrm>
          <a:prstGeom prst="rect">
            <a:avLst/>
          </a:prstGeom>
          <a:solidFill>
            <a:schemeClr val="accent4">
              <a:lumMod val="20000"/>
              <a:lumOff val="80000"/>
            </a:schemeClr>
          </a:solidFill>
          <a:ln w="5715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3" name="TextBox 2"/>
          <p:cNvSpPr txBox="1"/>
          <p:nvPr/>
        </p:nvSpPr>
        <p:spPr>
          <a:xfrm>
            <a:off x="762000" y="1828800"/>
            <a:ext cx="3581400" cy="461665"/>
          </a:xfrm>
          <a:prstGeom prst="rect">
            <a:avLst/>
          </a:prstGeom>
          <a:solidFill>
            <a:schemeClr val="accent3">
              <a:lumMod val="20000"/>
              <a:lumOff val="80000"/>
            </a:schemeClr>
          </a:solidFill>
        </p:spPr>
        <p:txBody>
          <a:bodyPr wrap="square" rtlCol="0">
            <a:spAutoFit/>
          </a:bodyPr>
          <a:lstStyle/>
          <a:p>
            <a:r>
              <a:rPr lang="en-US" sz="2400" dirty="0" smtClean="0">
                <a:latin typeface="NikoshBAN" pitchFamily="2" charset="0"/>
                <a:cs typeface="NikoshBAN" pitchFamily="2" charset="0"/>
              </a:rPr>
              <a:t>1. </a:t>
            </a:r>
            <a:r>
              <a:rPr lang="en-US" sz="2400" dirty="0" err="1" smtClean="0">
                <a:latin typeface="NikoshBAN" pitchFamily="2" charset="0"/>
                <a:cs typeface="NikoshBAN" pitchFamily="2" charset="0"/>
              </a:rPr>
              <a:t>ব্যাপন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শব্দের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অর্থ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 name="TextBox 3"/>
          <p:cNvSpPr txBox="1"/>
          <p:nvPr/>
        </p:nvSpPr>
        <p:spPr>
          <a:xfrm>
            <a:off x="685800" y="2743200"/>
            <a:ext cx="5867400" cy="461665"/>
          </a:xfrm>
          <a:prstGeom prst="rect">
            <a:avLst/>
          </a:prstGeom>
          <a:solidFill>
            <a:schemeClr val="accent3">
              <a:lumMod val="20000"/>
              <a:lumOff val="80000"/>
            </a:schemeClr>
          </a:solidFill>
        </p:spPr>
        <p:txBody>
          <a:bodyPr wrap="square" rtlCol="0">
            <a:spAutoFit/>
          </a:bodyPr>
          <a:lstStyle/>
          <a:p>
            <a:r>
              <a:rPr lang="en-US" sz="2400" dirty="0" smtClean="0">
                <a:latin typeface="NikoshBAN" pitchFamily="2" charset="0"/>
                <a:cs typeface="NikoshBAN" pitchFamily="2" charset="0"/>
              </a:rPr>
              <a:t>২। </a:t>
            </a:r>
            <a:r>
              <a:rPr lang="en-US" sz="2400" dirty="0" err="1" smtClean="0">
                <a:latin typeface="NikoshBAN" pitchFamily="2" charset="0"/>
                <a:cs typeface="NikoshBAN" pitchFamily="2" charset="0"/>
              </a:rPr>
              <a:t>কঠিন</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তরল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মধ্যে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পরিব্যাপ্ত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হবে</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5" name="TextBox 4"/>
          <p:cNvSpPr txBox="1"/>
          <p:nvPr/>
        </p:nvSpPr>
        <p:spPr>
          <a:xfrm>
            <a:off x="762000" y="4114800"/>
            <a:ext cx="5867400" cy="461665"/>
          </a:xfrm>
          <a:prstGeom prst="rect">
            <a:avLst/>
          </a:prstGeom>
          <a:solidFill>
            <a:schemeClr val="accent3">
              <a:lumMod val="20000"/>
              <a:lumOff val="80000"/>
            </a:schemeClr>
          </a:solidFill>
        </p:spPr>
        <p:txBody>
          <a:bodyPr wrap="square" rtlCol="0">
            <a:spAutoFit/>
          </a:bodyPr>
          <a:lstStyle/>
          <a:p>
            <a:r>
              <a:rPr lang="bn-BD" sz="2400" dirty="0" smtClean="0">
                <a:latin typeface="NikoshBAN" pitchFamily="2" charset="0"/>
                <a:cs typeface="NikoshBAN" pitchFamily="2" charset="0"/>
              </a:rPr>
              <a:t>৪</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ব্যাপন</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নিঃসরণের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মধ্যে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সংঘঠিত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6" name="TextBox 5"/>
          <p:cNvSpPr txBox="1"/>
          <p:nvPr/>
        </p:nvSpPr>
        <p:spPr>
          <a:xfrm>
            <a:off x="838200" y="4953000"/>
            <a:ext cx="7315200" cy="830997"/>
          </a:xfrm>
          <a:prstGeom prst="rect">
            <a:avLst/>
          </a:prstGeom>
          <a:solidFill>
            <a:schemeClr val="accent3">
              <a:lumMod val="20000"/>
              <a:lumOff val="80000"/>
            </a:schemeClr>
          </a:solidFill>
        </p:spPr>
        <p:txBody>
          <a:bodyPr wrap="square" rtlCol="0">
            <a:spAutoFit/>
          </a:bodyPr>
          <a:lstStyle/>
          <a:p>
            <a:r>
              <a:rPr lang="bn-BD" sz="2400" dirty="0" smtClean="0">
                <a:latin typeface="NikoshBAN" pitchFamily="2" charset="0"/>
                <a:cs typeface="NikoshBAN" pitchFamily="2" charset="0"/>
              </a:rPr>
              <a:t>৫</a:t>
            </a:r>
            <a:r>
              <a:rPr lang="en-US" sz="2400" dirty="0" smtClean="0">
                <a:latin typeface="NikoshBAN" pitchFamily="2" charset="0"/>
                <a:cs typeface="NikoshBAN" pitchFamily="2" charset="0"/>
              </a:rPr>
              <a:t>। He, H</a:t>
            </a:r>
            <a:r>
              <a:rPr lang="en-US" sz="3600" baseline="-25000" dirty="0" smtClean="0">
                <a:latin typeface="Times New Roman" pitchFamily="18" charset="0"/>
                <a:cs typeface="Times New Roman" pitchFamily="18" charset="0"/>
              </a:rPr>
              <a:t>2</a:t>
            </a:r>
            <a:r>
              <a:rPr lang="en-US" sz="2400" dirty="0" smtClean="0">
                <a:latin typeface="NikoshBAN" pitchFamily="2" charset="0"/>
                <a:cs typeface="NikoshBAN" pitchFamily="2" charset="0"/>
              </a:rPr>
              <a:t>, CO</a:t>
            </a:r>
            <a:r>
              <a:rPr lang="en-US" sz="3600" baseline="-25000" dirty="0" smtClean="0">
                <a:latin typeface="Times New Roman" pitchFamily="18" charset="0"/>
                <a:cs typeface="Times New Roman" pitchFamily="18" charset="0"/>
              </a:rPr>
              <a:t>2</a:t>
            </a:r>
            <a:r>
              <a:rPr lang="bn-BD" sz="2400" dirty="0" smtClean="0">
                <a:cs typeface="NikoshBAN" pitchFamily="2" charset="0"/>
              </a:rPr>
              <a:t> গ্যাসের ক্ষেত্রে</a:t>
            </a:r>
            <a:r>
              <a:rPr lang="en-US" sz="2400" dirty="0" smtClean="0">
                <a:latin typeface="NikoshBAN" pitchFamily="2" charset="0"/>
                <a:cs typeface="NikoshBAN" pitchFamily="2" charset="0"/>
              </a:rPr>
              <a:t> CO</a:t>
            </a:r>
            <a:r>
              <a:rPr lang="en-US" sz="3600" baseline="-25000" dirty="0" smtClean="0">
                <a:latin typeface="Times New Roman" pitchFamily="18" charset="0"/>
                <a:cs typeface="Times New Roman" pitchFamily="18" charset="0"/>
              </a:rPr>
              <a:t>2</a:t>
            </a:r>
            <a:r>
              <a:rPr lang="bn-BD" sz="2400" dirty="0" smtClean="0">
                <a:cs typeface="NikoshBAN" pitchFamily="2" charset="0"/>
              </a:rPr>
              <a:t>–এর ব্যাপন সময় সবচেয়ে বেশি </a:t>
            </a:r>
            <a:r>
              <a:rPr lang="en-US" sz="2400" dirty="0" smtClean="0">
                <a:latin typeface="NikoshBAN" pitchFamily="2" charset="0"/>
                <a:cs typeface="NikoshBAN" pitchFamily="2" charset="0"/>
              </a:rPr>
              <a:t>H</a:t>
            </a:r>
            <a:r>
              <a:rPr lang="en-US" sz="3600" baseline="-25000" dirty="0" smtClean="0">
                <a:latin typeface="Times New Roman" pitchFamily="18" charset="0"/>
                <a:cs typeface="Times New Roman" pitchFamily="18" charset="0"/>
              </a:rPr>
              <a:t>2</a:t>
            </a:r>
            <a:r>
              <a:rPr lang="bn-BD" sz="2400" dirty="0" smtClean="0">
                <a:cs typeface="NikoshBAN" pitchFamily="2" charset="0"/>
              </a:rPr>
              <a:t> – এর সবচেয়ে কম লাগবে কেন?</a:t>
            </a:r>
            <a:endParaRPr lang="en-US" sz="2400" dirty="0">
              <a:latin typeface="NikoshBAN" pitchFamily="2" charset="0"/>
              <a:cs typeface="NikoshBAN" pitchFamily="2" charset="0"/>
            </a:endParaRPr>
          </a:p>
        </p:txBody>
      </p:sp>
      <p:sp>
        <p:nvSpPr>
          <p:cNvPr id="7" name="TextBox 6"/>
          <p:cNvSpPr txBox="1"/>
          <p:nvPr/>
        </p:nvSpPr>
        <p:spPr>
          <a:xfrm>
            <a:off x="685800" y="3505200"/>
            <a:ext cx="3657600" cy="461665"/>
          </a:xfrm>
          <a:prstGeom prst="rect">
            <a:avLst/>
          </a:prstGeom>
          <a:noFill/>
        </p:spPr>
        <p:txBody>
          <a:bodyPr wrap="square" rtlCol="0">
            <a:spAutoFit/>
          </a:bodyPr>
          <a:lstStyle/>
          <a:p>
            <a:r>
              <a:rPr lang="bn-BD" sz="2400" dirty="0" smtClean="0">
                <a:latin typeface="NikoshBAN" pitchFamily="2" charset="0"/>
                <a:cs typeface="NikoshBAN" pitchFamily="2" charset="0"/>
              </a:rPr>
              <a:t>৩। নিঃসরণ কখন সংগঠিত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685800"/>
            <a:ext cx="4267200" cy="584775"/>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914400" y="2209800"/>
            <a:ext cx="71628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ব্যাপন ও নিঃসরণের ক্ষতিকর দিকগুলো লিখে আনবে।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5181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ধন্যবাদ</a:t>
            </a:r>
            <a:endParaRPr lang="en-US" sz="4800" dirty="0">
              <a:latin typeface="NikoshBAN" pitchFamily="2" charset="0"/>
              <a:cs typeface="NikoshBAN" pitchFamily="2" charset="0"/>
            </a:endParaRPr>
          </a:p>
        </p:txBody>
      </p:sp>
      <p:pic>
        <p:nvPicPr>
          <p:cNvPr id="3" name="Picture 2" descr="hilium gas3.jpg"/>
          <p:cNvPicPr>
            <a:picLocks noChangeAspect="1"/>
          </p:cNvPicPr>
          <p:nvPr/>
        </p:nvPicPr>
        <p:blipFill>
          <a:blip r:embed="rId2"/>
          <a:stretch>
            <a:fillRect/>
          </a:stretch>
        </p:blipFill>
        <p:spPr>
          <a:xfrm>
            <a:off x="1166576" y="1752600"/>
            <a:ext cx="7139224"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816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2031861"/>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4648200" cy="923330"/>
          </a:xfrm>
          <a:prstGeom prst="rect">
            <a:avLst/>
          </a:prstGeom>
          <a:noFill/>
          <a:effectLst>
            <a:innerShdw blurRad="63500" dist="50800" dir="18900000">
              <a:prstClr val="black">
                <a:alpha val="50000"/>
              </a:prstClr>
            </a:innerShdw>
          </a:effectLst>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pic>
        <p:nvPicPr>
          <p:cNvPr id="5" name="Picture 4" descr="10271626_305725659583153_6270265024602376745_n.jpg"/>
          <p:cNvPicPr>
            <a:picLocks noChangeAspect="1"/>
          </p:cNvPicPr>
          <p:nvPr/>
        </p:nvPicPr>
        <p:blipFill>
          <a:blip r:embed="rId2"/>
          <a:stretch>
            <a:fillRect/>
          </a:stretch>
        </p:blipFill>
        <p:spPr>
          <a:xfrm>
            <a:off x="838200" y="1143000"/>
            <a:ext cx="746881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নবম</a:t>
              </a:r>
            </a:p>
            <a:p>
              <a:pPr algn="ctr"/>
              <a:r>
                <a:rPr lang="bn-BD" sz="2800" dirty="0" smtClean="0">
                  <a:solidFill>
                    <a:schemeClr val="tx1"/>
                  </a:solidFill>
                  <a:latin typeface="NikoshBAN" pitchFamily="2" charset="0"/>
                  <a:cs typeface="NikoshBAN" pitchFamily="2" charset="0"/>
                </a:rPr>
                <a:t>বিষয়ঃ রসায়ন</a:t>
              </a:r>
            </a:p>
            <a:p>
              <a:pPr algn="ctr"/>
              <a:r>
                <a:rPr lang="bn-BD" sz="2800" dirty="0" smtClean="0">
                  <a:solidFill>
                    <a:schemeClr val="tx1"/>
                  </a:solidFill>
                  <a:latin typeface="NikoshBAN" pitchFamily="2" charset="0"/>
                  <a:cs typeface="NikoshBAN" pitchFamily="2" charset="0"/>
                </a:rPr>
                <a:t>অধ্যায়ঃ দ্বিতীয়</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a14="http://schemas.microsoft.com/office/drawing/2010/main" xmlns=""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mm.jpg"/>
          <p:cNvPicPr>
            <a:picLocks noChangeAspect="1"/>
          </p:cNvPicPr>
          <p:nvPr/>
        </p:nvPicPr>
        <p:blipFill>
          <a:blip r:embed="rId3"/>
          <a:stretch>
            <a:fillRect/>
          </a:stretch>
        </p:blipFill>
        <p:spPr>
          <a:xfrm>
            <a:off x="838200" y="1371600"/>
            <a:ext cx="7455476" cy="4572000"/>
          </a:xfrm>
          <a:prstGeom prst="rect">
            <a:avLst/>
          </a:prstGeom>
        </p:spPr>
      </p:pic>
      <p:sp>
        <p:nvSpPr>
          <p:cNvPr id="5" name="TextBox 4"/>
          <p:cNvSpPr txBox="1"/>
          <p:nvPr/>
        </p:nvSpPr>
        <p:spPr>
          <a:xfrm>
            <a:off x="1524000" y="381000"/>
            <a:ext cx="5334000" cy="646331"/>
          </a:xfrm>
          <a:prstGeom prst="rect">
            <a:avLst/>
          </a:prstGeom>
          <a:noFill/>
        </p:spPr>
        <p:txBody>
          <a:bodyPr wrap="square" rtlCol="0">
            <a:spAutoFit/>
          </a:bodyPr>
          <a:lstStyle/>
          <a:p>
            <a:pPr algn="ctr"/>
            <a:r>
              <a:rPr lang="en-US" sz="3600" dirty="0" err="1" smtClean="0">
                <a:latin typeface="NikoshBAN" pitchFamily="2" charset="0"/>
                <a:cs typeface="NikoshBAN" pitchFamily="2" charset="0"/>
              </a:rPr>
              <a:t>ছবিতে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TextBox 5"/>
          <p:cNvSpPr txBox="1"/>
          <p:nvPr/>
        </p:nvSpPr>
        <p:spPr>
          <a:xfrm>
            <a:off x="838200" y="6096000"/>
            <a:ext cx="6781800" cy="523220"/>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কিভাবে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দূর্গন্ধ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নাকে</a:t>
            </a:r>
            <a:r>
              <a:rPr lang="en-US" sz="2800" dirty="0" smtClean="0">
                <a:latin typeface="NikoshBAN" pitchFamily="2" charset="0"/>
                <a:cs typeface="NikoshBAN" pitchFamily="2" charset="0"/>
              </a:rPr>
              <a:t> প</a:t>
            </a:r>
            <a:r>
              <a:rPr lang="bn-BD" sz="2800" dirty="0" smtClean="0">
                <a:latin typeface="NikoshBAN" pitchFamily="2" charset="0"/>
                <a:cs typeface="NikoshBAN" pitchFamily="2" charset="0"/>
              </a:rPr>
              <a:t>ৌচ্ছল?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4724400" cy="707886"/>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smtClean="0">
                <a:latin typeface="NikoshBAN" pitchFamily="2" charset="0"/>
                <a:cs typeface="NikoshBAN" pitchFamily="2" charset="0"/>
              </a:rPr>
              <a:t>ব্যাপন ও নিঃসরণ</a:t>
            </a:r>
            <a:endParaRPr lang="en-US" sz="4000" dirty="0">
              <a:latin typeface="NikoshBAN" pitchFamily="2" charset="0"/>
              <a:cs typeface="NikoshBAN" pitchFamily="2" charset="0"/>
            </a:endParaRPr>
          </a:p>
        </p:txBody>
      </p:sp>
      <p:pic>
        <p:nvPicPr>
          <p:cNvPr id="3" name="Picture 2" descr="P4180583.JPG"/>
          <p:cNvPicPr>
            <a:picLocks noChangeAspect="1"/>
          </p:cNvPicPr>
          <p:nvPr/>
        </p:nvPicPr>
        <p:blipFill>
          <a:blip r:embed="rId3"/>
          <a:stretch>
            <a:fillRect/>
          </a:stretch>
        </p:blipFill>
        <p:spPr>
          <a:xfrm>
            <a:off x="1676400" y="1146314"/>
            <a:ext cx="5486399" cy="54068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44196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800" dirty="0" smtClean="0">
                <a:latin typeface="NikoshBAN" pitchFamily="2" charset="0"/>
                <a:cs typeface="NikoshBAN" pitchFamily="2" charset="0"/>
              </a:rPr>
              <a:t>শিখনফল</a:t>
            </a:r>
            <a:endParaRPr lang="en-US" sz="4800" dirty="0">
              <a:latin typeface="NikoshBAN" pitchFamily="2" charset="0"/>
              <a:cs typeface="NikoshBAN" pitchFamily="2" charset="0"/>
            </a:endParaRPr>
          </a:p>
        </p:txBody>
      </p:sp>
      <p:sp>
        <p:nvSpPr>
          <p:cNvPr id="3" name="TextBox 2"/>
          <p:cNvSpPr txBox="1"/>
          <p:nvPr/>
        </p:nvSpPr>
        <p:spPr>
          <a:xfrm>
            <a:off x="304800" y="2209800"/>
            <a:ext cx="8534400" cy="2554545"/>
          </a:xfrm>
          <a:prstGeom prst="rect">
            <a:avLst/>
          </a:prstGeom>
          <a:solidFill>
            <a:schemeClr val="accent5">
              <a:lumMod val="40000"/>
              <a:lumOff val="60000"/>
            </a:schemeClr>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itchFamily="2" charset="0"/>
                <a:cs typeface="NikoshBAN" pitchFamily="2" charset="0"/>
              </a:rPr>
              <a:t>এই পাঠ শেষে শিক্ষার্থীরা-</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১। ব্যাপন ও নিঃসরণ কি তা বলতে পারবে।</a:t>
            </a:r>
          </a:p>
          <a:p>
            <a:r>
              <a:rPr lang="bn-BD" sz="3200" dirty="0" smtClean="0">
                <a:latin typeface="NikoshBAN" pitchFamily="2" charset="0"/>
                <a:cs typeface="NikoshBAN" pitchFamily="2" charset="0"/>
              </a:rPr>
              <a:t>২। গতিতত্ত্বের সাহায্যে ব্যাপন ও নিঃসরণের  ব্যাখ্যা করতে পারবে।</a:t>
            </a:r>
          </a:p>
          <a:p>
            <a:r>
              <a:rPr lang="bn-BD" sz="3200" dirty="0" smtClean="0">
                <a:latin typeface="NikoshBAN" pitchFamily="2" charset="0"/>
                <a:cs typeface="NikoshBAN" pitchFamily="2" charset="0"/>
              </a:rPr>
              <a:t>৩।তাপমাত্রা বাড়ালে ব্যাপনের  গতি বৃদ্ধি পায় তা পরিক্ষার মাধ্যমে দেখাতে পারবে</a:t>
            </a:r>
            <a:r>
              <a:rPr lang="bn-BD"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fusion.jpg"/>
          <p:cNvPicPr>
            <a:picLocks noChangeAspect="1"/>
          </p:cNvPicPr>
          <p:nvPr/>
        </p:nvPicPr>
        <p:blipFill>
          <a:blip r:embed="rId3"/>
          <a:stretch>
            <a:fillRect/>
          </a:stretch>
        </p:blipFill>
        <p:spPr>
          <a:xfrm>
            <a:off x="990600" y="1828800"/>
            <a:ext cx="7141028" cy="3352800"/>
          </a:xfrm>
          <a:prstGeom prst="rect">
            <a:avLst/>
          </a:prstGeom>
        </p:spPr>
      </p:pic>
      <p:sp>
        <p:nvSpPr>
          <p:cNvPr id="6" name="TextBox 5"/>
          <p:cNvSpPr txBox="1"/>
          <p:nvPr/>
        </p:nvSpPr>
        <p:spPr>
          <a:xfrm>
            <a:off x="1600200" y="1143000"/>
            <a:ext cx="1295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তরল নীল</a:t>
            </a:r>
            <a:endParaRPr lang="en-US" sz="2800" dirty="0">
              <a:latin typeface="NikoshBAN" pitchFamily="2" charset="0"/>
              <a:cs typeface="NikoshBAN" pitchFamily="2" charset="0"/>
            </a:endParaRPr>
          </a:p>
        </p:txBody>
      </p:sp>
      <p:sp>
        <p:nvSpPr>
          <p:cNvPr id="9" name="Curved Right Arrow 8"/>
          <p:cNvSpPr/>
          <p:nvPr/>
        </p:nvSpPr>
        <p:spPr>
          <a:xfrm rot="574821">
            <a:off x="617038" y="1206626"/>
            <a:ext cx="999635" cy="8014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371600" y="5562600"/>
            <a:ext cx="5486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তরল নীল পুরো পানিতে ছড়িয়ে পড়ার কারণ কি?</a:t>
            </a:r>
            <a:endParaRPr lang="en-US" sz="2400" dirty="0">
              <a:latin typeface="NikoshBAN" pitchFamily="2" charset="0"/>
              <a:cs typeface="NikoshBAN" pitchFamily="2" charset="0"/>
            </a:endParaRPr>
          </a:p>
        </p:txBody>
      </p:sp>
      <p:sp>
        <p:nvSpPr>
          <p:cNvPr id="12" name="TextBox 11"/>
          <p:cNvSpPr txBox="1"/>
          <p:nvPr/>
        </p:nvSpPr>
        <p:spPr>
          <a:xfrm>
            <a:off x="914400" y="55626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নীলের অণুগুলো কতক্ষণ পর্যন্ত পানির অণুতে বিস্তার লাভ করবে?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4190624.JPG"/>
          <p:cNvPicPr>
            <a:picLocks noChangeAspect="1"/>
          </p:cNvPicPr>
          <p:nvPr/>
        </p:nvPicPr>
        <p:blipFill>
          <a:blip r:embed="rId3"/>
          <a:stretch>
            <a:fillRect/>
          </a:stretch>
        </p:blipFill>
        <p:spPr>
          <a:xfrm>
            <a:off x="609600" y="1676400"/>
            <a:ext cx="2057400" cy="2606040"/>
          </a:xfrm>
          <a:prstGeom prst="rect">
            <a:avLst/>
          </a:prstGeom>
        </p:spPr>
      </p:pic>
      <p:pic>
        <p:nvPicPr>
          <p:cNvPr id="3" name="Picture 2" descr="P4190625.JPG"/>
          <p:cNvPicPr>
            <a:picLocks noChangeAspect="1"/>
          </p:cNvPicPr>
          <p:nvPr/>
        </p:nvPicPr>
        <p:blipFill>
          <a:blip r:embed="rId4"/>
          <a:stretch>
            <a:fillRect/>
          </a:stretch>
        </p:blipFill>
        <p:spPr>
          <a:xfrm>
            <a:off x="3581400" y="1676400"/>
            <a:ext cx="2045368" cy="2590800"/>
          </a:xfrm>
          <a:prstGeom prst="rect">
            <a:avLst/>
          </a:prstGeom>
        </p:spPr>
      </p:pic>
      <p:pic>
        <p:nvPicPr>
          <p:cNvPr id="4" name="Picture 3" descr="P4190626.JPG"/>
          <p:cNvPicPr>
            <a:picLocks noChangeAspect="1"/>
          </p:cNvPicPr>
          <p:nvPr/>
        </p:nvPicPr>
        <p:blipFill>
          <a:blip r:embed="rId5"/>
          <a:stretch>
            <a:fillRect/>
          </a:stretch>
        </p:blipFill>
        <p:spPr>
          <a:xfrm>
            <a:off x="6477000" y="1676400"/>
            <a:ext cx="2045368" cy="2590800"/>
          </a:xfrm>
          <a:prstGeom prst="rect">
            <a:avLst/>
          </a:prstGeom>
        </p:spPr>
      </p:pic>
      <p:sp>
        <p:nvSpPr>
          <p:cNvPr id="5" name="Right Arrow 4"/>
          <p:cNvSpPr/>
          <p:nvPr/>
        </p:nvSpPr>
        <p:spPr>
          <a:xfrm>
            <a:off x="2667000" y="25908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38800" y="27432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5334000"/>
            <a:ext cx="57150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বেলুণের আয়তন  কমে যাওয়ার কারণ কি?</a:t>
            </a:r>
            <a:endParaRPr lang="en-US" sz="2400" dirty="0">
              <a:latin typeface="NikoshBAN" pitchFamily="2" charset="0"/>
              <a:cs typeface="NikoshBAN" pitchFamily="2" charset="0"/>
            </a:endParaRPr>
          </a:p>
        </p:txBody>
      </p:sp>
      <p:sp>
        <p:nvSpPr>
          <p:cNvPr id="8" name="TextBox 7"/>
          <p:cNvSpPr txBox="1"/>
          <p:nvPr/>
        </p:nvSpPr>
        <p:spPr>
          <a:xfrm>
            <a:off x="609600" y="53340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বেলুণের ভেতরের বায়ুর চাপ এবং বাইরের বায়ুর চাপের মধ্যে কোন পার্থক্য আছে কি?</a:t>
            </a:r>
            <a:endParaRPr lang="en-US" sz="2400" dirty="0">
              <a:latin typeface="NikoshBAN" pitchFamily="2" charset="0"/>
              <a:cs typeface="NikoshBAN" pitchFamily="2" charset="0"/>
            </a:endParaRPr>
          </a:p>
        </p:txBody>
      </p:sp>
      <p:sp>
        <p:nvSpPr>
          <p:cNvPr id="9" name="TextBox 8"/>
          <p:cNvSpPr txBox="1"/>
          <p:nvPr/>
        </p:nvSpPr>
        <p:spPr>
          <a:xfrm>
            <a:off x="762000" y="5410200"/>
            <a:ext cx="7467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বেলুণের ভেতরের বায়ুর ঘনত্ব ও বাইরের বায়ুর ঘনত্ব কি সমান?</a:t>
            </a:r>
            <a:endParaRPr lang="en-US" sz="2400" dirty="0">
              <a:latin typeface="NikoshBAN" pitchFamily="2" charset="0"/>
              <a:cs typeface="NikoshBAN" pitchFamily="2" charset="0"/>
            </a:endParaRPr>
          </a:p>
        </p:txBody>
      </p:sp>
      <p:sp>
        <p:nvSpPr>
          <p:cNvPr id="10" name="TextBox 9"/>
          <p:cNvSpPr txBox="1"/>
          <p:nvPr/>
        </p:nvSpPr>
        <p:spPr>
          <a:xfrm>
            <a:off x="1600200" y="5334000"/>
            <a:ext cx="5562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নিঃসরণ কাকে বলে?</a:t>
            </a:r>
            <a:endParaRPr lang="en-US" sz="2400" dirty="0">
              <a:latin typeface="NikoshBAN" pitchFamily="2" charset="0"/>
              <a:cs typeface="NikoshBAN" pitchFamily="2" charset="0"/>
            </a:endParaRPr>
          </a:p>
        </p:txBody>
      </p:sp>
      <p:sp>
        <p:nvSpPr>
          <p:cNvPr id="11" name="TextBox 10"/>
          <p:cNvSpPr txBox="1"/>
          <p:nvPr/>
        </p:nvSpPr>
        <p:spPr>
          <a:xfrm>
            <a:off x="1219200" y="457200"/>
            <a:ext cx="6248400" cy="523220"/>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ছবিগুলো লক্ষ্য কর এবং নিচের প্রশ্নগুলোর উত্তর দাও।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533400"/>
            <a:ext cx="1981200" cy="584775"/>
          </a:xfrm>
          <a:prstGeom prst="rect">
            <a:avLst/>
          </a:prstGeom>
          <a:solidFill>
            <a:schemeClr val="accent5">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 ভিডিও</a:t>
            </a:r>
            <a:endParaRPr lang="en-US" sz="32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3810000" y="2590800"/>
          <a:ext cx="1371600" cy="1157287"/>
        </p:xfrm>
        <a:graphic>
          <a:graphicData uri="http://schemas.openxmlformats.org/presentationml/2006/ole">
            <p:oleObj spid="_x0000_s2051"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901</Words>
  <Application>Microsoft Office PowerPoint</Application>
  <PresentationFormat>On-screen Show (4:3)</PresentationFormat>
  <Paragraphs>119</Paragraphs>
  <Slides>17</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59</cp:revision>
  <dcterms:created xsi:type="dcterms:W3CDTF">2015-04-21T17:20:19Z</dcterms:created>
  <dcterms:modified xsi:type="dcterms:W3CDTF">2015-08-18T16:28:51Z</dcterms:modified>
</cp:coreProperties>
</file>