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75" r:id="rId7"/>
    <p:sldId id="262" r:id="rId8"/>
    <p:sldId id="266" r:id="rId9"/>
    <p:sldId id="264" r:id="rId10"/>
    <p:sldId id="268" r:id="rId11"/>
    <p:sldId id="273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F00FF"/>
    <a:srgbClr val="FF33CC"/>
    <a:srgbClr val="FF0000"/>
    <a:srgbClr val="F51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72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DC28C-70AB-4F42-92BF-F3D87758A68A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C0FD-AB2B-4759-9F87-C6E63D29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6C0FD-AB2B-4759-9F87-C6E63D2967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6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3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0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5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9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3D49-DC2B-4322-8935-B423DFCB6FD1}" type="datetimeFigureOut">
              <a:rPr lang="en-US" smtClean="0"/>
              <a:t>25-Mar-2020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D50C-AC81-4694-BD94-09530754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prstTxWarp prst="textFadeDown">
              <a:avLst/>
            </a:prstTxWarp>
            <a:noAutofit/>
          </a:bodyPr>
          <a:lstStyle/>
          <a:p>
            <a:r>
              <a:rPr lang="bn-IN" sz="2800" dirty="0" smtClean="0"/>
              <a:t>আজকের</a:t>
            </a:r>
            <a:r>
              <a:rPr lang="en-US" sz="2800" dirty="0" smtClean="0"/>
              <a:t> </a:t>
            </a:r>
            <a:r>
              <a:rPr lang="bn-IN" sz="2800" dirty="0" smtClean="0"/>
              <a:t>পাঠে</a:t>
            </a:r>
            <a:r>
              <a:rPr lang="bn-IN" sz="2800" dirty="0" smtClean="0"/>
              <a:t/>
            </a:r>
            <a:br>
              <a:rPr lang="bn-IN" sz="2800" dirty="0" smtClean="0"/>
            </a:br>
            <a:r>
              <a:rPr lang="bn-IN" sz="2800" dirty="0" smtClean="0"/>
              <a:t>সকল</a:t>
            </a:r>
            <a:r>
              <a:rPr lang="en-US" sz="2800" smtClean="0"/>
              <a:t> </a:t>
            </a:r>
            <a:r>
              <a:rPr lang="bn-IN" sz="2800" smtClean="0"/>
              <a:t>কে</a:t>
            </a:r>
            <a:r>
              <a:rPr lang="bn-IN" sz="2800" dirty="0" smtClean="0"/>
              <a:t/>
            </a:r>
            <a:br>
              <a:rPr lang="bn-IN" sz="2800" dirty="0" smtClean="0"/>
            </a:br>
            <a:r>
              <a:rPr lang="en-US" sz="2800" dirty="0" smtClean="0"/>
              <a:t>জানা</a:t>
            </a:r>
            <a:r>
              <a:rPr lang="bn-IN" sz="2800" dirty="0" smtClean="0"/>
              <a:t>ই</a:t>
            </a:r>
            <a:br>
              <a:rPr lang="bn-IN" sz="2800" dirty="0" smtClean="0"/>
            </a:br>
            <a:r>
              <a:rPr lang="en-US" sz="2800" dirty="0" smtClean="0"/>
              <a:t>আন্তরিক শুভেচ্ছা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23900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8839200" cy="5847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দলগত কাজ</a:t>
            </a:r>
            <a:endParaRPr lang="en-US" sz="3200" dirty="0"/>
          </a:p>
        </p:txBody>
      </p:sp>
      <p:pic>
        <p:nvPicPr>
          <p:cNvPr id="3" name="Picture 3" descr="C:\Users\ANWARUL\Desktop\images (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2394856"/>
            <a:ext cx="2466975" cy="332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NWARUL\Desktop\images (2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81352" y="3104808"/>
            <a:ext cx="3472543" cy="205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0800000" flipV="1">
            <a:off x="228600" y="1453634"/>
            <a:ext cx="1524000" cy="369332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    নীল  দল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7088291" y="1599606"/>
            <a:ext cx="152061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সবুজ  </a:t>
            </a:r>
            <a:r>
              <a:rPr lang="en-US" dirty="0"/>
              <a:t>দল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2895600"/>
            <a:ext cx="3962400" cy="92333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صحح الجملة ثم ركب</a:t>
            </a:r>
          </a:p>
          <a:p>
            <a:pPr algn="ctr"/>
            <a:r>
              <a:rPr lang="ar-SA" dirty="0" smtClean="0"/>
              <a:t>1- خطب ابا حسينة خطبة صريحة امام الناس استقلال بنغلاديش في 7 مارس-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25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9100"/>
            <a:ext cx="8534400" cy="5562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8400" y="1066800"/>
            <a:ext cx="35814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মূল্যায়ন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6002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rgbClr val="00FF00"/>
                </a:solidFill>
              </a:rPr>
              <a:t>  </a:t>
            </a:r>
            <a:r>
              <a:rPr lang="en-US" dirty="0" smtClean="0">
                <a:solidFill>
                  <a:srgbClr val="00FF00"/>
                </a:solidFill>
              </a:rPr>
              <a:t>তানিয়া 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3"/>
                </a:solidFill>
              </a:rPr>
              <a:t>ফুলবাগানে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সাথিদের সাথে  </a:t>
            </a:r>
            <a:r>
              <a:rPr lang="en-US" dirty="0">
                <a:solidFill>
                  <a:srgbClr val="FF33CC"/>
                </a:solidFill>
              </a:rPr>
              <a:t>লাল গোলাপ </a:t>
            </a:r>
            <a:r>
              <a:rPr lang="en-US" dirty="0"/>
              <a:t>নতুন পাত্রে   </a:t>
            </a:r>
            <a:r>
              <a:rPr lang="en-US" dirty="0">
                <a:solidFill>
                  <a:srgbClr val="00FFFF"/>
                </a:solidFill>
              </a:rPr>
              <a:t>মালাগাঁথার জন্য  </a:t>
            </a:r>
            <a:r>
              <a:rPr lang="en-US" dirty="0"/>
              <a:t>শুক্রবার সূর্য ডুবার পূর্বে  ফুল তুলার মত   </a:t>
            </a:r>
            <a:r>
              <a:rPr lang="en-US" dirty="0">
                <a:solidFill>
                  <a:srgbClr val="00FF00"/>
                </a:solidFill>
              </a:rPr>
              <a:t>ফুল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তুলিতেছে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200400"/>
            <a:ext cx="64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তুলিতেছে= ক্রিয়া  = </a:t>
            </a:r>
            <a:r>
              <a:rPr lang="ar-SA" dirty="0"/>
              <a:t>فعل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তানিয়া=কর্তা</a:t>
            </a:r>
            <a:r>
              <a:rPr lang="ar-SA" dirty="0"/>
              <a:t>-فاعل-</a:t>
            </a:r>
          </a:p>
          <a:p>
            <a:pPr marL="342900" indent="-342900">
              <a:buAutoNum type="arabicPeriod"/>
            </a:pPr>
            <a:r>
              <a:rPr lang="en-US" dirty="0"/>
              <a:t> 3. ফুল তুলার মত  = </a:t>
            </a:r>
            <a:r>
              <a:rPr lang="ar-SA" dirty="0"/>
              <a:t>  مفعول مطلق</a:t>
            </a:r>
            <a:r>
              <a:rPr lang="en-US" dirty="0"/>
              <a:t>সাধারন কর্ম</a:t>
            </a:r>
          </a:p>
          <a:p>
            <a:pPr marL="342900" indent="-342900">
              <a:buAutoNum type="arabicPeriod" startAt="4"/>
            </a:pPr>
            <a:r>
              <a:rPr lang="en-US" dirty="0"/>
              <a:t>ফুল = কর্মকারক</a:t>
            </a:r>
            <a:r>
              <a:rPr lang="ar-SA" dirty="0"/>
              <a:t>   مفعول به  -- </a:t>
            </a: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/>
              <a:t>ফুলবাগানে=  অধিকরণ  কারক</a:t>
            </a:r>
            <a:r>
              <a:rPr lang="ar-SA" dirty="0"/>
              <a:t>—مفعول فيه  -</a:t>
            </a:r>
            <a:endParaRPr lang="en-US" dirty="0"/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rgbClr val="00FFFF"/>
                </a:solidFill>
              </a:rPr>
              <a:t>মালাগাঁথার জন্য =করন কারক</a:t>
            </a:r>
            <a:r>
              <a:rPr lang="ar-SA" dirty="0">
                <a:solidFill>
                  <a:srgbClr val="00FFFF"/>
                </a:solidFill>
              </a:rPr>
              <a:t>  --مفعول له-   </a:t>
            </a:r>
            <a:endParaRPr lang="en-US" dirty="0">
              <a:solidFill>
                <a:srgbClr val="00FFFF"/>
              </a:solidFill>
            </a:endParaRPr>
          </a:p>
          <a:p>
            <a:pPr marL="342900" indent="-342900">
              <a:buAutoNum type="arabicPeriod" startAt="4"/>
            </a:pPr>
            <a:r>
              <a:rPr lang="en-US" dirty="0">
                <a:solidFill>
                  <a:srgbClr val="0070C0"/>
                </a:solidFill>
              </a:rPr>
              <a:t>সাথিদের সাথে =সংগি কারক </a:t>
            </a:r>
            <a:r>
              <a:rPr lang="ar-SA" dirty="0">
                <a:solidFill>
                  <a:srgbClr val="0070C0"/>
                </a:solidFill>
              </a:rPr>
              <a:t>مفعول معه 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54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534399" cy="647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99066"/>
            <a:ext cx="2895600" cy="272045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657600" y="9144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বাড়ীর কাজ</a:t>
            </a:r>
          </a:p>
        </p:txBody>
      </p:sp>
      <p:sp>
        <p:nvSpPr>
          <p:cNvPr id="6" name="Rectangle 5"/>
          <p:cNvSpPr/>
          <p:nvPr/>
        </p:nvSpPr>
        <p:spPr>
          <a:xfrm rot="10800000" flipV="1">
            <a:off x="2438400" y="3893836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/>
              <a:t>ِذَا زُلْزِلَتِ </a:t>
            </a:r>
            <a:r>
              <a:rPr lang="ar-SA" sz="3600" b="1" dirty="0">
                <a:solidFill>
                  <a:srgbClr val="00FFFF"/>
                </a:solidFill>
              </a:rPr>
              <a:t>الْأَرْض</a:t>
            </a:r>
            <a:r>
              <a:rPr lang="ar-SA" sz="3600" b="1" dirty="0">
                <a:solidFill>
                  <a:srgbClr val="00FF00"/>
                </a:solidFill>
              </a:rPr>
              <a:t>ُ</a:t>
            </a:r>
            <a:r>
              <a:rPr lang="ar-SA" sz="3600" b="1" dirty="0"/>
              <a:t> </a:t>
            </a:r>
            <a:r>
              <a:rPr lang="ar-SA" sz="3600" b="1" dirty="0">
                <a:solidFill>
                  <a:srgbClr val="FF00FF"/>
                </a:solidFill>
              </a:rPr>
              <a:t>زِلْزَالَهَا </a:t>
            </a:r>
            <a:r>
              <a:rPr lang="ar-SA" sz="3600" b="1" dirty="0"/>
              <a:t>(1) وَأَخْرَجَتِ الْأَرْضُ </a:t>
            </a:r>
            <a:r>
              <a:rPr lang="ar-SA" sz="3600" b="1" dirty="0">
                <a:solidFill>
                  <a:srgbClr val="00FF00"/>
                </a:solidFill>
              </a:rPr>
              <a:t>أَثْقَالَهَا</a:t>
            </a:r>
            <a:endParaRPr lang="en-US" sz="3600" dirty="0"/>
          </a:p>
        </p:txBody>
      </p:sp>
      <p:sp>
        <p:nvSpPr>
          <p:cNvPr id="8" name="Down Arrow 7"/>
          <p:cNvSpPr/>
          <p:nvPr/>
        </p:nvSpPr>
        <p:spPr>
          <a:xfrm>
            <a:off x="4648200" y="1828800"/>
            <a:ext cx="20574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اخرج  المفعول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49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"/>
            <a:ext cx="8382000" cy="5791200"/>
          </a:xfrm>
          <a:prstGeom prst="rect">
            <a:avLst/>
          </a:prstGeom>
        </p:spPr>
      </p:pic>
      <p:pic>
        <p:nvPicPr>
          <p:cNvPr id="5" name="Picture 2" descr="C:\Users\ANWARUL\Downloads\Dexttop\1768c832a5f9604bc6d7b40019cc15c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143000"/>
            <a:ext cx="414337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647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/>
          <p:nvPr/>
        </p:nvCxnSpPr>
        <p:spPr>
          <a:xfrm flipV="1">
            <a:off x="1981200" y="4800600"/>
            <a:ext cx="6191250" cy="3810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43100" y="1044615"/>
            <a:ext cx="38100" cy="3794085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29596" y="1036899"/>
            <a:ext cx="6210300" cy="10610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102519" y="1089949"/>
            <a:ext cx="38100" cy="3581400"/>
          </a:xfrm>
          <a:prstGeom prst="straightConnector1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081996" y="1189299"/>
            <a:ext cx="6210300" cy="10610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095500" y="1197015"/>
            <a:ext cx="38100" cy="3794085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133600" y="4953000"/>
            <a:ext cx="6191250" cy="3810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47900" y="1349415"/>
            <a:ext cx="38100" cy="3794085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8254919" y="1242349"/>
            <a:ext cx="38100" cy="3581400"/>
          </a:xfrm>
          <a:prstGeom prst="straightConnector1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286000" y="5105400"/>
            <a:ext cx="6191250" cy="38100"/>
          </a:xfrm>
          <a:prstGeom prst="straightConnector1">
            <a:avLst/>
          </a:prstGeom>
          <a:ln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00300" y="1501815"/>
            <a:ext cx="38100" cy="3794085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95600" y="1676400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মোহাম্মদ আনোয়ারুল ইসলাম 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সহকারী অধ্যাপক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বালিয়াডাঙ্গা দারুস সুন্নাত ফাজিল মাদরাসা</a:t>
            </a:r>
          </a:p>
          <a:p>
            <a:pPr algn="ctr"/>
            <a:r>
              <a:rPr lang="en-US" dirty="0" smtClean="0">
                <a:solidFill>
                  <a:schemeClr val="accent5"/>
                </a:solidFill>
              </a:rPr>
              <a:t>ডাকঘর- বালিয়াডাঙ্গা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উপজেলা- চাঁপাইনবাবগঞ্জ সদর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জেলা- চাঁপাইনবাবগঞ্জ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মোবাল নং-০১৭২৬-৪৩৪৬৩৪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36899"/>
            <a:ext cx="1777196" cy="1477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5" name="Oval 54"/>
          <p:cNvSpPr/>
          <p:nvPr/>
        </p:nvSpPr>
        <p:spPr>
          <a:xfrm>
            <a:off x="2667000" y="228600"/>
            <a:ext cx="5105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en-US" dirty="0" smtClean="0"/>
              <a:t>শিক্ষক 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01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90600" y="1206178"/>
            <a:ext cx="0" cy="50422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990600" y="6096000"/>
            <a:ext cx="5943600" cy="101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90600" y="1129978"/>
            <a:ext cx="5913699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934200" y="1143000"/>
            <a:ext cx="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005550" y="1235115"/>
            <a:ext cx="5913699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1358578"/>
            <a:ext cx="0" cy="504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005550" y="6248400"/>
            <a:ext cx="6081050" cy="50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7010400" y="1168078"/>
            <a:ext cx="76200" cy="50803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47800" y="1447800"/>
            <a:ext cx="5334000" cy="400110"/>
          </a:xfrm>
          <a:prstGeom prst="rect">
            <a:avLst/>
          </a:prstGeom>
          <a:solidFill>
            <a:srgbClr val="00B050"/>
          </a:solidFill>
          <a:ln>
            <a:solidFill>
              <a:srgbClr val="00B0F0"/>
            </a:solidFill>
          </a:ln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 পরিচিতি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5400" y="2667000"/>
            <a:ext cx="5486400" cy="193899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আলিম প্রথম বর্ষ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বিষয়- আরবি  ২য়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হেদায়াতুন নাহু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বিষয়- </a:t>
            </a:r>
            <a:r>
              <a:rPr lang="ar-SA" sz="2000" dirty="0" smtClean="0">
                <a:solidFill>
                  <a:srgbClr val="002060"/>
                </a:solidFill>
              </a:rPr>
              <a:t>مفعول</a:t>
            </a:r>
            <a:r>
              <a:rPr lang="en-US" sz="2000" dirty="0" smtClean="0">
                <a:solidFill>
                  <a:srgbClr val="002060"/>
                </a:solidFill>
              </a:rPr>
              <a:t> বা কর্ম/ Object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সময়-৪৫ মিনিট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তারিখ-১০/৪/২০২০ খ্রি:</a:t>
            </a:r>
          </a:p>
        </p:txBody>
      </p:sp>
    </p:spTree>
    <p:extLst>
      <p:ext uri="{BB962C8B-B14F-4D97-AF65-F5344CB8AC3E}">
        <p14:creationId xmlns:p14="http://schemas.microsoft.com/office/powerpoint/2010/main" val="2262749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2438400" y="1302027"/>
            <a:ext cx="4495800" cy="3396734"/>
          </a:xfrm>
          <a:prstGeom prst="donut">
            <a:avLst/>
          </a:prstGeom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1064765" flipV="1">
            <a:off x="3756749" y="2550748"/>
            <a:ext cx="2435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ছবি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FF00"/>
                </a:solidFill>
              </a:rPr>
              <a:t>গুলির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33CC"/>
                </a:solidFill>
              </a:rPr>
              <a:t>দিকে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FFFF"/>
                </a:solidFill>
              </a:rPr>
              <a:t>তাকাও</a:t>
            </a:r>
            <a:endParaRPr lang="en-US" sz="2800" b="1" dirty="0">
              <a:solidFill>
                <a:srgbClr val="00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4742239"/>
            <a:ext cx="1600200" cy="1476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961370"/>
            <a:ext cx="1682187" cy="1413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248" y="2903356"/>
            <a:ext cx="1752600" cy="1385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7" y="4839478"/>
            <a:ext cx="1752600" cy="12818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24" y="3334003"/>
            <a:ext cx="1529305" cy="95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0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6200" y="152400"/>
            <a:ext cx="8991600" cy="1524000"/>
          </a:xfrm>
          <a:prstGeom prst="beve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en-US" sz="2800" dirty="0" smtClean="0"/>
              <a:t>পূর্ব জ্ঞান যাচা</a:t>
            </a:r>
            <a:r>
              <a:rPr lang="bn-IN" sz="2800" dirty="0" smtClean="0"/>
              <a:t>ই</a:t>
            </a:r>
          </a:p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69150"/>
              </p:ext>
            </p:extLst>
          </p:nvPr>
        </p:nvGraphicFramePr>
        <p:xfrm>
          <a:off x="152400" y="1905000"/>
          <a:ext cx="8686800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057400"/>
                <a:gridCol w="2171700"/>
                <a:gridCol w="2171700"/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متعلق</a:t>
                      </a:r>
                      <a:r>
                        <a:rPr lang="en-US" dirty="0" smtClean="0"/>
                        <a:t> –সংশ্লিষ্ট-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مفعول</a:t>
                      </a:r>
                      <a:r>
                        <a:rPr lang="en-US" dirty="0" smtClean="0"/>
                        <a:t> –কর্ম -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فاعل</a:t>
                      </a:r>
                      <a:r>
                        <a:rPr lang="en-US" dirty="0" smtClean="0"/>
                        <a:t> –কর্তা -Subject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aseline="0" dirty="0" smtClean="0"/>
                        <a:t>فعل </a:t>
                      </a:r>
                      <a:r>
                        <a:rPr lang="en-US" baseline="0" dirty="0" smtClean="0"/>
                        <a:t> - ক্রিয়া-</a:t>
                      </a:r>
                      <a:r>
                        <a:rPr lang="ar-SA" baseline="0" dirty="0" smtClean="0"/>
                        <a:t> </a:t>
                      </a:r>
                      <a:r>
                        <a:rPr lang="en-US" baseline="0" dirty="0" smtClean="0"/>
                        <a:t> Verb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baseline="0" dirty="0" smtClean="0"/>
                        <a:t> امام الناس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خطبة </a:t>
                      </a:r>
                      <a:r>
                        <a:rPr lang="ar-SA" dirty="0" smtClean="0">
                          <a:solidFill>
                            <a:srgbClr val="00FF00"/>
                          </a:solidFill>
                        </a:rPr>
                        <a:t>  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شيخ مجيب</a:t>
                      </a:r>
                      <a:r>
                        <a:rPr lang="ar-SA" baseline="0" dirty="0" smtClean="0"/>
                        <a:t>  الرحمان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خطب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في البيت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</a:t>
                      </a: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القران</a:t>
                      </a:r>
                      <a:r>
                        <a:rPr lang="ar-SA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الامراة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قرائت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72775"/>
            <a:ext cx="2057400" cy="158900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 flipV="1">
            <a:off x="2438399" y="3984450"/>
            <a:ext cx="47244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b="1" dirty="0"/>
              <a:t>وَإِذْ قَالَ رَبُّكَ </a:t>
            </a:r>
            <a:r>
              <a:rPr lang="ar-SA" b="1" dirty="0">
                <a:solidFill>
                  <a:srgbClr val="FF33CC"/>
                </a:solidFill>
              </a:rPr>
              <a:t>لِلْمَلَائِكَةِ</a:t>
            </a:r>
            <a:r>
              <a:rPr lang="ar-SA" b="1" dirty="0"/>
              <a:t> إِنِّي جَاعِلٌ فِي الْأَرْضِ خَلِيفَةً قَالُوا أَتَجْعَلُ فِيهَا مَنْ يُفْسِدُ فِيهَا </a:t>
            </a:r>
            <a:r>
              <a:rPr lang="ar-SA" b="1" dirty="0" smtClean="0"/>
              <a:t>وَيَسْفِك </a:t>
            </a:r>
            <a:r>
              <a:rPr lang="ar-SA" b="1" dirty="0"/>
              <a:t>الدِّمَاءَ وَنَحْنُ نُسَبِّحُ بِحَمْدِكَ وَنُقَدِّسُ لَكَ قَالَ إِنِّي أَعْلَمُ مَا لَا تَعْلَمُونَ (30) وَعَلَّمَ </a:t>
            </a:r>
            <a:r>
              <a:rPr lang="ar-SA" b="1" dirty="0">
                <a:solidFill>
                  <a:srgbClr val="FF0000"/>
                </a:solidFill>
              </a:rPr>
              <a:t>آَدَمَ الْأَسْمَاءَ </a:t>
            </a:r>
            <a:r>
              <a:rPr lang="ar-SA" b="1" dirty="0"/>
              <a:t>كُلَّهَا ثُمَّ عَرَضَهُمْ عَلَى </a:t>
            </a:r>
            <a:r>
              <a:rPr lang="ar-SA" b="1" dirty="0">
                <a:solidFill>
                  <a:srgbClr val="FF0000"/>
                </a:solidFill>
              </a:rPr>
              <a:t>الْمَلَائِكَةِ</a:t>
            </a:r>
            <a:r>
              <a:rPr lang="ar-SA" b="1" dirty="0"/>
              <a:t> فَقَالَ أَنْبِئُونِي بِأَسْمَاءِ هَؤُلَاءِ إِنْ كُنْتُمْ صَادِقِينَ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72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762999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9906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পাঠ ঘোষনা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674789"/>
            <a:ext cx="6705600" cy="800219"/>
          </a:xfrm>
          <a:prstGeom prst="rect">
            <a:avLst/>
          </a:prstGeom>
          <a:solidFill>
            <a:srgbClr val="00FF00"/>
          </a:solidFill>
          <a:ln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2800" dirty="0">
                <a:solidFill>
                  <a:srgbClr val="FF33CC"/>
                </a:solidFill>
              </a:rPr>
              <a:t>المفعول:</a:t>
            </a:r>
            <a:endParaRPr lang="en-US" sz="2800" dirty="0">
              <a:solidFill>
                <a:srgbClr val="FF33CC"/>
              </a:solidFill>
            </a:endParaRPr>
          </a:p>
          <a:p>
            <a:pPr algn="r"/>
            <a:r>
              <a:rPr lang="ar-SA" dirty="0">
                <a:solidFill>
                  <a:srgbClr val="FF33CC"/>
                </a:solidFill>
              </a:rPr>
              <a:t> هو اسم قبله فعل وقع عليه-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819400"/>
            <a:ext cx="6477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Object: 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`Object’ is a Noun or Nounphrase, or preposition, that is affected by the action of verb.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572000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কারক:</a:t>
            </a:r>
          </a:p>
          <a:p>
            <a:r>
              <a:rPr lang="en-US" dirty="0">
                <a:solidFill>
                  <a:srgbClr val="0070C0"/>
                </a:solidFill>
              </a:rPr>
              <a:t> বাক্যে ক্রিয়াপদের সাথে  নামপদের সম্পর্ক</a:t>
            </a:r>
            <a:r>
              <a:rPr lang="bn-IN" dirty="0">
                <a:solidFill>
                  <a:srgbClr val="0070C0"/>
                </a:solidFill>
              </a:rPr>
              <a:t>ই কারক</a:t>
            </a:r>
            <a:r>
              <a:rPr lang="en-US" dirty="0">
                <a:solidFill>
                  <a:srgbClr val="0070C0"/>
                </a:solidFill>
              </a:rPr>
              <a:t>।</a:t>
            </a:r>
            <a:endParaRPr lang="b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52400" y="228600"/>
            <a:ext cx="8915400" cy="1524000"/>
          </a:xfrm>
          <a:prstGeom prst="bevel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FadeUp">
              <a:avLst/>
            </a:prstTxWarp>
          </a:bodyPr>
          <a:lstStyle/>
          <a:p>
            <a:pPr algn="ctr"/>
            <a:r>
              <a:rPr lang="en-US" dirty="0" smtClean="0"/>
              <a:t>পাঠ উপস্থাপন</a:t>
            </a:r>
            <a:endParaRPr lang="en-US" dirty="0"/>
          </a:p>
        </p:txBody>
      </p:sp>
      <p:sp>
        <p:nvSpPr>
          <p:cNvPr id="8" name="Donut 7"/>
          <p:cNvSpPr/>
          <p:nvPr/>
        </p:nvSpPr>
        <p:spPr>
          <a:xfrm>
            <a:off x="152400" y="1907871"/>
            <a:ext cx="3048000" cy="3108278"/>
          </a:xfrm>
          <a:prstGeom prst="donut">
            <a:avLst/>
          </a:prstGeom>
          <a:solidFill>
            <a:srgbClr val="F5173C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3429000" y="2547610"/>
            <a:ext cx="3048000" cy="2971800"/>
          </a:xfrm>
          <a:prstGeom prst="donut">
            <a:avLst/>
          </a:prstGeom>
          <a:solidFill>
            <a:srgbClr val="FF00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6477000" y="2547610"/>
            <a:ext cx="2667000" cy="2819400"/>
          </a:xfrm>
          <a:prstGeom prst="donut">
            <a:avLst/>
          </a:prstGeom>
          <a:solidFill>
            <a:srgbClr val="00FF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200400"/>
            <a:ext cx="1066800" cy="5232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ar-SA" sz="2800" dirty="0" smtClean="0"/>
              <a:t>مفعول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3771900"/>
            <a:ext cx="1371600" cy="5232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2800" dirty="0" smtClean="0"/>
              <a:t>Object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15200" y="3771900"/>
            <a:ext cx="1066800" cy="52322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bn-IN" sz="2800" dirty="0" smtClean="0"/>
              <a:t>কারক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6529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763000" cy="1066800"/>
          </a:xfrm>
          <a:prstGeom prst="rect">
            <a:avLst/>
          </a:prstGeom>
          <a:solidFill>
            <a:srgbClr val="00FF00"/>
          </a:solidFill>
          <a:ln>
            <a:solidFill>
              <a:srgbClr val="F51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Dow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المفعول خمسة اقسام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7372894" y="1752600"/>
            <a:ext cx="19050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مطلق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715000" y="1763486"/>
            <a:ext cx="2057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به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854631" y="1756954"/>
            <a:ext cx="2057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فيه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810294" y="1752600"/>
            <a:ext cx="2057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له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-247106" y="1763486"/>
            <a:ext cx="2057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معه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90265"/>
              </p:ext>
            </p:extLst>
          </p:nvPr>
        </p:nvGraphicFramePr>
        <p:xfrm>
          <a:off x="13063" y="3657600"/>
          <a:ext cx="9130937" cy="3048000"/>
        </p:xfrm>
        <a:graphic>
          <a:graphicData uri="http://schemas.openxmlformats.org/drawingml/2006/table">
            <a:tbl>
              <a:tblPr/>
              <a:tblGrid>
                <a:gridCol w="9130937"/>
              </a:tblGrid>
              <a:tr h="304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99377"/>
              </p:ext>
            </p:extLst>
          </p:nvPr>
        </p:nvGraphicFramePr>
        <p:xfrm>
          <a:off x="7315200" y="3733801"/>
          <a:ext cx="1676400" cy="3122022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122022">
                <a:tc>
                  <a:txBody>
                    <a:bodyPr/>
                    <a:lstStyle/>
                    <a:p>
                      <a:r>
                        <a:rPr lang="ar-SA" dirty="0" smtClean="0"/>
                        <a:t>ضربنا</a:t>
                      </a:r>
                      <a:r>
                        <a:rPr lang="ar-SA" baseline="0" dirty="0" smtClean="0"/>
                        <a:t> 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ضربا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735037"/>
              </p:ext>
            </p:extLst>
          </p:nvPr>
        </p:nvGraphicFramePr>
        <p:xfrm>
          <a:off x="5562600" y="3696789"/>
          <a:ext cx="1759131" cy="3124200"/>
        </p:xfrm>
        <a:graphic>
          <a:graphicData uri="http://schemas.openxmlformats.org/drawingml/2006/table">
            <a:tbl>
              <a:tblPr/>
              <a:tblGrid>
                <a:gridCol w="1759131"/>
              </a:tblGrid>
              <a:tr h="3124200">
                <a:tc>
                  <a:txBody>
                    <a:bodyPr/>
                    <a:lstStyle/>
                    <a:p>
                      <a:r>
                        <a:rPr lang="ar-SA" dirty="0" smtClean="0"/>
                        <a:t>ضرب معلم </a:t>
                      </a:r>
                      <a:r>
                        <a:rPr lang="ar-SA" dirty="0" smtClean="0">
                          <a:solidFill>
                            <a:srgbClr val="00FF00"/>
                          </a:solidFill>
                        </a:rPr>
                        <a:t>تلميذا</a:t>
                      </a:r>
                      <a:r>
                        <a:rPr lang="ar-SA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07249"/>
              </p:ext>
            </p:extLst>
          </p:nvPr>
        </p:nvGraphicFramePr>
        <p:xfrm>
          <a:off x="3733800" y="3657600"/>
          <a:ext cx="1676400" cy="3082834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3082834">
                <a:tc>
                  <a:txBody>
                    <a:bodyPr/>
                    <a:lstStyle/>
                    <a:p>
                      <a:r>
                        <a:rPr lang="ar-SA" dirty="0" smtClean="0"/>
                        <a:t>ضرب</a:t>
                      </a:r>
                      <a:r>
                        <a:rPr lang="ar-SA" baseline="0" dirty="0" smtClean="0"/>
                        <a:t> معلم تلاميذا في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الغرفة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33449"/>
              </p:ext>
            </p:extLst>
          </p:nvPr>
        </p:nvGraphicFramePr>
        <p:xfrm>
          <a:off x="1981200" y="3696789"/>
          <a:ext cx="1600200" cy="2991394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2991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ضرب</a:t>
                      </a:r>
                      <a:r>
                        <a:rPr lang="ar-SA" baseline="0" dirty="0" smtClean="0"/>
                        <a:t> معلم تلميذا 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تاديبا</a:t>
                      </a:r>
                      <a:endParaRPr lang="en-US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ar-SA" dirty="0" smtClean="0"/>
                        <a:t>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58670"/>
              </p:ext>
            </p:extLst>
          </p:nvPr>
        </p:nvGraphicFramePr>
        <p:xfrm>
          <a:off x="304800" y="3733799"/>
          <a:ext cx="1676400" cy="2915195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2915195">
                <a:tc>
                  <a:txBody>
                    <a:bodyPr/>
                    <a:lstStyle/>
                    <a:p>
                      <a:r>
                        <a:rPr lang="ar-SA" dirty="0" smtClean="0"/>
                        <a:t>جاء</a:t>
                      </a:r>
                      <a:r>
                        <a:rPr lang="ar-SA" baseline="0" dirty="0" smtClean="0"/>
                        <a:t> البرد مع </a:t>
                      </a:r>
                      <a:r>
                        <a:rPr lang="ar-SA" baseline="0" dirty="0" smtClean="0">
                          <a:solidFill>
                            <a:srgbClr val="00FF00"/>
                          </a:solidFill>
                        </a:rPr>
                        <a:t>الجبات</a:t>
                      </a:r>
                      <a:endParaRPr lang="en-US" dirty="0"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94" y="4308565"/>
            <a:ext cx="1662249" cy="2286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267200"/>
            <a:ext cx="1549580" cy="22859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559" y="4437017"/>
            <a:ext cx="1658439" cy="21335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204" y="4267199"/>
            <a:ext cx="1549580" cy="2285999"/>
          </a:xfrm>
          <a:prstGeom prst="rect">
            <a:avLst/>
          </a:prstGeom>
        </p:spPr>
      </p:pic>
      <p:pic>
        <p:nvPicPr>
          <p:cNvPr id="1027" name="Picture 3" descr="C:\Users\ANWARUL\Desktop\images (1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9" y="4250326"/>
            <a:ext cx="1557745" cy="23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>
            <a:off x="2838994" y="228600"/>
            <a:ext cx="4525191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পাঠ বর্ননা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8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6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7" y="381000"/>
            <a:ext cx="8405950" cy="6324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9200" y="2819400"/>
            <a:ext cx="5638800" cy="1754326"/>
          </a:xfrm>
          <a:prstGeom prst="rect">
            <a:avLst/>
          </a:prstGeom>
        </p:spPr>
        <p:txBody>
          <a:bodyPr wrap="square">
            <a:prstTxWarp prst="textButton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অত্র পাঠে ছাত্র ও ছাত্রীরা  মাফউল বা কারকের সঙ্গা বলতে পারবে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মাফউল কত প্রকার  ও কিকি বলতে পারবে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বাক্যে কোনটি কোন প্রকারের মাফউল তা নির্নয় করতে পারবে ।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প্রত্যেক মাফউল দিয়ে তারকিব বানাতে পারবে 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1295400"/>
            <a:ext cx="6400799" cy="646331"/>
          </a:xfrm>
          <a:prstGeom prst="rect">
            <a:avLst/>
          </a:prstGeom>
          <a:solidFill>
            <a:srgbClr val="00FF00"/>
          </a:solidFill>
          <a:ln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শিখন পাঠ</a:t>
            </a:r>
          </a:p>
        </p:txBody>
      </p:sp>
    </p:spTree>
    <p:extLst>
      <p:ext uri="{BB962C8B-B14F-4D97-AF65-F5344CB8AC3E}">
        <p14:creationId xmlns:p14="http://schemas.microsoft.com/office/powerpoint/2010/main" val="1051446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356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আজকের পাঠে সকল কে জানাই আন্তরিক শুভেচ্ছা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</dc:creator>
  <cp:lastModifiedBy>ANWARUL</cp:lastModifiedBy>
  <cp:revision>88</cp:revision>
  <dcterms:created xsi:type="dcterms:W3CDTF">2020-03-20T13:49:09Z</dcterms:created>
  <dcterms:modified xsi:type="dcterms:W3CDTF">2020-03-25T00:50:47Z</dcterms:modified>
</cp:coreProperties>
</file>