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C0311-6414-45FA-B6D7-A50532E1E4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455CB-682B-4596-891D-388DA42A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9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55CB-682B-4596-891D-388DA42AF2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25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55CB-682B-4596-891D-388DA42AF2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9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55CB-682B-4596-891D-388DA42AF2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1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55CB-682B-4596-891D-388DA42AF2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79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55CB-682B-4596-891D-388DA42AF2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55CB-682B-4596-891D-388DA42AF2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3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55CB-682B-4596-891D-388DA42AF2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6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55CB-682B-4596-891D-388DA42AF2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20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55CB-682B-4596-891D-388DA42AF2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70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55CB-682B-4596-891D-388DA42AF2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9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4fR5Ew1OqU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105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15400" cy="678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14400" y="2514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33909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3648"/>
            <a:ext cx="95631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70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BD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কুজন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34" y="751355"/>
            <a:ext cx="2700528" cy="1511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66699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হিম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2438400"/>
            <a:ext cx="1821561" cy="1219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266699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তুষার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1295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চিৎকার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114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ঝুঁম পাহাড়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216" y="3657599"/>
            <a:ext cx="1905000" cy="12897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05400" y="4114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নির্জন পাহাড়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1" y="5285600"/>
            <a:ext cx="144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বিভোল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5116174"/>
            <a:ext cx="1905000" cy="15391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00600" y="5562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বিহ্বল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Triangle 9"/>
          <p:cNvSpPr/>
          <p:nvPr/>
        </p:nvSpPr>
        <p:spPr>
          <a:xfrm rot="5400000">
            <a:off x="-116533" y="116533"/>
            <a:ext cx="1528465" cy="1295400"/>
          </a:xfrm>
          <a:prstGeom prst="rtTriangl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>
            <a:off x="0" y="5508042"/>
            <a:ext cx="1295400" cy="1349957"/>
          </a:xfrm>
          <a:prstGeom prst="rtTriangl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 rot="10800000">
            <a:off x="7772399" y="-2"/>
            <a:ext cx="1371601" cy="1358245"/>
          </a:xfrm>
          <a:prstGeom prst="rtTriangl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16200000">
            <a:off x="7857417" y="5590512"/>
            <a:ext cx="1371602" cy="1236835"/>
          </a:xfrm>
          <a:prstGeom prst="rtTriangl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 </a:t>
            </a:r>
            <a:endParaRPr lang="en-US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1910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চপল পায় কেবল ধাই,</a:t>
            </a:r>
          </a:p>
          <a:p>
            <a:r>
              <a:rPr lang="as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              কেবল গাই পরীর গান,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0"/>
            <a:ext cx="3352800" cy="472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" y="411563"/>
            <a:ext cx="2505332" cy="3779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90" y="838200"/>
            <a:ext cx="3048000" cy="346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0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733800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পুলক মোর সকল গায়,</a:t>
            </a:r>
          </a:p>
          <a:p>
            <a:pPr lvl="0" algn="ctr"/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বিভোল মোর সকল প্রাণ।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96350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4134839"/>
            <a:ext cx="1809750" cy="1362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33800"/>
            <a:ext cx="1276350" cy="942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788" y="4749439"/>
            <a:ext cx="1905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936" y="4343400"/>
            <a:ext cx="8686800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/>
            <a:r>
              <a:rPr lang="bn-BD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শিথিল সব শিলার পর</a:t>
            </a:r>
          </a:p>
          <a:p>
            <a:pPr lvl="0" algn="ctr"/>
            <a:r>
              <a:rPr lang="bn-BD" sz="60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চরণ থুই দোদুল মন,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3619500" cy="419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752" y="0"/>
            <a:ext cx="4800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2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4384" y="4949291"/>
            <a:ext cx="9144000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ঝুঁকিয়ে ঘার ঝুম- পাহাড়</a:t>
            </a:r>
          </a:p>
          <a:p>
            <a:pPr lvl="0"/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ভয় দ্যাখায়, চোখ পাকায়;</a:t>
            </a:r>
          </a:p>
          <a:p>
            <a:pPr lvl="0"/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                  শঙ্কা নাই,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সমান যাই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" y="76199"/>
            <a:ext cx="9144000" cy="48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5410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4958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টগর-ফুল- নূপুর পায়</a:t>
            </a:r>
          </a:p>
          <a:p>
            <a:pPr lvl="0" algn="ctr"/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গিরির হিম ললাট</a:t>
            </a:r>
          </a:p>
          <a:p>
            <a:pPr lvl="0" algn="ctr"/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ঘামল মোর উদ্ভবে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1241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71" y="-152400"/>
            <a:ext cx="2630129" cy="701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3313022" cy="44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491097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ঝাঁপিয়ে যাই, লাফিয়ে ধাই,</a:t>
            </a:r>
          </a:p>
          <a:p>
            <a:pPr lvl="0"/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দুলিয়ে যাই অচল-ঠাঁট</a:t>
            </a:r>
          </a:p>
          <a:p>
            <a:pPr lvl="0"/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নাড়িয়ে যাই, বাড়িয়ে যাই- </a:t>
            </a:r>
          </a:p>
          <a:p>
            <a:pPr lvl="0"/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টিলার গায় ডালিম-ফাট।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"/>
            <a:ext cx="40386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5400" cy="43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32232"/>
            <a:ext cx="3505200" cy="11726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2178050">
              <a:lnSpc>
                <a:spcPct val="130000"/>
              </a:lnSpc>
              <a:defRPr/>
            </a:pPr>
            <a:r>
              <a:rPr lang="en-US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 কাজ</a:t>
            </a:r>
            <a:endParaRPr lang="en-US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880616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25444"/>
            <a:ext cx="8763000" cy="43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0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599"/>
            <a:ext cx="35052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/>
            <a:r>
              <a:rPr lang="bn-BD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981200"/>
            <a:ext cx="62484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lvl="0" algn="ctr"/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শিথিল সব শিলার পর</a:t>
            </a:r>
          </a:p>
          <a:p>
            <a:pPr lvl="0" algn="ctr"/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চরণ থুই দোদুল মন’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কর।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09800"/>
            <a:ext cx="2286000" cy="14465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4191000"/>
            <a:ext cx="5867400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‘কোন গিরির হিম ললাট</a:t>
            </a:r>
          </a:p>
          <a:p>
            <a:pPr lvl="0" algn="ctr"/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ঘামল মোর উদ্ভবে’-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419600"/>
            <a:ext cx="2514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--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2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-2286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bn-BD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4106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দুপুর-ভোর ঝর্ণা কার গান শুনতে পায়?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9579" y="1987391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ক) ঝিঁঝিঁর খ) পরির  গ)বুলবুলির ঘ)শালিকের</a:t>
            </a: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041" y="2488092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‘একলা গাই একলা ধাই দিবস রাত সাঁজ সকাল।’ এ-বক্তব্যে ঝর্ণার কোন রুপটি ফুটে উঠে?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594537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ক) প্রকৃতি চেতনা খ) সৌন্দর্যপ্রীতি গ) ছুটে চলা  ঘ)শঙ্কাহীন চিত্ত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041" y="4179312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তান শব্দের অর্থ কি?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825643"/>
            <a:ext cx="6726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ক) সুর  খ)গান গ)ঢোল  ঘ)  কাঁসি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841" y="873204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6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5562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মহিউদ্দিন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আমদহ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দৌলতপুর,কুষ্টিয়া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০১৭১৯৭৬৫৯৩৯</a:t>
            </a:r>
          </a:p>
          <a:p>
            <a:pPr lvl="0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ইমেল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mohiuddinam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riam Fixed" pitchFamily="49" charset="-79"/>
                <a:cs typeface="Miriam Fixed" pitchFamily="49" charset="-79"/>
              </a:rPr>
              <a:t>69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iriam Fixed" pitchFamily="49" charset="-79"/>
              </a:rPr>
              <a:t>@jmail.com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34" y="959599"/>
            <a:ext cx="2400300" cy="4907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5715001"/>
            <a:ext cx="9182099" cy="11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812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শ্যামল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0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সতেন্দ্রনাথ দ</a:t>
            </a:r>
            <a:r>
              <a:rPr lang="en-US" sz="400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ত্তের</a:t>
            </a:r>
            <a:r>
              <a:rPr lang="en-US" sz="40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জন্ম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lvl="0"/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৩।চকোর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৪।ঝর্ণা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4800600"/>
            <a:ext cx="1524000" cy="6858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১।ঝর্ণা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67200" y="4734405"/>
            <a:ext cx="1447800" cy="9494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৩।পাখি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4921809"/>
            <a:ext cx="1828801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১৮৮2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86500" y="4734405"/>
            <a:ext cx="2057400" cy="1004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৪।বুলবুলির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2110" y="148900"/>
            <a:ext cx="4191000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2178050">
              <a:lnSpc>
                <a:spcPct val="130000"/>
              </a:lnSpc>
              <a:defRPr/>
            </a:pPr>
            <a:r>
              <a:rPr lang="en-US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 কাজ</a:t>
            </a:r>
            <a:endParaRPr lang="en-US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3400"/>
            <a:ext cx="4038600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6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057400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ঝর্ণার গান’’</a:t>
            </a:r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কবিতায় ঝর্ণার গতি কবিকে 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ভাবে আন্দোলিত করেছে তা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79731"/>
            <a:ext cx="2667000" cy="423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371600"/>
            <a:ext cx="8001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3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9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051093"/>
            <a:ext cx="4343400" cy="120032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72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194" y="1623825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(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lvl="0"/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৯ম/১০ম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17" y="828764"/>
            <a:ext cx="2071427" cy="4124236"/>
          </a:xfrm>
          <a:prstGeom prst="rect">
            <a:avLst/>
          </a:prstGeom>
        </p:spPr>
      </p:pic>
      <p:sp>
        <p:nvSpPr>
          <p:cNvPr id="6" name="Right Triangle 5"/>
          <p:cNvSpPr/>
          <p:nvPr/>
        </p:nvSpPr>
        <p:spPr>
          <a:xfrm rot="5400000">
            <a:off x="165219" y="-182427"/>
            <a:ext cx="1176351" cy="1541208"/>
          </a:xfrm>
          <a:prstGeom prst="rt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0800000">
            <a:off x="7609466" y="0"/>
            <a:ext cx="1534531" cy="1374920"/>
          </a:xfrm>
          <a:prstGeom prst="rt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27" y="1233819"/>
            <a:ext cx="886346" cy="3697201"/>
          </a:xfrm>
          <a:prstGeom prst="rect">
            <a:avLst/>
          </a:prstGeom>
        </p:spPr>
      </p:pic>
      <p:sp>
        <p:nvSpPr>
          <p:cNvPr id="15" name="Right Triangle 14"/>
          <p:cNvSpPr/>
          <p:nvPr/>
        </p:nvSpPr>
        <p:spPr>
          <a:xfrm>
            <a:off x="0" y="5481692"/>
            <a:ext cx="1534531" cy="1374920"/>
          </a:xfrm>
          <a:prstGeom prst="rt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 rot="16200000">
            <a:off x="7702478" y="5403275"/>
            <a:ext cx="1534531" cy="1374920"/>
          </a:xfrm>
          <a:prstGeom prst="rt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7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52400"/>
            <a:ext cx="4660900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"/>
            <a:ext cx="41910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4958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7667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" y="381000"/>
            <a:ext cx="8984226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295400" y="1981200"/>
            <a:ext cx="5791200" cy="221599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/>
            <a:r>
              <a:rPr lang="bn-BD" sz="13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ঝর্ণার গান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4197191"/>
            <a:ext cx="5638800" cy="15696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/>
            <a:r>
              <a:rPr lang="bn-BD" sz="96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সতেন্দ্রনাথ দত্ত</a:t>
            </a:r>
            <a:endParaRPr lang="en-US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09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738" y="3908286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২। 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কবিতাটি শুদ্ধ ও স্পষ্ট উচ্চারণে আবৃত্তি করতে পারবে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।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800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4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919739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মূলভাব ব্যাখা করতে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302095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195306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।নতুন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0577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6" y="1011195"/>
            <a:ext cx="2971799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0" y="101119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bn-BD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9345" y="402425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সতেন্দ্রনাথ দত্ত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3124200" y="4638020"/>
            <a:ext cx="2590800" cy="5435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মৃত্যুঃ ১৯২২ খ্রিস্টাব্দে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2662645" y="408182"/>
            <a:ext cx="2819400" cy="76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BD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 ১৮৮২খ্রিস্টাব্দে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Ribbon 12"/>
          <p:cNvSpPr/>
          <p:nvPr/>
        </p:nvSpPr>
        <p:spPr>
          <a:xfrm>
            <a:off x="2781300" y="5324732"/>
            <a:ext cx="3962400" cy="6858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কাব্যগ্রন্থ</a:t>
            </a:r>
            <a:endParaRPr lang="en-US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Down Ribbon 13"/>
          <p:cNvSpPr/>
          <p:nvPr/>
        </p:nvSpPr>
        <p:spPr>
          <a:xfrm>
            <a:off x="222031" y="5277507"/>
            <a:ext cx="2590800" cy="838200"/>
          </a:xfrm>
          <a:prstGeom prst="ribb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বেণু ও বীণা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Ribbon 14"/>
          <p:cNvSpPr/>
          <p:nvPr/>
        </p:nvSpPr>
        <p:spPr>
          <a:xfrm>
            <a:off x="6531" y="579565"/>
            <a:ext cx="2057400" cy="863260"/>
          </a:xfrm>
          <a:prstGeom prst="ribb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ফুলের ফসল</a:t>
            </a:r>
            <a:endParaRPr lang="en-US" sz="2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Ribbon 15"/>
          <p:cNvSpPr/>
          <p:nvPr/>
        </p:nvSpPr>
        <p:spPr>
          <a:xfrm>
            <a:off x="190500" y="2057400"/>
            <a:ext cx="2209800" cy="761999"/>
          </a:xfrm>
          <a:prstGeom prst="ribb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সবিতা</a:t>
            </a:r>
            <a:endParaRPr lang="en-US" sz="2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Ribbon 16"/>
          <p:cNvSpPr/>
          <p:nvPr/>
        </p:nvSpPr>
        <p:spPr>
          <a:xfrm>
            <a:off x="5562600" y="528926"/>
            <a:ext cx="3352800" cy="761999"/>
          </a:xfrm>
          <a:prstGeom prst="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বিদায় আরতি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Ribbon 17"/>
          <p:cNvSpPr/>
          <p:nvPr/>
        </p:nvSpPr>
        <p:spPr>
          <a:xfrm>
            <a:off x="5600700" y="1828800"/>
            <a:ext cx="2590800" cy="782595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তুলির লিখন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wn Ribbon 18"/>
          <p:cNvSpPr/>
          <p:nvPr/>
        </p:nvSpPr>
        <p:spPr>
          <a:xfrm>
            <a:off x="6743700" y="5324732"/>
            <a:ext cx="2209800" cy="685800"/>
          </a:xfrm>
          <a:prstGeom prst="ribb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সন্ধিক্ষণ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Ribbon 19"/>
          <p:cNvSpPr/>
          <p:nvPr/>
        </p:nvSpPr>
        <p:spPr>
          <a:xfrm>
            <a:off x="285750" y="3543623"/>
            <a:ext cx="2400300" cy="795010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অভ্র আবির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Bent-Up Arrow 21"/>
          <p:cNvSpPr/>
          <p:nvPr/>
        </p:nvSpPr>
        <p:spPr>
          <a:xfrm>
            <a:off x="7026729" y="3822151"/>
            <a:ext cx="571500" cy="924580"/>
          </a:xfrm>
          <a:prstGeom prst="bentUp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Up Arrow 22"/>
          <p:cNvSpPr/>
          <p:nvPr/>
        </p:nvSpPr>
        <p:spPr>
          <a:xfrm>
            <a:off x="1295400" y="4519719"/>
            <a:ext cx="838200" cy="619780"/>
          </a:xfrm>
          <a:prstGeom prst="leftUp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Ribbon 23"/>
          <p:cNvSpPr/>
          <p:nvPr/>
        </p:nvSpPr>
        <p:spPr>
          <a:xfrm>
            <a:off x="5905500" y="2830854"/>
            <a:ext cx="2362200" cy="854705"/>
          </a:xfrm>
          <a:prstGeom prst="ribb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হোমশিখা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9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24" y="1184986"/>
            <a:ext cx="4267200" cy="48768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5105400" y="2057400"/>
            <a:ext cx="3810000" cy="1527048"/>
          </a:xfrm>
          <a:prstGeom prst="wedgeRectCallout">
            <a:avLst>
              <a:gd name="adj1" fmla="val -18189"/>
              <a:gd name="adj2" fmla="val 13592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আবৃতি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541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https://www.youtube.com/watch?v=w4fR5Ew1OqU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2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096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6000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6000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Triangle 2"/>
          <p:cNvSpPr/>
          <p:nvPr/>
        </p:nvSpPr>
        <p:spPr>
          <a:xfrm rot="5400000">
            <a:off x="-294513" y="300861"/>
            <a:ext cx="1828711" cy="1239688"/>
          </a:xfrm>
          <a:prstGeom prst="rt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2016" y="-32472"/>
            <a:ext cx="1427675" cy="144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Triangle 6"/>
          <p:cNvSpPr/>
          <p:nvPr/>
        </p:nvSpPr>
        <p:spPr>
          <a:xfrm>
            <a:off x="0" y="5257800"/>
            <a:ext cx="1295400" cy="1600200"/>
          </a:xfrm>
          <a:prstGeom prst="rt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6350" y="5458470"/>
            <a:ext cx="15176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484" y="-2"/>
            <a:ext cx="7742926" cy="60960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765176"/>
            <a:ext cx="457200" cy="52927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6276330"/>
            <a:ext cx="8610600" cy="58167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92551" y="765176"/>
            <a:ext cx="451449" cy="541719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84" y="1405267"/>
            <a:ext cx="5867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386</Words>
  <Application>Microsoft Office PowerPoint</Application>
  <PresentationFormat>On-screen Show (4:3)</PresentationFormat>
  <Paragraphs>100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</dc:creator>
  <cp:lastModifiedBy>pc</cp:lastModifiedBy>
  <cp:revision>95</cp:revision>
  <dcterms:created xsi:type="dcterms:W3CDTF">2006-08-16T00:00:00Z</dcterms:created>
  <dcterms:modified xsi:type="dcterms:W3CDTF">2020-03-25T06:21:23Z</dcterms:modified>
</cp:coreProperties>
</file>