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92" r:id="rId2"/>
    <p:sldId id="289" r:id="rId3"/>
    <p:sldId id="257" r:id="rId4"/>
    <p:sldId id="258" r:id="rId5"/>
    <p:sldId id="274" r:id="rId6"/>
    <p:sldId id="275" r:id="rId7"/>
    <p:sldId id="285" r:id="rId8"/>
    <p:sldId id="284" r:id="rId9"/>
    <p:sldId id="260" r:id="rId10"/>
    <p:sldId id="261" r:id="rId11"/>
    <p:sldId id="287" r:id="rId12"/>
    <p:sldId id="269" r:id="rId13"/>
    <p:sldId id="288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562"/>
    <a:srgbClr val="336B66"/>
    <a:srgbClr val="3C776D"/>
    <a:srgbClr val="2B5F5F"/>
    <a:srgbClr val="22565C"/>
    <a:srgbClr val="6A4D47"/>
    <a:srgbClr val="358D3B"/>
    <a:srgbClr val="9F0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63" d="100"/>
          <a:sy n="63" d="100"/>
        </p:scale>
        <p:origin x="-120" y="-174"/>
      </p:cViewPr>
      <p:guideLst>
        <p:guide orient="horz" pos="2112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9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9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27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4569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52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30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07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55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3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1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0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8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5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0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9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2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5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tint val="44500"/>
                <a:satMod val="160000"/>
              </a:schemeClr>
            </a:gs>
            <a:gs pos="11000">
              <a:schemeClr val="accent1">
                <a:tint val="23500"/>
                <a:satMod val="160000"/>
                <a:lumMod val="74000"/>
                <a:lumOff val="26000"/>
                <a:alpha val="72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8DC17CD-B22B-4187-9E06-F3553435930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9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iki/%E0%A6%97%E0%A6%B2%E0%A6%97%E0%A6%BF_%E0%A6%AC%E0%A6%B8%E0%A7%8D%E0%A6%A4%E0%A7%81" TargetMode="External"/><Relationship Id="rId13" Type="http://schemas.openxmlformats.org/officeDocument/2006/relationships/hyperlink" Target="https://bn.wikipedia.org/wiki/%E0%A6%B2%E0%A6%BE%E0%A6%87%E0%A6%B8%E0%A7%8B%E0%A6%9C%E0%A7%8B%E0%A6%AE" TargetMode="External"/><Relationship Id="rId3" Type="http://schemas.openxmlformats.org/officeDocument/2006/relationships/hyperlink" Target="https://bn.wikipedia.org/w/index.php?title=%E0%A6%87%E0%A6%89%E0%A6%95%E0%A7%8D%E0%A6%AF%E0%A6%BE%E0%A6%B0%E0%A6%BF%E0%A6%AF%E0%A6%BC%E0%A6%9F%E0%A6%BF%E0%A6%95&amp;action=edit&amp;redlink=1" TargetMode="External"/><Relationship Id="rId7" Type="http://schemas.openxmlformats.org/officeDocument/2006/relationships/hyperlink" Target="https://bn.wikipedia.org/w/index.php?title=%E0%A6%8F%E0%A6%A8%E0%A7%8D%E0%A6%A1%E0%A7%8B%E0%A6%AA%E0%A7%8D%E0%A6%B2%E0%A6%BE%E0%A6%9C%E0%A6%AE%E0%A7%80%E0%A6%AF%E0%A6%BC_%E0%A6%9C%E0%A6%BE%E0%A6%B2%E0%A6%BF%E0%A6%95%E0%A6%BE&amp;action=edit&amp;redlink=1" TargetMode="External"/><Relationship Id="rId12" Type="http://schemas.openxmlformats.org/officeDocument/2006/relationships/hyperlink" Target="https://bn.wikipedia.org/wiki/%E0%A6%B8%E0%A6%BE%E0%A6%87%E0%A6%9F%E0%A7%8B%E0%A6%AA%E0%A7%8D%E0%A6%B2%E0%A6%BE%E0%A6%9C%E0%A6%AE" TargetMode="External"/><Relationship Id="rId2" Type="http://schemas.openxmlformats.org/officeDocument/2006/relationships/hyperlink" Target="https://bn.wikipedia.org/wiki/%E0%A6%95%E0%A7%8B%E0%A6%B7_%E0%A6%A8%E0%A6%BF%E0%A6%89%E0%A6%95%E0%A7%8D%E0%A6%B2%E0%A6%BF%E0%A6%AF%E0%A6%BC%E0%A6%BE%E0%A6%B8" TargetMode="Externa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/index.php?title=%E0%A6%AD%E0%A7%87%E0%A6%B8%E0%A6%BF%E0%A6%95%E0%A7%8D%E2%80%8C%E0%A6%B2&amp;action=edit&amp;redlink=1" TargetMode="External"/><Relationship Id="rId11" Type="http://schemas.openxmlformats.org/officeDocument/2006/relationships/hyperlink" Target="https://bn.wikipedia.org/w/index.php?title=%E0%A6%95%E0%A7%8B%E0%A6%B7_%E0%A6%97%E0%A6%B9%E0%A7%8D%E0%A6%AC%E0%A6%B0&amp;action=edit&amp;redlink=1" TargetMode="External"/><Relationship Id="rId5" Type="http://schemas.openxmlformats.org/officeDocument/2006/relationships/hyperlink" Target="https://bn.wikipedia.org/wiki/%E0%A6%B0%E0%A6%BE%E0%A6%87%E0%A6%AC%E0%A7%8B%E0%A6%9C%E0%A7%8B%E0%A6%AE" TargetMode="External"/><Relationship Id="rId15" Type="http://schemas.openxmlformats.org/officeDocument/2006/relationships/hyperlink" Target="https://bn.wikipedia.org/wiki/%E0%A6%B8%E0%A7%87%E0%A6%A8%E0%A7%8D%E0%A6%9F%E0%A7%8D%E0%A6%B0%E0%A6%BF%E0%A6%93%E0%A6%B2" TargetMode="External"/><Relationship Id="rId10" Type="http://schemas.openxmlformats.org/officeDocument/2006/relationships/hyperlink" Target="https://bn.wikipedia.org/wiki/%E0%A6%AE%E0%A6%BE%E0%A6%87%E0%A6%9F%E0%A7%8B%E0%A6%95%E0%A6%A8%E0%A7%8D%E0%A6%A1%E0%A7%8D%E0%A6%B0%E0%A6%BF%E0%A6%AF%E0%A6%BC%E0%A6%BE" TargetMode="External"/><Relationship Id="rId4" Type="http://schemas.openxmlformats.org/officeDocument/2006/relationships/hyperlink" Target="https://bn.wikipedia.org/wiki/%E0%A6%A8%E0%A6%BF%E0%A6%89%E0%A6%95%E0%A7%8D%E0%A6%B2%E0%A6%BF%E0%A6%93%E0%A6%B2%E0%A6%BE%E0%A6%B8" TargetMode="External"/><Relationship Id="rId9" Type="http://schemas.openxmlformats.org/officeDocument/2006/relationships/hyperlink" Target="https://bn.wikipedia.org/w/index.php?title=%E0%A6%B8%E0%A6%BE%E0%A6%87%E0%A6%9F%E0%A7%8B%E0%A6%B8%E0%A7%8D%E0%A6%95%E0%A7%87%E0%A6%B2%E0%A6%BF%E0%A6%9F%E0%A6%A8&amp;action=edit&amp;redlink=1" TargetMode="External"/><Relationship Id="rId14" Type="http://schemas.openxmlformats.org/officeDocument/2006/relationships/hyperlink" Target="https://bn.wikipedia.org/w/index.php?title=%E0%A6%B8%E0%A7%87%E0%A6%A8%E0%A7%8D%E0%A6%9F%E0%A7%8D%E0%A6%B0%E0%A7%8B%E0%A6%9C%E0%A7%8B%E0%A6%AE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bn.wikipedia.org/wiki/%E0%A7%A7%E0%A7%AC%E0%A7%AC%E0%A7%AB" TargetMode="Externa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hyperlink" Target="https://bn.wikipedia.org/wiki/%E0%A6%B0%E0%A6%AC%E0%A6%BE%E0%A6%B0%E0%A7%8D%E0%A6%9F_%E0%A6%B9%E0%A7%81%E0%A6%9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hyperlink" Target="https://bn.wikipedia.org/wiki/%E0%A6%B2%E0%A6%BE%E0%A6%A4%E0%A6%BF%E0%A6%A8" TargetMode="External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AA%E0%A7%8D%E0%A6%B0%E0%A6%95%E0%A7%83%E0%A6%A4_%E0%A6%95%E0%A7%8B%E0%A6%B7" TargetMode="External"/><Relationship Id="rId2" Type="http://schemas.openxmlformats.org/officeDocument/2006/relationships/hyperlink" Target="https://bn.wikipedia.org/wiki/%E0%A6%86%E0%A6%A6%E0%A6%BF_%E0%A6%95%E0%A7%8B%E0%A6%B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714"/>
            <a:ext cx="12192000" cy="60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8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32960" y="0"/>
            <a:ext cx="7559040" cy="6705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প্রকৃত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প্রাণী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ভিতরের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গঠন</a:t>
            </a:r>
            <a:endParaRPr lang="en-US" sz="2800" dirty="0" smtClean="0"/>
          </a:p>
          <a:p>
            <a:r>
              <a:rPr lang="en-US" sz="2800" dirty="0" err="1" smtClean="0"/>
              <a:t>প্রকৃত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কোষগুলো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আকারে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আদর্শ</a:t>
            </a:r>
            <a:r>
              <a:rPr lang="en-US" sz="2800" dirty="0" smtClean="0"/>
              <a:t> </a:t>
            </a:r>
            <a:r>
              <a:rPr lang="en-US" sz="2800" dirty="0" err="1" smtClean="0"/>
              <a:t>আদি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ন্যূনতম</a:t>
            </a:r>
            <a:r>
              <a:rPr lang="en-US" sz="2800" dirty="0" smtClean="0"/>
              <a:t> ১০ </a:t>
            </a:r>
            <a:r>
              <a:rPr lang="en-US" sz="2800" dirty="0" err="1" smtClean="0"/>
              <a:t>গুণ</a:t>
            </a:r>
            <a:r>
              <a:rPr lang="en-US" sz="2800" dirty="0" smtClean="0"/>
              <a:t> </a:t>
            </a:r>
            <a:r>
              <a:rPr lang="en-US" sz="2800" dirty="0" err="1" smtClean="0"/>
              <a:t>বড</a:t>
            </a:r>
            <a:r>
              <a:rPr lang="en-US" sz="2800" dirty="0" smtClean="0"/>
              <a:t>়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আয়তন</a:t>
            </a:r>
            <a:r>
              <a:rPr lang="en-US" sz="2800" dirty="0" smtClean="0"/>
              <a:t> </a:t>
            </a:r>
            <a:r>
              <a:rPr lang="en-US" sz="2800" dirty="0" err="1" smtClean="0"/>
              <a:t>আদি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তুলনায</a:t>
            </a:r>
            <a:r>
              <a:rPr lang="en-US" sz="2800" dirty="0" smtClean="0"/>
              <a:t>় </a:t>
            </a:r>
            <a:r>
              <a:rPr lang="en-US" sz="2800" dirty="0" err="1" smtClean="0"/>
              <a:t>সর্বোচ্চ</a:t>
            </a:r>
            <a:r>
              <a:rPr lang="en-US" sz="2800" dirty="0" smtClean="0"/>
              <a:t> ১০০০ </a:t>
            </a:r>
            <a:r>
              <a:rPr lang="en-US" sz="2800" dirty="0" err="1" smtClean="0"/>
              <a:t>গুণ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পর্যন্ত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বেশি</a:t>
            </a:r>
            <a:r>
              <a:rPr lang="en-US" sz="2800" dirty="0" smtClean="0"/>
              <a:t> </a:t>
            </a:r>
            <a:r>
              <a:rPr lang="en-US" sz="2800" dirty="0" err="1" smtClean="0"/>
              <a:t>হতে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আদি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প্রকৃত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মূল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পার্থক্য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হচ্ছে</a:t>
            </a:r>
            <a:r>
              <a:rPr lang="en-US" sz="2800" dirty="0" smtClean="0"/>
              <a:t>, </a:t>
            </a:r>
            <a:r>
              <a:rPr lang="en-US" sz="2800" dirty="0" err="1" smtClean="0"/>
              <a:t>আদি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ঝিল্লি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দ্বারা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আবৃত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কক্ষ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নির্দিষ্ট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বিপাকীয</a:t>
            </a:r>
            <a:r>
              <a:rPr lang="en-US" sz="2800" dirty="0" smtClean="0"/>
              <a:t>় </a:t>
            </a:r>
            <a:r>
              <a:rPr lang="en-US" sz="2800" dirty="0" err="1" smtClean="0"/>
              <a:t>কার্যাবলী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সম্পাদিত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হয়ে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সবচেয়ে</a:t>
            </a:r>
            <a:r>
              <a:rPr lang="en-US" sz="2800" dirty="0" smtClean="0"/>
              <a:t> </a:t>
            </a:r>
            <a:r>
              <a:rPr lang="en-US" sz="2800" dirty="0" err="1" smtClean="0"/>
              <a:t>উল্লেখযোগ্য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হচ্ছে</a:t>
            </a:r>
            <a:r>
              <a:rPr lang="en-US" sz="2800" dirty="0" smtClean="0"/>
              <a:t> </a:t>
            </a:r>
            <a:r>
              <a:rPr lang="en-US" sz="2800" u="sng" dirty="0" err="1" smtClean="0">
                <a:solidFill>
                  <a:schemeClr val="bg1"/>
                </a:solidFill>
                <a:hlinkClick r:id="rId2" tooltip="কোষ নিউক্লিয়াস"/>
              </a:rPr>
              <a:t>কোষ</a:t>
            </a:r>
            <a:r>
              <a:rPr lang="en-US" sz="2800" u="sng" dirty="0" smtClean="0">
                <a:solidFill>
                  <a:schemeClr val="bg1"/>
                </a:solidFill>
                <a:hlinkClick r:id="rId2" tooltip="কোষ নিউক্লিয়াস"/>
              </a:rPr>
              <a:t> </a:t>
            </a:r>
            <a:r>
              <a:rPr lang="en-US" sz="2800" u="sng" dirty="0" err="1" smtClean="0">
                <a:solidFill>
                  <a:schemeClr val="bg1"/>
                </a:solidFill>
                <a:hlinkClick r:id="rId2" tooltip="কোষ নিউক্লিয়াস"/>
              </a:rPr>
              <a:t>নিউক্লিয়াস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/>
              <a:t>যার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প্রকৃত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ডিএনএ</a:t>
            </a:r>
            <a:r>
              <a:rPr lang="en-US" sz="2800" dirty="0" smtClean="0"/>
              <a:t> </a:t>
            </a:r>
            <a:r>
              <a:rPr lang="en-US" sz="2800" dirty="0" err="1" smtClean="0"/>
              <a:t>অবস্থান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নিউক্লিয়াস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ঝিল্লি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দ্বারা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বেষ্টিত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কক্ষ</a:t>
            </a:r>
            <a:r>
              <a:rPr lang="en-US" sz="2800" dirty="0" smtClean="0"/>
              <a:t> </a:t>
            </a:r>
            <a:r>
              <a:rPr lang="en-US" sz="2800" dirty="0" err="1" smtClean="0"/>
              <a:t>হিসেবে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চিহ্নিত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নিউক্লিয়াসের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কারণেই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প্রকৃত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কোষ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ইংরেজি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পেয়েছে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ইরেজি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 "</a:t>
            </a:r>
            <a:r>
              <a:rPr lang="en-US" sz="2800" u="sng" dirty="0" err="1" smtClean="0">
                <a:hlinkClick r:id="rId3" tooltip="ইউক্যারিয়টিক (পাতার অস্তিত্ব নেই)"/>
              </a:rPr>
              <a:t>ইউক্যারিয়টিক</a:t>
            </a:r>
            <a:r>
              <a:rPr lang="en-US" sz="2800" dirty="0" smtClean="0"/>
              <a:t>"-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</a:t>
            </a:r>
            <a:r>
              <a:rPr lang="en-US" sz="2800" dirty="0" smtClean="0"/>
              <a:t> "</a:t>
            </a:r>
            <a:r>
              <a:rPr lang="en-US" sz="2800" dirty="0" err="1" smtClean="0"/>
              <a:t>প্রকৃত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নিউক্লিয়াস</a:t>
            </a:r>
            <a:r>
              <a:rPr lang="en-US" sz="2800" dirty="0" smtClean="0"/>
              <a:t>"। 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106680" y="3974783"/>
            <a:ext cx="4465320" cy="28832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dirty="0"/>
              <a:t>একটি আদর্শ প্রকৃত কোষের চিত্রে এর অঙ্গাণুসমূহ দেখা যাচ্ছে: (1) </a:t>
            </a:r>
            <a:r>
              <a:rPr lang="as-IN" dirty="0">
                <a:hlinkClick r:id="rId4" tooltip="নিউক্লিওলাস"/>
              </a:rPr>
              <a:t>নিউক্লিওলাস</a:t>
            </a:r>
            <a:r>
              <a:rPr lang="as-IN" dirty="0"/>
              <a:t> (2) </a:t>
            </a:r>
            <a:r>
              <a:rPr lang="as-IN" dirty="0">
                <a:hlinkClick r:id="rId2" tooltip="কোষ নিউক্লিয়াস"/>
              </a:rPr>
              <a:t>নিউক্লিয়াস</a:t>
            </a:r>
            <a:r>
              <a:rPr lang="as-IN" dirty="0"/>
              <a:t> (3) </a:t>
            </a:r>
            <a:r>
              <a:rPr lang="as-IN" dirty="0">
                <a:hlinkClick r:id="rId5" tooltip="রাইবোজোম"/>
              </a:rPr>
              <a:t>রাইবোজোম</a:t>
            </a:r>
            <a:r>
              <a:rPr lang="as-IN" dirty="0"/>
              <a:t> (4) </a:t>
            </a:r>
            <a:r>
              <a:rPr lang="as-IN" dirty="0">
                <a:hlinkClick r:id="rId6" tooltip="ভেসিক্‌ল (পাতার অস্তিত্ব নেই)"/>
              </a:rPr>
              <a:t>ভেসিক্‌ল</a:t>
            </a:r>
            <a:r>
              <a:rPr lang="as-IN" dirty="0"/>
              <a:t> (5) অমসৃণ </a:t>
            </a:r>
            <a:r>
              <a:rPr lang="as-IN" dirty="0">
                <a:hlinkClick r:id="rId7" tooltip="এন্ডোপ্লাজমীয় জালিকা (পাতার অস্তিত্ব নেই)"/>
              </a:rPr>
              <a:t>এন্ডোপ্লাজমীয় জালিকা</a:t>
            </a:r>
            <a:r>
              <a:rPr lang="as-IN" dirty="0"/>
              <a:t> (6) </a:t>
            </a:r>
            <a:r>
              <a:rPr lang="as-IN" dirty="0">
                <a:hlinkClick r:id="rId8" tooltip="গলগি বস্তু"/>
              </a:rPr>
              <a:t>গলগি বস্তু</a:t>
            </a:r>
            <a:r>
              <a:rPr lang="as-IN" dirty="0"/>
              <a:t> (7) </a:t>
            </a:r>
            <a:r>
              <a:rPr lang="as-IN" dirty="0">
                <a:hlinkClick r:id="rId9" tooltip="সাইটোস্কেলিটন (পাতার অস্তিত্ব নেই)"/>
              </a:rPr>
              <a:t>সাইটোস্কেলিটন</a:t>
            </a:r>
            <a:r>
              <a:rPr lang="as-IN" dirty="0"/>
              <a:t> (8) মসৃণ এন্ডোপ্লাজমীয় জালিকা (9) </a:t>
            </a:r>
            <a:r>
              <a:rPr lang="as-IN" dirty="0">
                <a:hlinkClick r:id="rId10" tooltip="মাইটোকন্ড্রিয়া"/>
              </a:rPr>
              <a:t>মাইটোকন্ড্রিয়া</a:t>
            </a:r>
            <a:r>
              <a:rPr lang="as-IN" dirty="0"/>
              <a:t> (10) </a:t>
            </a:r>
            <a:r>
              <a:rPr lang="as-IN" dirty="0">
                <a:hlinkClick r:id="rId11" tooltip="কোষ গহ্বর (পাতার অস্তিত্ব নেই)"/>
              </a:rPr>
              <a:t>কোষ গহ্বর</a:t>
            </a:r>
            <a:r>
              <a:rPr lang="as-IN" dirty="0"/>
              <a:t> (11) </a:t>
            </a:r>
            <a:r>
              <a:rPr lang="as-IN" dirty="0">
                <a:hlinkClick r:id="rId12" tooltip="সাইটোপ্লাজম"/>
              </a:rPr>
              <a:t>সাইটোপ্লাজম</a:t>
            </a:r>
            <a:r>
              <a:rPr lang="as-IN" dirty="0"/>
              <a:t> (12) </a:t>
            </a:r>
            <a:r>
              <a:rPr lang="as-IN" dirty="0">
                <a:hlinkClick r:id="rId13" tooltip="লাইসোজোম"/>
              </a:rPr>
              <a:t>লাইসোজোম</a:t>
            </a:r>
            <a:r>
              <a:rPr lang="as-IN" dirty="0"/>
              <a:t> (13) </a:t>
            </a:r>
            <a:r>
              <a:rPr lang="as-IN" dirty="0">
                <a:hlinkClick r:id="rId14" tooltip="সেন্ট্রোজোম (পাতার অস্তিত্ব নেই)"/>
              </a:rPr>
              <a:t>সেন্ট্রোজোম</a:t>
            </a:r>
            <a:r>
              <a:rPr lang="as-IN" dirty="0"/>
              <a:t>-এর মধ্যস্থিত </a:t>
            </a:r>
            <a:r>
              <a:rPr lang="as-IN" dirty="0">
                <a:hlinkClick r:id="rId15" tooltip="সেন্ট্রিওল"/>
              </a:rPr>
              <a:t>সেন্ট্রিওল</a:t>
            </a:r>
            <a:r>
              <a:rPr lang="as-IN" dirty="0"/>
              <a:t>।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"/>
            <a:ext cx="4465320" cy="39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258" y="1023556"/>
            <a:ext cx="1130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জোড়ায়  কাজ                                                সময় ৫ মিনিট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258" y="2823330"/>
            <a:ext cx="9152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কোষ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প্রকারভেদ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আলোচনা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এবং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খাতায়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লিপিবদ্ধ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কর</a:t>
            </a:r>
            <a:r>
              <a:rPr lang="bn-BD" sz="3200" dirty="0" smtClean="0">
                <a:solidFill>
                  <a:schemeClr val="bg1"/>
                </a:solidFill>
              </a:rPr>
              <a:t> 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6539" y="3563898"/>
            <a:ext cx="10646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একটি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অনুবীক্ষণ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যন্ত্র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অংকন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করে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তাঁর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বিভিন্ন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অংশ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চিহ্নিত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করতে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হবে</a:t>
            </a:r>
            <a:r>
              <a:rPr lang="en-US" sz="4000" dirty="0" smtClean="0">
                <a:solidFill>
                  <a:schemeClr val="bg1"/>
                </a:solidFill>
              </a:rPr>
              <a:t>।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1327" y="1004819"/>
            <a:ext cx="2764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</a:rPr>
              <a:t>বাড়ীর কাজ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424" y="1182366"/>
            <a:ext cx="832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</a:rPr>
              <a:t>কে সর্ব প্রথম কোষ আবিষ্কার করেন 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77516" y="1769188"/>
            <a:ext cx="1900990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লিউয়েন হুক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67382" y="1769188"/>
            <a:ext cx="1900990" cy="5173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লুই পাস্তুর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72449" y="1769188"/>
            <a:ext cx="1900990" cy="5173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রবার্ট হুক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62315" y="1769188"/>
            <a:ext cx="1900990" cy="5173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এরিস্টটল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423" y="2482342"/>
            <a:ext cx="832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</a:rPr>
              <a:t>জীবনের ভৌত ভিত্তি বলা হয় কোনটিকে?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7516" y="3179209"/>
            <a:ext cx="1900990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ক্রোমোসোম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67382" y="3179209"/>
            <a:ext cx="1900990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প্রোটোপ্লাজম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72449" y="3179209"/>
            <a:ext cx="1900990" cy="5173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সেন্ট্রোসোম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62315" y="3179209"/>
            <a:ext cx="1900990" cy="5173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মাইটোকন্ড্রিয়া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424" y="3796773"/>
            <a:ext cx="832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</a:rPr>
              <a:t>প্লাস্টিড কোন রঙ এর জন্য দায়ী?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7516" y="4420199"/>
            <a:ext cx="1900990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সবুজ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167382" y="4420199"/>
            <a:ext cx="1900990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লাল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80560" y="4420199"/>
            <a:ext cx="1900990" cy="5173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সাদা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462315" y="4420199"/>
            <a:ext cx="1900990" cy="5173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কমলা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3605" y="71688"/>
            <a:ext cx="19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মূল্যায়ন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5-Point Star 100"/>
          <p:cNvSpPr/>
          <p:nvPr/>
        </p:nvSpPr>
        <p:spPr>
          <a:xfrm>
            <a:off x="9525000" y="8153400"/>
            <a:ext cx="381000" cy="4572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5-Point Star 102"/>
          <p:cNvSpPr/>
          <p:nvPr/>
        </p:nvSpPr>
        <p:spPr>
          <a:xfrm>
            <a:off x="3124200" y="99822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5-Point Star 104"/>
          <p:cNvSpPr/>
          <p:nvPr/>
        </p:nvSpPr>
        <p:spPr>
          <a:xfrm>
            <a:off x="6324600" y="94488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5-Point Star 106"/>
          <p:cNvSpPr/>
          <p:nvPr/>
        </p:nvSpPr>
        <p:spPr>
          <a:xfrm>
            <a:off x="8305800" y="9220200"/>
            <a:ext cx="381000" cy="4572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/>
          <p:cNvSpPr/>
          <p:nvPr/>
        </p:nvSpPr>
        <p:spPr>
          <a:xfrm>
            <a:off x="3810000" y="86868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5-Point Star 113"/>
          <p:cNvSpPr/>
          <p:nvPr/>
        </p:nvSpPr>
        <p:spPr>
          <a:xfrm>
            <a:off x="7239000" y="78486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5-Point Star 129"/>
          <p:cNvSpPr/>
          <p:nvPr/>
        </p:nvSpPr>
        <p:spPr>
          <a:xfrm>
            <a:off x="4572000" y="106680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5-Point Star 206"/>
          <p:cNvSpPr/>
          <p:nvPr/>
        </p:nvSpPr>
        <p:spPr>
          <a:xfrm>
            <a:off x="8077200" y="49530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5-Point Star 209"/>
          <p:cNvSpPr/>
          <p:nvPr/>
        </p:nvSpPr>
        <p:spPr>
          <a:xfrm>
            <a:off x="4343400" y="64008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701040"/>
            <a:ext cx="11963400" cy="592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2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ac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3" grpId="0" animBg="1"/>
      <p:bldP spid="105" grpId="0" animBg="1"/>
      <p:bldP spid="107" grpId="0" animBg="1"/>
      <p:bldP spid="109" grpId="0" animBg="1"/>
      <p:bldP spid="114" grpId="0" animBg="1"/>
      <p:bldP spid="130" grpId="0" animBg="1"/>
      <p:bldP spid="207" grpId="0" animBg="1"/>
      <p:bldP spid="2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72308" y="3163732"/>
            <a:ext cx="56196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শ্রেনি</a:t>
            </a:r>
            <a:r>
              <a:rPr lang="en-US" sz="3200" dirty="0" smtClean="0">
                <a:solidFill>
                  <a:schemeClr val="bg1"/>
                </a:solidFill>
              </a:rPr>
              <a:t> : </a:t>
            </a:r>
            <a:r>
              <a:rPr lang="en-US" sz="3200" dirty="0" err="1" smtClean="0">
                <a:solidFill>
                  <a:schemeClr val="bg1"/>
                </a:solidFill>
              </a:rPr>
              <a:t>ষষ্ঠ</a:t>
            </a:r>
            <a:endParaRPr lang="en-US" sz="3200" dirty="0" smtClean="0"/>
          </a:p>
          <a:p>
            <a:r>
              <a:rPr lang="bn-BD" sz="3200" dirty="0" smtClean="0">
                <a:solidFill>
                  <a:schemeClr val="bg1"/>
                </a:solidFill>
              </a:rPr>
              <a:t>বিষয়ঃবিজ্ঞান 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bn-BD" sz="3200" dirty="0" smtClean="0">
                <a:solidFill>
                  <a:schemeClr val="bg1"/>
                </a:solidFill>
              </a:rPr>
              <a:t>৩য় অধ্যায়</a:t>
            </a:r>
          </a:p>
          <a:p>
            <a:r>
              <a:rPr lang="en-US" sz="3200" dirty="0" err="1" smtClean="0">
                <a:solidFill>
                  <a:schemeClr val="bg1"/>
                </a:solidFill>
              </a:rPr>
              <a:t>কোষ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ও </a:t>
            </a:r>
            <a:r>
              <a:rPr lang="en-US" sz="3200" dirty="0" err="1" smtClean="0">
                <a:solidFill>
                  <a:schemeClr val="bg1"/>
                </a:solidFill>
              </a:rPr>
              <a:t>জীব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কোষের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প্রকারভেদ</a:t>
            </a:r>
            <a:endParaRPr lang="bn-BD" sz="3200" dirty="0" smtClean="0">
              <a:solidFill>
                <a:schemeClr val="bg1"/>
              </a:solidFill>
            </a:endParaRPr>
          </a:p>
          <a:p>
            <a:r>
              <a:rPr lang="bn-BD" sz="3200" dirty="0" smtClean="0">
                <a:solidFill>
                  <a:schemeClr val="bg1"/>
                </a:solidFill>
              </a:rPr>
              <a:t>পাঠঃ ১-</a:t>
            </a:r>
            <a:r>
              <a:rPr lang="en-US" sz="3200" dirty="0" smtClean="0">
                <a:solidFill>
                  <a:schemeClr val="bg1"/>
                </a:solidFill>
              </a:rPr>
              <a:t>২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05" y="868680"/>
            <a:ext cx="1962150" cy="19621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57200" y="3169920"/>
            <a:ext cx="4602480" cy="28041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মোঃ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হারুন</a:t>
            </a:r>
            <a:r>
              <a:rPr lang="en-US" sz="2800" dirty="0" smtClean="0"/>
              <a:t> </a:t>
            </a:r>
            <a:r>
              <a:rPr lang="en-US" sz="2800" dirty="0" err="1" smtClean="0"/>
              <a:t>অর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রশিদ</a:t>
            </a:r>
            <a:endParaRPr lang="en-US" sz="2800" dirty="0" smtClean="0"/>
          </a:p>
          <a:p>
            <a:pPr algn="ctr"/>
            <a:r>
              <a:rPr lang="en-US" sz="2800" dirty="0"/>
              <a:t> </a:t>
            </a:r>
            <a:r>
              <a:rPr lang="en-US" sz="2800" dirty="0" err="1" smtClean="0"/>
              <a:t>সহকারী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শিক্ষক</a:t>
            </a:r>
            <a:r>
              <a:rPr lang="en-US" sz="2800" dirty="0" smtClean="0"/>
              <a:t> </a:t>
            </a:r>
            <a:r>
              <a:rPr lang="en-US" sz="2800" dirty="0" err="1" smtClean="0"/>
              <a:t>আইসিটি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চৌড়হাস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মুকুল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সংঘ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বালিকা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বিদ্যানিকেতন</a:t>
            </a:r>
            <a:r>
              <a:rPr lang="en-US" sz="2800" dirty="0" smtClean="0"/>
              <a:t>, </a:t>
            </a:r>
            <a:r>
              <a:rPr lang="en-US" sz="2800" dirty="0" err="1" smtClean="0"/>
              <a:t>কুষ্টিয়া</a:t>
            </a:r>
            <a:r>
              <a:rPr lang="en-US" sz="2800" dirty="0" smtClean="0"/>
              <a:t> ।</a:t>
            </a:r>
            <a:endParaRPr lang="en-US" sz="2800" dirty="0"/>
          </a:p>
        </p:txBody>
      </p:sp>
      <p:sp>
        <p:nvSpPr>
          <p:cNvPr id="11" name="Equal 10"/>
          <p:cNvSpPr/>
          <p:nvPr/>
        </p:nvSpPr>
        <p:spPr>
          <a:xfrm>
            <a:off x="5654040" y="2423160"/>
            <a:ext cx="106680" cy="4343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629" y="589740"/>
            <a:ext cx="5223941" cy="413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5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3800" r="7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160" y="0"/>
            <a:ext cx="5227319" cy="2815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28" y="358105"/>
            <a:ext cx="3009900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317" r="99281">
                        <a14:backgroundMark x1="7914" y1="6818" x2="46043" y2="9091"/>
                        <a14:backgroundMark x1="8633" y1="15909" x2="28058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4549" y="2239064"/>
            <a:ext cx="1324304" cy="4225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15655">
            <a:off x="8071572" y="-12356"/>
            <a:ext cx="2976389" cy="27820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47026" y="2805690"/>
            <a:ext cx="11025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 </a:t>
            </a:r>
            <a:r>
              <a:rPr lang="bn-BD" dirty="0" smtClean="0">
                <a:solidFill>
                  <a:schemeClr val="bg1"/>
                </a:solidFill>
              </a:rPr>
              <a:t>যদি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একটি</a:t>
            </a:r>
            <a:r>
              <a:rPr lang="bn-BD" dirty="0" smtClean="0">
                <a:solidFill>
                  <a:schemeClr val="bg1"/>
                </a:solidFill>
              </a:rPr>
              <a:t> পেয়াজকে কেঁটে অণুবীক্ষণ যন্ত্রের নিচে রাখি তবে লক্ষ্য করব এতে র‍য়েছে অসংখ্য ছোট ছোট ঘর।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492" y="3396323"/>
            <a:ext cx="10866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</a:rPr>
              <a:t>এগুলোই হল পেঁয়াজের কোষ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bn-BD" sz="2000" dirty="0" smtClean="0">
                <a:solidFill>
                  <a:schemeClr val="bg1"/>
                </a:solidFill>
              </a:rPr>
              <a:t>আর এরকম ক্ষুদ্র ক্ষদ্র কোষ দিয়েই সকল উদ্ভিদ ও প্রানী গঠিত।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9" b="89796" l="0" r="100000">
                        <a14:backgroundMark x1="60664" y1="57653" x2="76884" y2="59184"/>
                        <a14:backgroundMark x1="59132" y1="56888" x2="80715" y2="58163"/>
                        <a14:backgroundMark x1="59898" y1="54592" x2="76628" y2="57653"/>
                        <a14:backgroundMark x1="49042" y1="68112" x2="58365" y2="6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5520" b="24053"/>
          <a:stretch/>
        </p:blipFill>
        <p:spPr>
          <a:xfrm rot="19400000" flipH="1">
            <a:off x="-429152" y="1199103"/>
            <a:ext cx="3523421" cy="62623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0721" y="4078808"/>
            <a:ext cx="11756572" cy="24591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2400" dirty="0"/>
              <a:t>কোষ শব্দের ইংরেজি প্রতিশব্দ সেল (</a:t>
            </a:r>
            <a:r>
              <a:rPr lang="en-US" sz="2400" dirty="0"/>
              <a:t>cell)। </a:t>
            </a:r>
            <a:r>
              <a:rPr lang="as-IN" sz="2400" dirty="0"/>
              <a:t>সেল শব্দটি </a:t>
            </a:r>
            <a:r>
              <a:rPr lang="as-IN" sz="2400" dirty="0">
                <a:solidFill>
                  <a:schemeClr val="bg1"/>
                </a:solidFill>
                <a:hlinkClick r:id="rId11" tooltip="লাতিন"/>
              </a:rPr>
              <a:t>লাতিন</a:t>
            </a:r>
            <a:r>
              <a:rPr lang="as-IN" sz="2400" dirty="0"/>
              <a:t> শব্দ সেলুলা থেকে এসেছে যার অর্থ একটি ছোট্ট কক্ষ। এই নামটি প্রথম ব্যবহার করেন বিজ্ঞানী </a:t>
            </a:r>
            <a:r>
              <a:rPr lang="as-IN" sz="2400" dirty="0">
                <a:hlinkClick r:id="rId12" tooltip="রবার্ট হুক"/>
              </a:rPr>
              <a:t>রবার্ট হুক</a:t>
            </a:r>
            <a:r>
              <a:rPr lang="as-IN" sz="2400" dirty="0"/>
              <a:t>। </a:t>
            </a:r>
            <a:r>
              <a:rPr lang="as-IN" sz="2400" dirty="0">
                <a:hlinkClick r:id="rId13" tooltip="১৬৬৫"/>
              </a:rPr>
              <a:t>১৬৬৫</a:t>
            </a:r>
            <a:r>
              <a:rPr lang="as-IN" sz="2400" dirty="0"/>
              <a:t> সালে তার প্রকাশিত একটি গ্রন্থে অণুবীক্ষণ যন্ত্রে পর্যবেক্ষণকৃত </a:t>
            </a:r>
            <a:r>
              <a:rPr lang="as-IN" sz="2400" dirty="0" smtClean="0"/>
              <a:t>কর্ক কোষের </a:t>
            </a:r>
            <a:r>
              <a:rPr lang="as-IN" sz="2400" dirty="0"/>
              <a:t>কথা উল্লেখ করেন</a:t>
            </a:r>
            <a:r>
              <a:rPr lang="as-IN" sz="2400" dirty="0" smtClean="0"/>
              <a:t>।</a:t>
            </a:r>
            <a:endParaRPr lang="en-US" sz="2400" dirty="0" smtClean="0"/>
          </a:p>
          <a:p>
            <a:r>
              <a:rPr lang="as-IN" sz="2400" dirty="0" smtClean="0"/>
              <a:t>কোষ </a:t>
            </a:r>
            <a:r>
              <a:rPr lang="as-IN" sz="2400" dirty="0"/>
              <a:t>হলো জীবন্ত সত্তার গাঠনিক, শারীরিক ও সাংগাঠনিক একক</a:t>
            </a:r>
            <a:r>
              <a:rPr lang="as-IN" sz="2400" dirty="0" smtClean="0"/>
              <a:t>।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কথায়</a:t>
            </a:r>
            <a:r>
              <a:rPr lang="en-US" sz="2400" dirty="0" smtClean="0"/>
              <a:t> </a:t>
            </a:r>
            <a:r>
              <a:rPr lang="as-IN" sz="2400" dirty="0" smtClean="0"/>
              <a:t>কোষ </a:t>
            </a:r>
            <a:r>
              <a:rPr lang="as-IN" sz="2400" dirty="0"/>
              <a:t>হলো জীবনের মৌলিক </a:t>
            </a:r>
            <a:r>
              <a:rPr lang="as-IN" sz="2400" dirty="0" smtClean="0"/>
              <a:t>একক</a:t>
            </a:r>
            <a:r>
              <a:rPr lang="en-US" sz="2400" dirty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as-IN" sz="2400" dirty="0" smtClean="0"/>
              <a:t>কোষ </a:t>
            </a:r>
            <a:r>
              <a:rPr lang="as-IN" sz="2400" dirty="0"/>
              <a:t>বংশগতির একক</a:t>
            </a:r>
            <a:r>
              <a:rPr lang="as-IN" sz="2400" dirty="0" smtClean="0"/>
              <a:t>।</a:t>
            </a:r>
            <a:r>
              <a:rPr lang="en-US" sz="2400" dirty="0" smtClean="0"/>
              <a:t> </a:t>
            </a:r>
            <a:r>
              <a:rPr lang="as-IN" sz="2400" dirty="0" smtClean="0"/>
              <a:t>সকল </a:t>
            </a:r>
            <a:r>
              <a:rPr lang="as-IN" sz="2400" dirty="0"/>
              <a:t>জীব এক বা একাধিক কোষ দ্বারা গঠিত এবং পূর্বসৃষ্ট কোষ থেকেই নতুন কোষের সৃষ্টি হয় ।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594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0763 0.03171 C 0.09219 0.03889 0.11602 0.04282 0.14115 0.04282 C 0.16966 0.04282 0.19245 0.03889 0.20834 0.03171 L 0.28477 7.40741E-7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213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4532" y="354548"/>
            <a:ext cx="3933371" cy="72544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আজকের পাঠ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801112" y="1230770"/>
            <a:ext cx="7228019" cy="71890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bg1"/>
                </a:solidFill>
              </a:rPr>
              <a:t>কোষ</a:t>
            </a:r>
            <a:r>
              <a:rPr lang="en-US" sz="4000" dirty="0">
                <a:solidFill>
                  <a:schemeClr val="bg1"/>
                </a:solidFill>
              </a:rPr>
              <a:t> ও </a:t>
            </a:r>
            <a:r>
              <a:rPr lang="en-US" sz="4000" dirty="0" err="1">
                <a:solidFill>
                  <a:schemeClr val="bg1"/>
                </a:solidFill>
              </a:rPr>
              <a:t>জীব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কোষের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প্রকারভেদ</a:t>
            </a:r>
            <a:endParaRPr lang="bn-BD" sz="4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0344" y="3192162"/>
            <a:ext cx="12163409" cy="8190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/>
              <a:t>জীব</a:t>
            </a:r>
            <a:r>
              <a:rPr lang="bn-BD" sz="3600" dirty="0" smtClean="0"/>
              <a:t>কোষের </a:t>
            </a:r>
            <a:r>
              <a:rPr lang="en-US" sz="3600" dirty="0" err="1" smtClean="0"/>
              <a:t>প্রকারভেদ</a:t>
            </a:r>
            <a:r>
              <a:rPr lang="bn-BD" sz="3600" dirty="0" smtClean="0"/>
              <a:t> বলতে পারবে ।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-110344" y="2402968"/>
            <a:ext cx="6400800" cy="6400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000" dirty="0" smtClean="0"/>
              <a:t>কোষ কী তা বলতে পারবে।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-110344" y="4283873"/>
            <a:ext cx="12523808" cy="122769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/>
              <a:t>উদ্ভিদ ও প্রানীর কোষের বিভিন্ন কাজ বলতে পারবে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046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440" y="1310640"/>
            <a:ext cx="4551312" cy="3444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53440" y="605733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তো</a:t>
            </a:r>
            <a:r>
              <a:rPr lang="bn-BD" sz="3200" dirty="0" smtClean="0">
                <a:solidFill>
                  <a:schemeClr val="bg1"/>
                </a:solidFill>
              </a:rPr>
              <a:t>মরা কী </a:t>
            </a:r>
            <a:r>
              <a:rPr lang="en-US" sz="3200" dirty="0" err="1" smtClean="0">
                <a:solidFill>
                  <a:schemeClr val="bg1"/>
                </a:solidFill>
              </a:rPr>
              <a:t>বলতে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bn-BD" sz="3200" dirty="0" smtClean="0">
                <a:solidFill>
                  <a:schemeClr val="bg1"/>
                </a:solidFill>
              </a:rPr>
              <a:t>বাড়িটি কী দিয়ে তৈরী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করা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হয়েছে</a:t>
            </a:r>
            <a:r>
              <a:rPr lang="bn-BD" sz="3200" dirty="0" smtClean="0">
                <a:solidFill>
                  <a:schemeClr val="bg1"/>
                </a:solidFill>
              </a:rPr>
              <a:t> 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220" y="5469410"/>
            <a:ext cx="9450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একটির</a:t>
            </a:r>
            <a:r>
              <a:rPr lang="bn-BD" sz="3200" dirty="0" smtClean="0">
                <a:solidFill>
                  <a:schemeClr val="bg1"/>
                </a:solidFill>
              </a:rPr>
              <a:t> পর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একটি</a:t>
            </a:r>
            <a:r>
              <a:rPr lang="bn-BD" sz="3200" dirty="0" smtClean="0">
                <a:solidFill>
                  <a:schemeClr val="bg1"/>
                </a:solidFill>
              </a:rPr>
              <a:t> ইট সাজিয়ে  বাড়ি তৈরি হয়</a:t>
            </a:r>
            <a:r>
              <a:rPr lang="en-US" sz="3200" dirty="0" smtClean="0">
                <a:solidFill>
                  <a:schemeClr val="bg1"/>
                </a:solidFill>
              </a:rPr>
              <a:t> ।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6" y="1310640"/>
            <a:ext cx="542704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8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9" b="9828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475" r="18899"/>
          <a:stretch/>
        </p:blipFill>
        <p:spPr>
          <a:xfrm>
            <a:off x="4301167" y="733256"/>
            <a:ext cx="2417752" cy="25351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4773" y="309092"/>
            <a:ext cx="12057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ঠিক তেমনি সকল প্রানী এবং গাছপালা কোটি কোটি কোষ দিয়ে গঠিত।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6200000">
            <a:off x="928205" y="4305713"/>
            <a:ext cx="2473377" cy="27432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4636561">
            <a:off x="4939814" y="4080440"/>
            <a:ext cx="2473377" cy="27432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8255725">
            <a:off x="2918370" y="3958523"/>
            <a:ext cx="2473377" cy="27432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2722472">
            <a:off x="6151668" y="3258754"/>
            <a:ext cx="2473377" cy="27432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846" y="3629407"/>
            <a:ext cx="9891594" cy="26982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243" y="774791"/>
            <a:ext cx="2085226" cy="255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4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1442" y="1275347"/>
            <a:ext cx="9998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একক কাজ                                                সময় ৩ মিনিট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1" y="27680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কোষ কাকে বলে 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1" y="5141795"/>
            <a:ext cx="9170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এবার চল উত্তর মিলিয়ে নেই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199" y="3995967"/>
            <a:ext cx="9170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জীব দেহের গঠন ও কাজের এককে কোষ বলে।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0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777240"/>
            <a:ext cx="5715000" cy="60807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16280" y="7621"/>
            <a:ext cx="9662160" cy="6248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আমরা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এখন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অনুবীক্ষণ</a:t>
            </a:r>
            <a:r>
              <a:rPr lang="en-US" sz="3600" dirty="0" smtClean="0"/>
              <a:t> </a:t>
            </a:r>
            <a:r>
              <a:rPr lang="en-US" sz="3600" dirty="0" err="1" smtClean="0"/>
              <a:t>যন্ত্র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পর্যবেক্ষণ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করব</a:t>
            </a:r>
            <a:r>
              <a:rPr lang="en-US" sz="3600" dirty="0" smtClean="0"/>
              <a:t>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54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0560" y="304800"/>
            <a:ext cx="11003280" cy="16154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/>
              <a:t>কোষের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প্রকারভেদ</a:t>
            </a:r>
            <a:r>
              <a:rPr lang="en-US" sz="2400" b="1" dirty="0" smtClean="0"/>
              <a:t> :</a:t>
            </a:r>
            <a:endParaRPr lang="en-US" sz="2400" dirty="0"/>
          </a:p>
          <a:p>
            <a:r>
              <a:rPr lang="en-US" sz="2400" dirty="0" err="1"/>
              <a:t>কোষকেন্দ্রের</a:t>
            </a:r>
            <a:r>
              <a:rPr lang="en-US" sz="2400" dirty="0"/>
              <a:t> </a:t>
            </a:r>
            <a:r>
              <a:rPr lang="en-US" sz="2400" dirty="0" err="1"/>
              <a:t>ধরনের</a:t>
            </a:r>
            <a:r>
              <a:rPr lang="en-US" sz="2400" dirty="0"/>
              <a:t> </a:t>
            </a:r>
            <a:r>
              <a:rPr lang="en-US" sz="2400" dirty="0" err="1"/>
              <a:t>উপর</a:t>
            </a:r>
            <a:r>
              <a:rPr lang="en-US" sz="2400" dirty="0"/>
              <a:t> </a:t>
            </a:r>
            <a:r>
              <a:rPr lang="en-US" sz="2400" dirty="0" err="1"/>
              <a:t>ভিত্তি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কোষ</a:t>
            </a:r>
            <a:r>
              <a:rPr lang="en-US" sz="2400" dirty="0"/>
              <a:t> </a:t>
            </a:r>
            <a:r>
              <a:rPr lang="en-US" sz="2400" dirty="0" err="1"/>
              <a:t>প্রধানত</a:t>
            </a:r>
            <a:r>
              <a:rPr lang="en-US" sz="2400" dirty="0"/>
              <a:t> </a:t>
            </a:r>
            <a:r>
              <a:rPr lang="en-US" sz="2400" dirty="0" err="1"/>
              <a:t>দুই</a:t>
            </a:r>
            <a:r>
              <a:rPr lang="en-US" sz="2400" dirty="0"/>
              <a:t> </a:t>
            </a:r>
            <a:r>
              <a:rPr lang="en-US" sz="2400" dirty="0" err="1"/>
              <a:t>প্রকার</a:t>
            </a:r>
            <a:r>
              <a:rPr lang="en-US" sz="2400" dirty="0"/>
              <a:t>: </a:t>
            </a:r>
            <a:r>
              <a:rPr lang="en-US" sz="2400" dirty="0" err="1">
                <a:solidFill>
                  <a:schemeClr val="bg1"/>
                </a:solidFill>
                <a:hlinkClick r:id="rId2" tooltip="আদি কোষ"/>
              </a:rPr>
              <a:t>আদি</a:t>
            </a:r>
            <a:r>
              <a:rPr lang="en-US" sz="2400" dirty="0">
                <a:solidFill>
                  <a:schemeClr val="bg1"/>
                </a:solidFill>
                <a:hlinkClick r:id="rId2" tooltip="আদি কোষ"/>
              </a:rPr>
              <a:t> </a:t>
            </a:r>
            <a:r>
              <a:rPr lang="en-US" sz="2400" dirty="0" err="1">
                <a:solidFill>
                  <a:schemeClr val="bg1"/>
                </a:solidFill>
                <a:hlinkClick r:id="rId2" tooltip="আদি কোষ"/>
              </a:rPr>
              <a:t>কোষ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>
                <a:hlinkClick r:id="rId3" tooltip="প্রকৃত কোষ"/>
              </a:rPr>
              <a:t>প্রকৃত</a:t>
            </a:r>
            <a:r>
              <a:rPr lang="en-US" sz="2400" dirty="0">
                <a:hlinkClick r:id="rId3" tooltip="প্রকৃত কোষ"/>
              </a:rPr>
              <a:t> </a:t>
            </a:r>
            <a:r>
              <a:rPr lang="en-US" sz="2400" dirty="0" err="1">
                <a:hlinkClick r:id="rId3" tooltip="প্রকৃত কোষ"/>
              </a:rPr>
              <a:t>কোষ</a:t>
            </a:r>
            <a:r>
              <a:rPr lang="en-US" sz="2400" dirty="0"/>
              <a:t>। </a:t>
            </a:r>
            <a:r>
              <a:rPr lang="en-US" sz="2400" dirty="0" err="1"/>
              <a:t>আদি</a:t>
            </a:r>
            <a:r>
              <a:rPr lang="en-US" sz="2400" dirty="0"/>
              <a:t> </a:t>
            </a:r>
            <a:r>
              <a:rPr lang="en-US" sz="2400" dirty="0" err="1"/>
              <a:t>কোষ</a:t>
            </a:r>
            <a:r>
              <a:rPr lang="en-US" sz="2400" dirty="0"/>
              <a:t> </a:t>
            </a:r>
            <a:r>
              <a:rPr lang="en-US" sz="2400" dirty="0" err="1"/>
              <a:t>অনেকটা</a:t>
            </a:r>
            <a:r>
              <a:rPr lang="en-US" sz="2400" dirty="0"/>
              <a:t> </a:t>
            </a:r>
            <a:r>
              <a:rPr lang="en-US" sz="2400" dirty="0" err="1"/>
              <a:t>স্বাধীন</a:t>
            </a:r>
            <a:r>
              <a:rPr lang="en-US" sz="2400" dirty="0"/>
              <a:t>, </a:t>
            </a:r>
            <a:r>
              <a:rPr lang="en-US" sz="2400" dirty="0" err="1"/>
              <a:t>কিন্তু</a:t>
            </a:r>
            <a:r>
              <a:rPr lang="en-US" sz="2400" dirty="0"/>
              <a:t> </a:t>
            </a:r>
            <a:r>
              <a:rPr lang="en-US" sz="2400" dirty="0" err="1"/>
              <a:t>প্রকৃত</a:t>
            </a:r>
            <a:r>
              <a:rPr lang="en-US" sz="2400" dirty="0"/>
              <a:t> </a:t>
            </a:r>
            <a:r>
              <a:rPr lang="en-US" sz="2400" dirty="0" err="1"/>
              <a:t>কোষ</a:t>
            </a:r>
            <a:r>
              <a:rPr lang="en-US" sz="2400" dirty="0"/>
              <a:t> </a:t>
            </a:r>
            <a:r>
              <a:rPr lang="en-US" sz="2400" dirty="0" err="1"/>
              <a:t>বহুকোষী</a:t>
            </a:r>
            <a:r>
              <a:rPr lang="en-US" sz="2400" dirty="0"/>
              <a:t> </a:t>
            </a:r>
            <a:r>
              <a:rPr lang="en-US" sz="2400" dirty="0" err="1"/>
              <a:t>জীবের</a:t>
            </a:r>
            <a:r>
              <a:rPr lang="en-US" sz="2400" dirty="0"/>
              <a:t> </a:t>
            </a:r>
            <a:r>
              <a:rPr lang="en-US" sz="2400" dirty="0" err="1"/>
              <a:t>মধ্যে</a:t>
            </a:r>
            <a:r>
              <a:rPr lang="en-US" sz="2400" dirty="0"/>
              <a:t> </a:t>
            </a:r>
            <a:r>
              <a:rPr lang="en-US" sz="2400" dirty="0" err="1"/>
              <a:t>থেকে</a:t>
            </a:r>
            <a:r>
              <a:rPr lang="en-US" sz="2400" dirty="0"/>
              <a:t> </a:t>
            </a:r>
            <a:r>
              <a:rPr lang="en-US" sz="2400" dirty="0" err="1"/>
              <a:t>অন্যের</a:t>
            </a:r>
            <a:r>
              <a:rPr lang="en-US" sz="2400" dirty="0"/>
              <a:t> </a:t>
            </a:r>
            <a:r>
              <a:rPr lang="en-US" sz="2400" dirty="0" err="1"/>
              <a:t>সাথে</a:t>
            </a:r>
            <a:r>
              <a:rPr lang="en-US" sz="2400" dirty="0"/>
              <a:t> </a:t>
            </a:r>
            <a:r>
              <a:rPr lang="en-US" sz="2400" dirty="0" err="1"/>
              <a:t>মিলে</a:t>
            </a:r>
            <a:r>
              <a:rPr lang="en-US" sz="2400" dirty="0"/>
              <a:t> </a:t>
            </a:r>
            <a:r>
              <a:rPr lang="en-US" sz="2400" dirty="0" err="1"/>
              <a:t>কাজ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। </a:t>
            </a: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60" y="1920240"/>
            <a:ext cx="6614160" cy="42214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78480" y="6141720"/>
            <a:ext cx="3093720" cy="716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আদি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ছবি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89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926</TotalTime>
  <Words>525</Words>
  <Application>Microsoft Office PowerPoint</Application>
  <PresentationFormat>Custom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SHAHADAT HUSSAIN</dc:creator>
  <cp:lastModifiedBy>Windows User</cp:lastModifiedBy>
  <cp:revision>135</cp:revision>
  <dcterms:created xsi:type="dcterms:W3CDTF">2020-02-03T14:15:19Z</dcterms:created>
  <dcterms:modified xsi:type="dcterms:W3CDTF">2020-03-25T15:17:04Z</dcterms:modified>
</cp:coreProperties>
</file>