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260" r:id="rId3"/>
    <p:sldId id="258" r:id="rId4"/>
    <p:sldId id="261" r:id="rId5"/>
    <p:sldId id="259" r:id="rId6"/>
    <p:sldId id="262" r:id="rId7"/>
    <p:sldId id="257" r:id="rId8"/>
    <p:sldId id="263" r:id="rId9"/>
    <p:sldId id="264" r:id="rId10"/>
    <p:sldId id="265" r:id="rId11"/>
    <p:sldId id="270" r:id="rId12"/>
    <p:sldId id="266" r:id="rId13"/>
    <p:sldId id="271" r:id="rId14"/>
    <p:sldId id="267" r:id="rId15"/>
    <p:sldId id="268" r:id="rId16"/>
    <p:sldId id="269" r:id="rId17"/>
    <p:sldId id="272" r:id="rId18"/>
    <p:sldId id="273" r:id="rId19"/>
    <p:sldId id="276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>
        <p:scale>
          <a:sx n="90" d="100"/>
          <a:sy n="90" d="100"/>
        </p:scale>
        <p:origin x="-115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806" y="-10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BC8A2-7AA1-49D4-9753-3AB38B6286F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D679D-EC75-4FC5-A8C6-621C086DB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2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D679D-EC75-4FC5-A8C6-621C086DB8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0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2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7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4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5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0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3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8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4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2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4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9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1524000"/>
            <a:ext cx="78486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99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95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6210300" y="1066800"/>
            <a:ext cx="2438400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5295900" y="1066800"/>
            <a:ext cx="914400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295900" y="3200400"/>
            <a:ext cx="335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181600" y="914400"/>
            <a:ext cx="3581400" cy="3429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87759" y="25146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210300" y="1089660"/>
            <a:ext cx="900318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051442" y="729734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83750" y="303859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607302" y="312420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88112" y="2406134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105305" y="2532109"/>
            <a:ext cx="6695" cy="674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972300" y="3223260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838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প্রমাণঃ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5450" y="1627327"/>
            <a:ext cx="4451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bn-IN" sz="3600" dirty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NikoshBAN" pitchFamily="2" charset="0"/>
              </a:rPr>
              <a:t>ABC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এর পরিকেন্দ্র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NikoshBAN" pitchFamily="2" charset="0"/>
              </a:rPr>
              <a:t>P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2857066"/>
            <a:ext cx="449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NikoshBAN" pitchFamily="2" charset="0"/>
              </a:rPr>
              <a:t>BC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NikoshBAN" pitchFamily="2" charset="0"/>
              </a:rPr>
              <a:t>জ্যা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NikoshBAN" pitchFamily="2" charset="0"/>
              </a:rPr>
              <a:t>-</a:t>
            </a:r>
            <a:r>
              <a:rPr lang="bn-IN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উপর লম্ব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NikoshBAN" pitchFamily="2" charset="0"/>
              </a:rPr>
              <a:t>PM</a:t>
            </a:r>
            <a:r>
              <a:rPr lang="bn-IN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03973" y="2256522"/>
            <a:ext cx="8178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এবং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52400" y="4269938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সুতরাং, 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NikoshBAN" pitchFamily="2" charset="0"/>
              </a:rPr>
              <a:t>M</a:t>
            </a:r>
            <a:r>
              <a:rPr lang="bn-IN" sz="3600" dirty="0" smtClean="0">
                <a:solidFill>
                  <a:prstClr val="black"/>
                </a:solidFill>
                <a:latin typeface="Times New Roman" pitchFamily="18" charset="0"/>
                <a:cs typeface="NikoshBAN" pitchFamily="2" charset="0"/>
              </a:rPr>
              <a:t> বিন্দু 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NikoshBAN" pitchFamily="2" charset="0"/>
              </a:rPr>
              <a:t>BC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NikoshBAN" pitchFamily="2" charset="0"/>
              </a:rPr>
              <a:t>জ্যা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NikoshBAN" pitchFamily="2" charset="0"/>
              </a:rPr>
              <a:t>-</a:t>
            </a:r>
            <a:r>
              <a:rPr lang="bn-IN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মধ্যবিন্দু।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8600" y="5297269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তাহলে </a:t>
            </a:r>
            <a:r>
              <a:rPr lang="en-US" sz="3600" dirty="0">
                <a:latin typeface="Times New Roman" pitchFamily="18" charset="0"/>
                <a:cs typeface="NikoshBAN" pitchFamily="2" charset="0"/>
              </a:rPr>
              <a:t>A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NikoshBAN" pitchFamily="2" charset="0"/>
              </a:rPr>
              <a:t>M</a:t>
            </a:r>
            <a:r>
              <a:rPr lang="bn-IN" sz="3600" dirty="0" smtClean="0">
                <a:solidFill>
                  <a:prstClr val="black"/>
                </a:solidFill>
                <a:latin typeface="Times New Roman" pitchFamily="18" charset="0"/>
                <a:cs typeface="NikoshBAN" pitchFamily="2" charset="0"/>
              </a:rPr>
              <a:t>,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মধ্যমা।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054850" y="3149600"/>
            <a:ext cx="57302" cy="990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8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/>
      <p:bldP spid="14" grpId="0"/>
      <p:bldP spid="15" grpId="0"/>
      <p:bldP spid="18" grpId="0"/>
      <p:bldP spid="21" grpId="0"/>
      <p:bldP spid="24" grpId="0"/>
      <p:bldP spid="23" grpId="0"/>
      <p:bldP spid="25" grpId="0"/>
      <p:bldP spid="27" grpId="0"/>
      <p:bldP spid="28" grpId="0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164" y="1447800"/>
            <a:ext cx="5216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164" y="2811959"/>
            <a:ext cx="5216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মধ্যমা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4031159"/>
            <a:ext cx="5216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63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H="1" flipV="1">
            <a:off x="5600700" y="1066800"/>
            <a:ext cx="2438400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4686300" y="1066800"/>
            <a:ext cx="914400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686300" y="3200400"/>
            <a:ext cx="335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572000" y="914400"/>
            <a:ext cx="3581400" cy="3429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94450" y="2463800"/>
            <a:ext cx="151997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562600" y="1066800"/>
            <a:ext cx="38100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686300" y="1600200"/>
            <a:ext cx="1562100" cy="160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52160" y="237744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41842" y="729734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74150" y="303859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997702" y="312420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17983" y="320040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204142" y="1264920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78512" y="2406134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211222" y="204327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476655" y="2525759"/>
            <a:ext cx="6695" cy="674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362700" y="3223260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M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505450" y="2221588"/>
            <a:ext cx="144617" cy="14950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15900" y="1394142"/>
            <a:ext cx="381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শীর্ষের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শীর্ষের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লম্বদূরত্বের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দ্বিগুণ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5588000" y="1071142"/>
            <a:ext cx="3891" cy="11547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470449" y="2581156"/>
            <a:ext cx="6694" cy="57479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705350" y="2305050"/>
            <a:ext cx="840329" cy="8740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508405" y="2195215"/>
            <a:ext cx="341741" cy="3644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37200" y="2296339"/>
            <a:ext cx="2492252" cy="896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135789" y="2052678"/>
            <a:ext cx="1334659" cy="509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1000" y="8337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আমরা জানি,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36576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লম্ববিন্দু  </a:t>
            </a:r>
            <a:r>
              <a:rPr lang="en-US" sz="3600" dirty="0">
                <a:latin typeface="Times New Roman" pitchFamily="18" charset="0"/>
                <a:cs typeface="NikoshBAN" pitchFamily="2" charset="0"/>
              </a:rPr>
              <a:t>Q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" y="4343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NikoshBAN" pitchFamily="2" charset="0"/>
              </a:rPr>
              <a:t>P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1000" y="5002431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AQ = 2PM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5791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83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23" grpId="0"/>
      <p:bldP spid="37" grpId="0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219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064603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৯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সেমি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893403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PF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৪.২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সেমি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BQ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08" y="1487737"/>
            <a:ext cx="3571007" cy="324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57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H="1" flipV="1">
            <a:off x="6362700" y="1066800"/>
            <a:ext cx="2438400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5448300" y="1066800"/>
            <a:ext cx="914400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448300" y="3200400"/>
            <a:ext cx="335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5334000" y="914400"/>
            <a:ext cx="3581400" cy="3429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240159" y="25146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324600" y="1066800"/>
            <a:ext cx="38100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448300" y="1600200"/>
            <a:ext cx="1562100" cy="160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14160" y="237744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endCxn id="6" idx="6"/>
          </p:cNvCxnSpPr>
          <p:nvPr/>
        </p:nvCxnSpPr>
        <p:spPr>
          <a:xfrm>
            <a:off x="6327251" y="2273658"/>
            <a:ext cx="958627" cy="2790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62700" y="1089660"/>
            <a:ext cx="900318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203842" y="729734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36150" y="303859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759702" y="312420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79983" y="320040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966142" y="1264920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40512" y="2406134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73222" y="204327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7270405" y="2525759"/>
            <a:ext cx="6695" cy="674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124700" y="3223260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865350" y="2392006"/>
            <a:ext cx="145050" cy="1524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51522" y="1206470"/>
            <a:ext cx="457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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AQR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ও  </a:t>
            </a:r>
            <a:r>
              <a:rPr lang="bn-IN" sz="3200" dirty="0">
                <a:latin typeface="NikoshBAN" pitchFamily="2" charset="0"/>
                <a:cs typeface="NikoshBAN" pitchFamily="2" charset="0"/>
                <a:sym typeface="Symbol"/>
              </a:rPr>
              <a:t>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MPR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এর মধ্যে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7871" y="591234"/>
            <a:ext cx="9701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এখন </a:t>
            </a:r>
          </a:p>
        </p:txBody>
      </p:sp>
      <p:cxnSp>
        <p:nvCxnSpPr>
          <p:cNvPr id="25" name="Straight Connector 24"/>
          <p:cNvCxnSpPr>
            <a:stCxn id="18" idx="3"/>
            <a:endCxn id="12" idx="2"/>
          </p:cNvCxnSpPr>
          <p:nvPr/>
        </p:nvCxnSpPr>
        <p:spPr>
          <a:xfrm flipV="1">
            <a:off x="6324600" y="1099066"/>
            <a:ext cx="38100" cy="112887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6362700" y="1066800"/>
            <a:ext cx="900318" cy="21336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8" idx="3"/>
            <a:endCxn id="6" idx="6"/>
          </p:cNvCxnSpPr>
          <p:nvPr/>
        </p:nvCxnSpPr>
        <p:spPr>
          <a:xfrm>
            <a:off x="6324600" y="2227938"/>
            <a:ext cx="961278" cy="32476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7276872" y="2552700"/>
            <a:ext cx="22860" cy="6477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28600" y="47345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AQR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MPR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289458" y="4720149"/>
            <a:ext cx="2124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একান্তর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কোণ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2400" y="5261633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MR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213258" y="5247202"/>
            <a:ext cx="2324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রাও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একান্তর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কোণ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9542" y="58013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MRP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200400" y="5786949"/>
            <a:ext cx="22060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বিপ্রতীপ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কোণ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699135" y="6312447"/>
            <a:ext cx="2513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Symbol"/>
              <a:buChar char="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AQR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ও  </a:t>
            </a:r>
            <a:r>
              <a:rPr lang="bn-IN" sz="2400" dirty="0">
                <a:latin typeface="NikoshBAN" pitchFamily="2" charset="0"/>
                <a:cs typeface="NikoshBAN" pitchFamily="2" charset="0"/>
                <a:sym typeface="Symbol"/>
              </a:rPr>
              <a:t>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MPR </a:t>
            </a:r>
            <a:endParaRPr lang="b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57802" y="6211669"/>
            <a:ext cx="12137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তাহলে,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149825" y="6273225"/>
            <a:ext cx="17175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সদৃশকোণী।</a:t>
            </a:r>
            <a:endParaRPr lang="as-IN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32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0.01019 -0.01163 0.01111 -0.01823 0.01319 C -0.03055 0.01736 -0.0434 0.02269 -0.05607 0.02431 C -0.08264 0.03657 -0.11145 0.04259 -0.13854 0.05255 C -0.15156 0.05741 -0.16319 0.06551 -0.17656 0.06667 C -0.18211 0.06782 -0.18767 0.06736 -0.19323 0.06875 C -0.21007 0.07292 -0.22517 0.08403 -0.24236 0.08588 C -0.25191 0.08819 -0.2618 0.08958 -0.27118 0.09398 C -0.27951 0.09792 -0.28819 0.10231 -0.29687 0.10509 C -0.30017 0.11134 -0.31267 0.11528 -0.31823 0.1162 C -0.32222 0.1206 -0.32534 0.12176 -0.3302 0.12338 C -0.33454 0.12616 -0.33889 0.12801 -0.34323 0.13032 C -0.34739 0.13264 -0.35 0.13611 -0.35451 0.1375 C -0.36441 0.14398 -0.37534 0.14815 -0.38628 0.15046 C -0.39878 0.15718 -0.41007 0.16597 -0.42343 0.16875 C -0.4309 0.17269 -0.43593 0.17199 -0.44461 0.17269 C -0.45329 0.17477 -0.46163 0.17685 -0.47048 0.17685 " pathEditMode="relative" ptsTypes="ffffffffffffffff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0.01019 -0.01163 0.01111 -0.01823 0.01319 C -0.03055 0.01736 -0.0434 0.02269 -0.05607 0.02431 C -0.08264 0.03657 -0.11145 0.04259 -0.13854 0.05255 C -0.15156 0.05741 -0.16319 0.06551 -0.17656 0.06667 C -0.18211 0.06782 -0.18767 0.06736 -0.19323 0.06875 C -0.21007 0.07292 -0.22517 0.08403 -0.24236 0.08588 C -0.25191 0.08819 -0.2618 0.08958 -0.27118 0.09398 C -0.27951 0.09792 -0.28819 0.10231 -0.29687 0.10509 C -0.30017 0.11134 -0.31267 0.11528 -0.31823 0.1162 C -0.32222 0.1206 -0.32534 0.12176 -0.3302 0.12338 C -0.33454 0.12616 -0.33889 0.12801 -0.34323 0.13032 C -0.34739 0.13264 -0.35 0.13611 -0.35451 0.1375 C -0.36441 0.14398 -0.37534 0.14815 -0.38628 0.15046 C -0.39878 0.15718 -0.41007 0.16597 -0.42343 0.16875 C -0.4309 0.17269 -0.43593 0.17199 -0.44461 0.17269 C -0.45329 0.17477 -0.46163 0.17685 -0.47048 0.17685 " pathEditMode="relative" ptsTypes="ffffffffffffffffA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0.01019 -0.01163 0.01111 -0.01823 0.01319 C -0.03055 0.01736 -0.0434 0.02269 -0.05607 0.02431 C -0.08264 0.03657 -0.11145 0.04259 -0.13854 0.05255 C -0.15156 0.05741 -0.16319 0.06551 -0.17656 0.06667 C -0.18211 0.06782 -0.18767 0.06736 -0.19323 0.06875 C -0.21007 0.07292 -0.22517 0.08403 -0.24236 0.08588 C -0.25191 0.08819 -0.2618 0.08958 -0.27118 0.09398 C -0.27951 0.09792 -0.28819 0.10231 -0.29687 0.10509 C -0.30017 0.11134 -0.31267 0.11528 -0.31823 0.1162 C -0.32222 0.1206 -0.32534 0.12176 -0.3302 0.12338 C -0.33454 0.12616 -0.33889 0.12801 -0.34323 0.13032 C -0.34739 0.13264 -0.35 0.13611 -0.35451 0.1375 C -0.36441 0.14398 -0.37534 0.14815 -0.38628 0.15046 C -0.39878 0.15718 -0.41007 0.16597 -0.42343 0.16875 C -0.4309 0.17269 -0.43593 0.17199 -0.44461 0.17269 C -0.45329 0.17477 -0.46163 0.17685 -0.47048 0.17685 " pathEditMode="relative" ptsTypes="ffffffffffffffff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0.01019 -0.01163 0.01111 -0.01823 0.01319 C -0.03055 0.01736 -0.0434 0.02269 -0.05607 0.02431 C -0.08264 0.03657 -0.11145 0.04259 -0.13854 0.05255 C -0.15156 0.05741 -0.16319 0.06551 -0.17656 0.06667 C -0.18211 0.06782 -0.18767 0.06736 -0.19323 0.06875 C -0.21007 0.07292 -0.22517 0.08403 -0.24236 0.08588 C -0.25191 0.08819 -0.2618 0.08958 -0.27118 0.09398 C -0.27951 0.09792 -0.28819 0.10231 -0.29687 0.10509 C -0.30017 0.11134 -0.31267 0.11528 -0.31823 0.1162 C -0.32222 0.1206 -0.32534 0.12176 -0.3302 0.12338 C -0.33454 0.12616 -0.33889 0.12801 -0.34323 0.13032 C -0.34739 0.13264 -0.35 0.13611 -0.35451 0.1375 C -0.36441 0.14398 -0.37534 0.14815 -0.38628 0.15046 C -0.39878 0.15718 -0.41007 0.16597 -0.42343 0.16875 C -0.4309 0.17269 -0.43593 0.17199 -0.44461 0.17269 C -0.45329 0.17477 -0.46163 0.17685 -0.47048 0.17685 " pathEditMode="relative" ptsTypes="ffffffffffffffffA">
                                      <p:cBhvr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0.01019 -0.01163 0.01111 -0.01823 0.01319 C -0.03055 0.01736 -0.0434 0.02269 -0.05607 0.02431 C -0.08264 0.03657 -0.11145 0.04259 -0.13854 0.05255 C -0.15156 0.05741 -0.16319 0.06551 -0.17656 0.06667 C -0.18211 0.06782 -0.18767 0.06736 -0.19323 0.06875 C -0.21007 0.07292 -0.22517 0.08403 -0.24236 0.08588 C -0.25191 0.08819 -0.2618 0.08958 -0.27118 0.09398 C -0.27951 0.09792 -0.28819 0.10231 -0.29687 0.10509 C -0.30017 0.11134 -0.31267 0.11528 -0.31823 0.1162 C -0.32222 0.1206 -0.32534 0.12176 -0.3302 0.12338 C -0.33454 0.12616 -0.33889 0.12801 -0.34323 0.13032 C -0.34739 0.13264 -0.35 0.13611 -0.35451 0.1375 C -0.36441 0.14398 -0.37534 0.14815 -0.38628 0.15046 C -0.39878 0.15718 -0.41007 0.16597 -0.42343 0.16875 C -0.4309 0.17269 -0.43593 0.17199 -0.44461 0.17269 C -0.45329 0.17477 -0.46163 0.17685 -0.47048 0.17685 " pathEditMode="relative" ptsTypes="ffffffffffffffff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0.01019 -0.01163 0.01111 -0.01823 0.01319 C -0.03055 0.01736 -0.0434 0.02269 -0.05607 0.02431 C -0.08264 0.03657 -0.11145 0.04259 -0.13854 0.05255 C -0.15156 0.05741 -0.16319 0.06551 -0.17656 0.06667 C -0.18211 0.06782 -0.18767 0.06736 -0.19323 0.06875 C -0.21007 0.07292 -0.22517 0.08403 -0.24236 0.08588 C -0.25191 0.08819 -0.2618 0.08958 -0.27118 0.09398 C -0.27951 0.09792 -0.28819 0.10231 -0.29687 0.10509 C -0.30017 0.11134 -0.31267 0.11528 -0.31823 0.1162 C -0.32222 0.1206 -0.32534 0.12176 -0.3302 0.12338 C -0.33454 0.12616 -0.33889 0.12801 -0.34323 0.13032 C -0.34739 0.13264 -0.35 0.13611 -0.35451 0.1375 C -0.36441 0.14398 -0.37534 0.14815 -0.38628 0.15046 C -0.39878 0.15718 -0.41007 0.16597 -0.42343 0.16875 C -0.4309 0.17269 -0.43593 0.17199 -0.44461 0.17269 C -0.45329 0.17477 -0.46163 0.17685 -0.47048 0.17685 " pathEditMode="relative" ptsTypes="ffffffffffffffff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0.01019 -0.01163 0.01111 -0.01823 0.01319 C -0.03055 0.01736 -0.0434 0.02269 -0.05607 0.02431 C -0.08264 0.03657 -0.11145 0.04259 -0.13854 0.05255 C -0.15156 0.05741 -0.16319 0.06551 -0.17656 0.06667 C -0.18211 0.06782 -0.18767 0.06736 -0.19323 0.06875 C -0.21007 0.07292 -0.22517 0.08403 -0.24236 0.08588 C -0.25191 0.08819 -0.2618 0.08958 -0.27118 0.09398 C -0.27951 0.09792 -0.28819 0.10231 -0.29687 0.10509 C -0.30017 0.11134 -0.31267 0.11528 -0.31823 0.1162 C -0.32222 0.1206 -0.32534 0.12176 -0.3302 0.12338 C -0.33454 0.12616 -0.33889 0.12801 -0.34323 0.13032 C -0.34739 0.13264 -0.35 0.13611 -0.35451 0.1375 C -0.36441 0.14398 -0.37534 0.14815 -0.38628 0.15046 C -0.39878 0.15718 -0.41007 0.16597 -0.42343 0.16875 C -0.4309 0.17269 -0.43593 0.17199 -0.44461 0.17269 C -0.45329 0.17477 -0.46163 0.17685 -0.47048 0.17685 " pathEditMode="relative" ptsTypes="ffffffffffffffff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0.01019 -0.01163 0.01111 -0.01823 0.01319 C -0.03055 0.01736 -0.0434 0.02269 -0.05607 0.02431 C -0.08264 0.03657 -0.11145 0.04259 -0.13854 0.05255 C -0.15156 0.05741 -0.16319 0.06551 -0.17656 0.06667 C -0.18211 0.06782 -0.18767 0.06736 -0.19323 0.06875 C -0.21007 0.07292 -0.22517 0.08403 -0.24236 0.08588 C -0.25191 0.08819 -0.2618 0.08958 -0.27118 0.09398 C -0.27951 0.09792 -0.28819 0.10231 -0.29687 0.10509 C -0.30017 0.11134 -0.31267 0.11528 -0.31823 0.1162 C -0.32222 0.1206 -0.32534 0.12176 -0.3302 0.12338 C -0.33454 0.12616 -0.33889 0.12801 -0.34323 0.13032 C -0.34739 0.13264 -0.35 0.13611 -0.35451 0.1375 C -0.36441 0.14398 -0.37534 0.14815 -0.38628 0.15046 C -0.39878 0.15718 -0.41007 0.16597 -0.42343 0.16875 C -0.4309 0.17269 -0.43593 0.17199 -0.44461 0.17269 C -0.45329 0.17477 -0.46163 0.17685 -0.47048 0.17685 " pathEditMode="relative" ptsTypes="ffffffffffffffffA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0.01019 -0.01163 0.01111 -0.01823 0.01319 C -0.03055 0.01736 -0.0434 0.02269 -0.05607 0.02431 C -0.08264 0.03657 -0.11145 0.04259 -0.13854 0.05255 C -0.15156 0.05741 -0.16319 0.06551 -0.17656 0.06667 C -0.18211 0.06782 -0.18767 0.06736 -0.19323 0.06875 C -0.21007 0.07292 -0.22517 0.08403 -0.24236 0.08588 C -0.25191 0.08819 -0.2618 0.08958 -0.27118 0.09398 C -0.27951 0.09792 -0.28819 0.10231 -0.29687 0.10509 C -0.30017 0.11134 -0.31267 0.11528 -0.31823 0.1162 C -0.32222 0.1206 -0.32534 0.12176 -0.3302 0.12338 C -0.33454 0.12616 -0.33889 0.12801 -0.34323 0.13032 C -0.34739 0.13264 -0.35 0.13611 -0.35451 0.1375 C -0.36441 0.14398 -0.37534 0.14815 -0.38628 0.15046 C -0.39878 0.15718 -0.41007 0.16597 -0.42343 0.16875 C -0.4309 0.17269 -0.43593 0.17199 -0.44461 0.17269 C -0.45329 0.17477 -0.46163 0.17685 -0.47048 0.17685 " pathEditMode="relative" ptsTypes="ffffffffffffffff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7" grpId="0"/>
      <p:bldP spid="18" grpId="0"/>
      <p:bldP spid="20" grpId="0"/>
      <p:bldP spid="51" grpId="0"/>
      <p:bldP spid="52" grpId="0"/>
      <p:bldP spid="53" grpId="0"/>
      <p:bldP spid="54" grpId="0"/>
      <p:bldP spid="55" grpId="0"/>
      <p:bldP spid="56" grpId="0"/>
      <p:bldP spid="59" grpId="0"/>
      <p:bldP spid="60" grpId="0"/>
      <p:bldP spid="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H="1" flipV="1">
            <a:off x="6362700" y="1066800"/>
            <a:ext cx="2438400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5448300" y="1066800"/>
            <a:ext cx="914400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448300" y="3200400"/>
            <a:ext cx="335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5334000" y="914400"/>
            <a:ext cx="3581400" cy="3429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240159" y="25146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324600" y="1066800"/>
            <a:ext cx="38100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448300" y="1600200"/>
            <a:ext cx="1562100" cy="160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14160" y="237744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endCxn id="6" idx="6"/>
          </p:cNvCxnSpPr>
          <p:nvPr/>
        </p:nvCxnSpPr>
        <p:spPr>
          <a:xfrm>
            <a:off x="6327251" y="2273658"/>
            <a:ext cx="958627" cy="2790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62700" y="1089660"/>
            <a:ext cx="900318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203842" y="729734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36150" y="303859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759702" y="312420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79983" y="320040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966142" y="1264920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40512" y="2406134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73222" y="204327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7270405" y="2525759"/>
            <a:ext cx="6695" cy="674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124700" y="3223260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865350" y="2392006"/>
            <a:ext cx="145050" cy="1524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8" idx="3"/>
            <a:endCxn id="12" idx="2"/>
          </p:cNvCxnSpPr>
          <p:nvPr/>
        </p:nvCxnSpPr>
        <p:spPr>
          <a:xfrm flipV="1">
            <a:off x="6324600" y="1099066"/>
            <a:ext cx="38100" cy="112887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6362700" y="1066800"/>
            <a:ext cx="900318" cy="21336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8" idx="3"/>
            <a:endCxn id="6" idx="6"/>
          </p:cNvCxnSpPr>
          <p:nvPr/>
        </p:nvCxnSpPr>
        <p:spPr>
          <a:xfrm>
            <a:off x="6324600" y="2227938"/>
            <a:ext cx="961278" cy="32476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276872" y="2552700"/>
            <a:ext cx="22860" cy="6477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33400" y="762000"/>
            <a:ext cx="2853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Symbol"/>
              <a:buChar char="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AQR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ও  </a:t>
            </a:r>
            <a:r>
              <a:rPr lang="bn-IN" sz="2800" dirty="0">
                <a:latin typeface="NikoshBAN" pitchFamily="2" charset="0"/>
                <a:cs typeface="NikoshBAN" pitchFamily="2" charset="0"/>
                <a:sym typeface="Symbol"/>
              </a:rPr>
              <a:t>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MPR </a:t>
            </a:r>
            <a:endParaRPr lang="b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54645" y="1292538"/>
            <a:ext cx="22029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সদৃশকোণী।</a:t>
            </a:r>
            <a:endParaRPr lang="as-IN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28600" y="2133600"/>
            <a:ext cx="44503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আমরা জানি সদৃশ ত্রিভুজের আনুরূপ বাহুগুলো সমানুপাতিক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" y="3385066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863048" y="3399711"/>
                <a:ext cx="2164350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𝐴𝑄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  <a:cs typeface="Times New Roman" pitchFamily="18" charset="0"/>
                            </a:rPr>
                            <m:t>P</m:t>
                          </m:r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𝐴𝑅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𝑅𝑀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048" y="3399711"/>
                <a:ext cx="2164350" cy="898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14400" y="4364181"/>
                <a:ext cx="3505200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𝑜𝑟</m:t>
                      </m:r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,  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𝑃𝑀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𝑃𝑀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𝐴𝑅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𝑅𝑀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364181"/>
                <a:ext cx="3505200" cy="8989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71600" y="5334000"/>
                <a:ext cx="3048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∴ 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𝐴𝑅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: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𝑅𝑀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: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1</m:t>
                      </m:r>
                    </m:oMath>
                  </m:oMathPara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334000"/>
                <a:ext cx="30480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5136150" y="4648200"/>
            <a:ext cx="2483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কারণ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AQ = 2PM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42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26" grpId="0"/>
      <p:bldP spid="30" grpId="0"/>
      <p:bldP spid="31" grpId="0"/>
      <p:bldP spid="32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4800"/>
            <a:ext cx="3343275" cy="303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6096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মধ্যমাগুলো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ভরকেন্দ্রে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2:1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অনুপাতে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5146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যেহেতু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AM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2:1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অনুপাতে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সেহেতু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বিন্দুই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236" y="4267200"/>
            <a:ext cx="6666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P, R, Q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রেখাই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3340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</a:t>
            </a:r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পরিকেন্দ্র, ভরকেন্দ্র ও লম্ববিন্দু সমরেখ।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69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690725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362200"/>
            <a:ext cx="3341687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2743200"/>
            <a:ext cx="44057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BC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বাহুর দৈর্ঘ্য ২৪ সেমি এবং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AQ</a:t>
            </a:r>
            <a:r>
              <a:rPr lang="bn-IN" sz="4000" dirty="0">
                <a:latin typeface="Times New Roman" pitchFamily="18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এর দৈর্ঘ্য  ১০ সেমি হলে বৃত্তের ব্যাসার্ধ নির্ণয় কর।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50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extBox 1036"/>
          <p:cNvSpPr txBox="1"/>
          <p:nvPr/>
        </p:nvSpPr>
        <p:spPr>
          <a:xfrm>
            <a:off x="228600" y="279737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উপপাদ্যের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নববিন্দু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4000" y="2150066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তিনবাহুর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মধ্যবিন্দুত্রয়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28600" y="301499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লম্বত্রয়ের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পাদবিন্দু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20133" y="396240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শীর্ষত্রয়ের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সংযোজক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রেখাংশত্রয়ের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মধ্যবিন্দুত্রয়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54000" y="56388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নয়টি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বিন্দুগামী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বৃত্তই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নববিন্দু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0" name="Right Arrow 1039"/>
          <p:cNvSpPr/>
          <p:nvPr/>
        </p:nvSpPr>
        <p:spPr>
          <a:xfrm rot="16200000">
            <a:off x="6405031" y="4728597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ight Arrow 95"/>
          <p:cNvSpPr/>
          <p:nvPr/>
        </p:nvSpPr>
        <p:spPr>
          <a:xfrm rot="8524811">
            <a:off x="7147394" y="322839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ight Arrow 96"/>
          <p:cNvSpPr/>
          <p:nvPr/>
        </p:nvSpPr>
        <p:spPr>
          <a:xfrm rot="1154756">
            <a:off x="4866535" y="3405763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3" name="Straight Connector 1042"/>
          <p:cNvCxnSpPr/>
          <p:nvPr/>
        </p:nvCxnSpPr>
        <p:spPr>
          <a:xfrm>
            <a:off x="4563532" y="4641447"/>
            <a:ext cx="396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45" name="Straight Connector 1044"/>
          <p:cNvCxnSpPr/>
          <p:nvPr/>
        </p:nvCxnSpPr>
        <p:spPr>
          <a:xfrm flipV="1">
            <a:off x="4563532" y="2279247"/>
            <a:ext cx="1227666" cy="23622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47" name="Straight Connector 1046"/>
          <p:cNvCxnSpPr/>
          <p:nvPr/>
        </p:nvCxnSpPr>
        <p:spPr>
          <a:xfrm flipH="1" flipV="1">
            <a:off x="5791198" y="2279247"/>
            <a:ext cx="2734734" cy="2362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5" name="Straight Connector 1054"/>
          <p:cNvCxnSpPr/>
          <p:nvPr/>
        </p:nvCxnSpPr>
        <p:spPr>
          <a:xfrm>
            <a:off x="5799665" y="2279247"/>
            <a:ext cx="381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4563532" y="2736447"/>
            <a:ext cx="1761066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5342465" y="3058181"/>
            <a:ext cx="3191935" cy="1600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ight Arrow 118"/>
          <p:cNvSpPr/>
          <p:nvPr/>
        </p:nvSpPr>
        <p:spPr>
          <a:xfrm rot="16200000">
            <a:off x="5723465" y="47625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ight Arrow 121"/>
          <p:cNvSpPr/>
          <p:nvPr/>
        </p:nvSpPr>
        <p:spPr>
          <a:xfrm rot="8524811">
            <a:off x="6345761" y="2556189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ight Arrow 122"/>
          <p:cNvSpPr/>
          <p:nvPr/>
        </p:nvSpPr>
        <p:spPr>
          <a:xfrm rot="1154756">
            <a:off x="5061268" y="2924314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lowchart: Connector 69"/>
          <p:cNvSpPr/>
          <p:nvPr/>
        </p:nvSpPr>
        <p:spPr>
          <a:xfrm>
            <a:off x="5122329" y="3900617"/>
            <a:ext cx="99483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lowchart: Connector 124"/>
          <p:cNvSpPr/>
          <p:nvPr/>
        </p:nvSpPr>
        <p:spPr>
          <a:xfrm>
            <a:off x="7084483" y="3875215"/>
            <a:ext cx="99483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lowchart: Connector 125"/>
          <p:cNvSpPr/>
          <p:nvPr/>
        </p:nvSpPr>
        <p:spPr>
          <a:xfrm>
            <a:off x="5768973" y="2702579"/>
            <a:ext cx="99483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105398" y="2728878"/>
            <a:ext cx="2053168" cy="19785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8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  <p:bldP spid="80" grpId="0"/>
      <p:bldP spid="81" grpId="0"/>
      <p:bldP spid="82" grpId="0"/>
      <p:bldP spid="83" grpId="0"/>
      <p:bldP spid="1040" grpId="0" animBg="1"/>
      <p:bldP spid="96" grpId="0" animBg="1"/>
      <p:bldP spid="97" grpId="0" animBg="1"/>
      <p:bldP spid="119" grpId="0" animBg="1"/>
      <p:bldP spid="122" grpId="0" animBg="1"/>
      <p:bldP spid="123" grpId="0" animBg="1"/>
      <p:bldP spid="70" grpId="0" animBg="1"/>
      <p:bldP spid="125" grpId="0" animBg="1"/>
      <p:bldP spid="126" grpId="0" animBg="1"/>
      <p:bldP spid="7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tx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800600" y="2743200"/>
            <a:ext cx="3962400" cy="3810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835" y="2885005"/>
            <a:ext cx="3548063" cy="285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6345503" y="3841760"/>
            <a:ext cx="1371600" cy="126576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652995" y="4614332"/>
            <a:ext cx="22709" cy="1788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616435" y="480272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5888303" y="2901939"/>
            <a:ext cx="101603" cy="264585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033169" y="3871391"/>
            <a:ext cx="1828800" cy="1676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363369" y="4582592"/>
            <a:ext cx="3124203" cy="105833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90109" y="4800600"/>
            <a:ext cx="739291" cy="280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320102" y="4565658"/>
            <a:ext cx="25401" cy="618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302907" y="4751926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63369" y="3723224"/>
            <a:ext cx="1943097" cy="195156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01" name="Straight Connector 4100"/>
          <p:cNvCxnSpPr/>
          <p:nvPr/>
        </p:nvCxnSpPr>
        <p:spPr>
          <a:xfrm flipH="1" flipV="1">
            <a:off x="5033169" y="4254498"/>
            <a:ext cx="1621366" cy="560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9" name="TextBox 4108"/>
          <p:cNvSpPr txBox="1"/>
          <p:nvPr/>
        </p:nvSpPr>
        <p:spPr>
          <a:xfrm>
            <a:off x="2235203" y="762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নববিন্দু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আঁকার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6200" y="838200"/>
            <a:ext cx="4809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প্রথমে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200" y="1447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266" y="2063742"/>
            <a:ext cx="497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6200" y="2531749"/>
            <a:ext cx="497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রেখাংশের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মধ্যবিন্দুই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নববিন্দু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4667" y="3608925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রেখাংশের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মধ্যবিন্দুকে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মধ্যবিন্দু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11" name="Oval 4110"/>
          <p:cNvSpPr/>
          <p:nvPr/>
        </p:nvSpPr>
        <p:spPr>
          <a:xfrm>
            <a:off x="5843852" y="4699008"/>
            <a:ext cx="103717" cy="1291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3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9" grpId="0" animBg="1"/>
      <p:bldP spid="4109" grpId="0"/>
      <p:bldP spid="46" grpId="0"/>
      <p:bldP spid="47" grpId="0"/>
      <p:bldP spid="48" grpId="0"/>
      <p:bldP spid="49" grpId="0"/>
      <p:bldP spid="51" grpId="0"/>
      <p:bldP spid="41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2454251" y="152400"/>
            <a:ext cx="4419600" cy="1676400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Up Arrow Callout 5"/>
          <p:cNvSpPr/>
          <p:nvPr/>
        </p:nvSpPr>
        <p:spPr>
          <a:xfrm>
            <a:off x="4648200" y="1783724"/>
            <a:ext cx="4343400" cy="95947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শ্রেণি ও পাঠ 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as-IN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Up Arrow Callout 6"/>
          <p:cNvSpPr/>
          <p:nvPr/>
        </p:nvSpPr>
        <p:spPr>
          <a:xfrm>
            <a:off x="838200" y="1752600"/>
            <a:ext cx="3200400" cy="990600"/>
          </a:xfrm>
          <a:prstGeom prst="up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as-IN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9613" y="2813712"/>
            <a:ext cx="3744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মোঃ মোশারফ হোসেন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7607" y="5661462"/>
            <a:ext cx="29837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কালেক্টরেট পাবলিক স্কুল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এন্ড কলেজ, ঠাকুরগাঁও।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335" y="4953576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সহকারী শিক্ষক -গণিত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1" y="3003828"/>
            <a:ext cx="1828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নবম শ্রেণি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4092714"/>
            <a:ext cx="3487018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বিষয়ঃ উচ্চতর গণিত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8807" y="5083314"/>
            <a:ext cx="2306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তৃতীয় অধ্যায়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Left-Right Arrow 13"/>
          <p:cNvSpPr/>
          <p:nvPr/>
        </p:nvSpPr>
        <p:spPr>
          <a:xfrm rot="16200000">
            <a:off x="2148736" y="4142179"/>
            <a:ext cx="4744254" cy="202525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397093"/>
            <a:ext cx="1655012" cy="157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9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905000" y="762000"/>
            <a:ext cx="5410200" cy="1828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352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একটি নববিন্দু বৃত্ত অঙ্কন কর এবং অঙ্কনের বিবরণ দাও।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3276600"/>
            <a:ext cx="7620000" cy="762000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4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1828800" y="2209800"/>
            <a:ext cx="5410200" cy="2057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18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lumMod val="86000"/>
                <a:lumOff val="14000"/>
                <a:alpha val="68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1745159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ত্রিভুজ কাকে বলে?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8843" y="533400"/>
            <a:ext cx="392430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এবার বলতো দেখি-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1036864" y="4419600"/>
            <a:ext cx="2041979" cy="144780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3949247" y="4724400"/>
            <a:ext cx="1758496" cy="1143000"/>
          </a:xfrm>
          <a:prstGeom prst="rt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409700" y="2514600"/>
            <a:ext cx="1333500" cy="114300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3307443" y="2485571"/>
            <a:ext cx="2400300" cy="114300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923" y="2348252"/>
            <a:ext cx="2265550" cy="131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409700" y="3733800"/>
            <a:ext cx="1333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সমবাহু ত্রিভুজ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7493" y="3733800"/>
            <a:ext cx="1550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সমদ্বিবাহু ত্রিভুজ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4200" y="3714690"/>
            <a:ext cx="1550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বিষমবাহু ত্রিভুজ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629" y="4550342"/>
            <a:ext cx="2878137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371599" y="5943600"/>
            <a:ext cx="1707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সূক্ষ্মকোণী ত্রিভুজ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00501" y="5943600"/>
            <a:ext cx="1562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সমকোণী ত্রিভুজ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77265" y="5943600"/>
            <a:ext cx="1452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স্থূলকোণী ত্রিভুজ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16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4" grpId="0" animBg="1"/>
      <p:bldP spid="5" grpId="0" animBg="1"/>
      <p:bldP spid="9" grpId="0" animBg="1"/>
      <p:bldP spid="16" grpId="0"/>
      <p:bldP spid="18" grpId="0"/>
      <p:bldP spid="19" grpId="0"/>
      <p:bldP spid="28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7886" y="15240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 ত্রিভুজের পরিকেন্দ্র কাকে বলে?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533400"/>
            <a:ext cx="3924300" cy="830997"/>
          </a:xfrm>
          <a:prstGeom prst="rect">
            <a:avLst/>
          </a:prstGeom>
          <a:gradFill flip="none" rotWithShape="1">
            <a:gsLst>
              <a:gs pos="0">
                <a:srgbClr val="3891A7">
                  <a:tint val="66000"/>
                  <a:satMod val="160000"/>
                </a:srgbClr>
              </a:gs>
              <a:gs pos="50000">
                <a:srgbClr val="3891A7">
                  <a:tint val="44500"/>
                  <a:satMod val="160000"/>
                </a:srgbClr>
              </a:gs>
              <a:gs pos="100000">
                <a:srgbClr val="3891A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এবার বলতো দেখি- </a:t>
            </a:r>
            <a:endParaRPr kumimoji="0" lang="en-US" sz="4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343400" y="2209800"/>
            <a:ext cx="3924300" cy="3810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196" y="2500086"/>
            <a:ext cx="3560763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6186714" y="4085772"/>
            <a:ext cx="133350" cy="1524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3124200"/>
            <a:ext cx="297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কোন ত্রিভুজের পরিবৃত্তের কেন্দ্রকে ঐ ত্রিভুজের পরিকেন্দ্র বলে।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0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5450" y="1523999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 ত্রিভুজের ভরকেন্দ্র কাকে বলে?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533400"/>
            <a:ext cx="3924300" cy="830997"/>
          </a:xfrm>
          <a:prstGeom prst="rect">
            <a:avLst/>
          </a:prstGeom>
          <a:gradFill flip="none" rotWithShape="1">
            <a:gsLst>
              <a:gs pos="0">
                <a:srgbClr val="3891A7">
                  <a:tint val="66000"/>
                  <a:satMod val="160000"/>
                </a:srgbClr>
              </a:gs>
              <a:gs pos="50000">
                <a:srgbClr val="3891A7">
                  <a:tint val="44500"/>
                  <a:satMod val="160000"/>
                </a:srgbClr>
              </a:gs>
              <a:gs pos="100000">
                <a:srgbClr val="3891A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এবার বলতো দেখি- </a:t>
            </a:r>
            <a:endParaRPr kumimoji="0" lang="en-US" sz="4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22802"/>
            <a:ext cx="401161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4079422" y="2452914"/>
            <a:ext cx="778443" cy="237779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957286" y="3765374"/>
            <a:ext cx="2613478" cy="10653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3437164" y="3767188"/>
            <a:ext cx="3470049" cy="10635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532570" y="4057651"/>
            <a:ext cx="189110" cy="16782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507899" y="5257800"/>
            <a:ext cx="72199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ত্রিভুজের মধ্যমাগুলো পরস্পর যে বিন্দুতে ছেদ করে তাকে ঐ ত্রিভুজের ভরকেন্দ্র বলে।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5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7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6002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৪। ত্রিভুজের লম্ববিন্দু কাকে বলে?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533400"/>
            <a:ext cx="3924300" cy="830997"/>
          </a:xfrm>
          <a:prstGeom prst="rect">
            <a:avLst/>
          </a:prstGeom>
          <a:gradFill flip="none" rotWithShape="1">
            <a:gsLst>
              <a:gs pos="0">
                <a:srgbClr val="3891A7">
                  <a:tint val="66000"/>
                  <a:satMod val="160000"/>
                </a:srgbClr>
              </a:gs>
              <a:gs pos="50000">
                <a:srgbClr val="3891A7">
                  <a:tint val="44500"/>
                  <a:satMod val="160000"/>
                </a:srgbClr>
              </a:gs>
              <a:gs pos="100000">
                <a:srgbClr val="3891A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এবার বলতো দেখি- </a:t>
            </a:r>
            <a:endParaRPr kumimoji="0" lang="en-US" sz="4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14600"/>
            <a:ext cx="5029200" cy="3156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5548086" y="2634342"/>
            <a:ext cx="0" cy="2895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103913" y="3124411"/>
            <a:ext cx="2057400" cy="24490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5014686" y="3566886"/>
            <a:ext cx="3962401" cy="19920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467350" y="3733800"/>
            <a:ext cx="17145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9600" y="2819400"/>
            <a:ext cx="3200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ত্রিভুজের প্রতিটি শীর্ষ থেকে বিপরীত বাহুর উপর লম্বগুলো পরস্পর যে বিন্দুতে ছেদ করে তাকে লম্ববিন্দু বলে।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4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2795" y="1295400"/>
            <a:ext cx="54473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তাহলে আজ আমরা প্রমাণ করব-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3631" y="2362200"/>
            <a:ext cx="31534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উপপাদ্য ৩.১০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4530" y="3429000"/>
            <a:ext cx="68916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ত্রিভুজের পরিকেন্দ্র, ভরকেন্দ্র 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ও লম্ববিন্দু সমরেখ।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40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493485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9550" y="2481645"/>
            <a:ext cx="6823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 সংজ্ঞা বলতে পারবে।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11047" y="2438400"/>
            <a:ext cx="838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699550" y="5376333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নববিন্দু বৃত্তের সংজ্ঞা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ও এর কেন্দ্রের অবস্থান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11047" y="3810000"/>
            <a:ext cx="838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/>
          </a:p>
        </p:txBody>
      </p:sp>
      <p:sp>
        <p:nvSpPr>
          <p:cNvPr id="11" name="Right Arrow 10"/>
          <p:cNvSpPr/>
          <p:nvPr/>
        </p:nvSpPr>
        <p:spPr>
          <a:xfrm>
            <a:off x="611047" y="5410200"/>
            <a:ext cx="838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730406" y="1332198"/>
            <a:ext cx="322259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ষেশে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--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626340" y="3827845"/>
            <a:ext cx="68232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 মধ্যে সম্পর্ক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03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1" grpId="0" animBg="1"/>
      <p:bldP spid="13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5600700" y="1066800"/>
            <a:ext cx="2438400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4686300" y="1066800"/>
            <a:ext cx="914400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86300" y="3200400"/>
            <a:ext cx="3352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72000" y="914400"/>
            <a:ext cx="3581400" cy="3429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78159" y="25146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562600" y="1066800"/>
            <a:ext cx="38100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686300" y="1600200"/>
            <a:ext cx="1562100" cy="160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52160" y="237744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>
            <a:endCxn id="15" idx="6"/>
          </p:cNvCxnSpPr>
          <p:nvPr/>
        </p:nvCxnSpPr>
        <p:spPr>
          <a:xfrm>
            <a:off x="5565251" y="2273658"/>
            <a:ext cx="958627" cy="2790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600700" y="1089660"/>
            <a:ext cx="900318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441842" y="729734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74150" y="303859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997702" y="312420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17983" y="320040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204142" y="1264920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78512" y="2406134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11222" y="204327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6508405" y="2525759"/>
            <a:ext cx="6695" cy="674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4150" y="685800"/>
            <a:ext cx="3473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1857" y="1383268"/>
            <a:ext cx="2084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P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257" y="2095185"/>
            <a:ext cx="1601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Q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4150" y="2808982"/>
            <a:ext cx="308129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P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BC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PM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আঁকি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62700" y="3223260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M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65100" y="4041974"/>
            <a:ext cx="40815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P, Q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A, M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227257" y="4921250"/>
            <a:ext cx="73677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PQ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AM 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পরস্পরকে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R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বিন্দুতে ছেদ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7257" y="5943600"/>
            <a:ext cx="78598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R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103350" y="2392006"/>
            <a:ext cx="145050" cy="1524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0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1" grpId="0"/>
      <p:bldP spid="36" grpId="0"/>
      <p:bldP spid="37" grpId="0"/>
      <p:bldP spid="38" grpId="0"/>
      <p:bldP spid="39" grpId="0"/>
      <p:bldP spid="22" grpId="0"/>
      <p:bldP spid="6" grpId="0"/>
      <p:bldP spid="25" grpId="0"/>
      <p:bldP spid="7" grpId="0"/>
      <p:bldP spid="26" grpId="0"/>
      <p:bldP spid="8" grpId="0"/>
      <p:bldP spid="27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</TotalTime>
  <Words>636</Words>
  <Application>Microsoft Office PowerPoint</Application>
  <PresentationFormat>On-screen Show (4:3)</PresentationFormat>
  <Paragraphs>149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</dc:creator>
  <cp:lastModifiedBy>asus</cp:lastModifiedBy>
  <cp:revision>97</cp:revision>
  <dcterms:created xsi:type="dcterms:W3CDTF">2006-08-16T00:00:00Z</dcterms:created>
  <dcterms:modified xsi:type="dcterms:W3CDTF">2020-03-26T08:52:53Z</dcterms:modified>
</cp:coreProperties>
</file>