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267" r:id="rId3"/>
    <p:sldId id="280" r:id="rId4"/>
    <p:sldId id="269" r:id="rId5"/>
    <p:sldId id="270" r:id="rId6"/>
    <p:sldId id="257" r:id="rId7"/>
    <p:sldId id="277" r:id="rId8"/>
    <p:sldId id="260" r:id="rId9"/>
    <p:sldId id="261" r:id="rId10"/>
    <p:sldId id="276" r:id="rId11"/>
    <p:sldId id="275" r:id="rId12"/>
    <p:sldId id="263" r:id="rId13"/>
    <p:sldId id="273" r:id="rId14"/>
    <p:sldId id="274" r:id="rId15"/>
    <p:sldId id="281" r:id="rId16"/>
    <p:sldId id="278"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047" autoAdjust="0"/>
  </p:normalViewPr>
  <p:slideViewPr>
    <p:cSldViewPr>
      <p:cViewPr>
        <p:scale>
          <a:sx n="77" d="100"/>
          <a:sy n="77" d="100"/>
        </p:scale>
        <p:origin x="-1092"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B27EE-C306-440E-957E-4F3C43F7838C}"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6057B-44ED-498F-AA7B-7E0576F305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শিক্ষার্থীরা</a:t>
            </a:r>
            <a:r>
              <a:rPr lang="bn-BD" baseline="0" dirty="0" smtClean="0"/>
              <a:t> উত্তরে নয়া বললে শিক্ষক কারণ ব্যাখ্যা করার জন্য প্রশ্ন করতে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বাড়ির</a:t>
            </a:r>
            <a:r>
              <a:rPr lang="bn-BD" baseline="0" smtClean="0"/>
              <a:t> কাজ শিক্ষার্থীদেরকে লিখে নিতে বলতে পারেন।</a:t>
            </a:r>
            <a:endParaRPr lang="en-US"/>
          </a:p>
        </p:txBody>
      </p:sp>
      <p:sp>
        <p:nvSpPr>
          <p:cNvPr id="4" name="Slide Number Placeholder 3"/>
          <p:cNvSpPr>
            <a:spLocks noGrp="1"/>
          </p:cNvSpPr>
          <p:nvPr>
            <p:ph type="sldNum" sz="quarter" idx="10"/>
          </p:nvPr>
        </p:nvSpPr>
        <p:spPr/>
        <p:txBody>
          <a:bodyPr/>
          <a:lstStyle/>
          <a:p>
            <a:fld id="{E3D6057B-44ED-498F-AA7B-7E0576F305C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D56AD2-E6BC-4F83-AA2C-2C5CB51CEEE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 xmlns:p14="http://schemas.microsoft.com/office/powerpoint/2010/main"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বলে দিতে পারেন প্রথম গ্লাসে তাপ প্রয়োগ করা হয়নি , দ্বিতীয় গ্লাসে তাপ প্রয়োগের ফলে তাপমাত্রা বেড়েছে এবং তৃতীয় গ্লাসে আরো বেশি তাপ প্রয়োগ করা হয়েছে তাই থার্মোমিটারেও তামমাত্রা বেড়েছে। এ থেকে আমরা কি সিদ্ধান্তে আসতে পারি। তাপ প্রয়োগের ফলে কণাগুলোর গতি বেড়ে যায়।</a:t>
            </a:r>
            <a:endParaRPr lang="en-US" dirty="0" smtClean="0"/>
          </a:p>
          <a:p>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শুধু</a:t>
            </a:r>
            <a:r>
              <a:rPr lang="bn-BD" baseline="0" dirty="0" smtClean="0"/>
              <a:t> শিক্ষকের জন্য । </a:t>
            </a:r>
            <a:endParaRPr lang="en-US" dirty="0" smtClean="0"/>
          </a:p>
          <a:p>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প্রশ্নগুলোর</a:t>
            </a:r>
            <a:r>
              <a:rPr lang="bn-BD" baseline="0" dirty="0" smtClean="0"/>
              <a:t> উত্তর শিক্ষার্থীদের কাছ থেকে বের করার চেষ্টা করতে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কাজঃ এই পরীক্ষনটি</a:t>
            </a:r>
            <a:r>
              <a:rPr lang="bn-BD" baseline="0" dirty="0" smtClean="0">
                <a:latin typeface="NikoshBAN" pitchFamily="2" charset="0"/>
                <a:cs typeface="NikoshBAN" pitchFamily="2" charset="0"/>
              </a:rPr>
              <a:t> শিক্ষার্থীদেরকে দলীয় কাজ হিসাবে দিতে পারেন।</a:t>
            </a: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শ্রেণিকক্ষে প্রয়োজনীয় উপকরণ সরবরাহ </a:t>
            </a:r>
            <a:r>
              <a:rPr lang="bn-BD" baseline="0" dirty="0" smtClean="0">
                <a:latin typeface="NikoshBAN" pitchFamily="2" charset="0"/>
                <a:cs typeface="NikoshBAN" pitchFamily="2" charset="0"/>
              </a:rPr>
              <a:t>করে  শিক্ষার্থীদেরকে দলে ভাগ করে দিতে </a:t>
            </a:r>
            <a:r>
              <a:rPr lang="bn-BD" baseline="0" dirty="0" smtClean="0">
                <a:latin typeface="NikoshBAN" pitchFamily="2" charset="0"/>
                <a:cs typeface="NikoshBAN" pitchFamily="2" charset="0"/>
              </a:rPr>
              <a:t>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3D6057B-44ED-498F-AA7B-7E0576F305C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শ্রেণিকক্ষে প্রয়োজনীয় উপকরণ সরবরাহ </a:t>
            </a:r>
            <a:r>
              <a:rPr lang="bn-BD" baseline="0" dirty="0" smtClean="0">
                <a:latin typeface="NikoshBAN" pitchFamily="2" charset="0"/>
                <a:cs typeface="NikoshBAN" pitchFamily="2" charset="0"/>
              </a:rPr>
              <a:t>করতে </a:t>
            </a:r>
            <a:r>
              <a:rPr lang="bn-BD" baseline="0" dirty="0" smtClean="0">
                <a:latin typeface="NikoshBAN" pitchFamily="2" charset="0"/>
                <a:cs typeface="NikoshBAN" pitchFamily="2" charset="0"/>
              </a:rPr>
              <a:t>পারেন</a:t>
            </a:r>
            <a:r>
              <a:rPr lang="bn-BD" baseline="0" dirty="0" smtClean="0">
                <a:latin typeface="NikoshBAN" pitchFamily="2" charset="0"/>
                <a:cs typeface="NikoshBAN" pitchFamily="2" charset="0"/>
              </a:rPr>
              <a:t>। প্রত্যেক দলের গ্রাফ পর্যবেক্ষক করতে পারেন। নিজে বোর্ডে গ্রাফটি একেঁ দিতে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 দেখানোর</a:t>
            </a:r>
            <a:r>
              <a:rPr lang="bn-BD" baseline="0" dirty="0" smtClean="0"/>
              <a:t> সময় গুরুত্বপূর্ণ অংশটুকু পুনরায় দেখাতে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43A4F-0164-44A9-A238-F23B5385A297}"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43A4F-0164-44A9-A238-F23B5385A297}"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43A4F-0164-44A9-A238-F23B5385A297}"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3A4F-0164-44A9-A238-F23B5385A297}"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43A4F-0164-44A9-A238-F23B5385A297}"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43A4F-0164-44A9-A238-F23B5385A297}"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43A4F-0164-44A9-A238-F23B5385A297}"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E63AC-CE22-4D6B-B333-7FB0669A5A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hlinkshowjump?jump=nextslide"/>
          </p:cNvPr>
          <p:cNvGraphicFramePr>
            <a:graphicFrameLocks noChangeAspect="1"/>
          </p:cNvGraphicFramePr>
          <p:nvPr/>
        </p:nvGraphicFramePr>
        <p:xfrm>
          <a:off x="3429000" y="2514600"/>
          <a:ext cx="1269999" cy="1071562"/>
        </p:xfrm>
        <a:graphic>
          <a:graphicData uri="http://schemas.openxmlformats.org/presentationml/2006/ole">
            <p:oleObj spid="_x0000_s23554" name="Packager Shell Object" showAsIcon="1" r:id="rId4" imgW="914400" imgH="771480" progId="Package">
              <p:embed/>
            </p:oleObj>
          </a:graphicData>
        </a:graphic>
      </p:graphicFrame>
      <p:sp>
        <p:nvSpPr>
          <p:cNvPr id="3" name="TextBox 2"/>
          <p:cNvSpPr txBox="1"/>
          <p:nvPr/>
        </p:nvSpPr>
        <p:spPr>
          <a:xfrm>
            <a:off x="1143000" y="609600"/>
            <a:ext cx="6248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কঠিন পদার্থের গলন ও স্ফুটন।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iii.jpg"/>
          <p:cNvPicPr>
            <a:picLocks noChangeAspect="1"/>
          </p:cNvPicPr>
          <p:nvPr/>
        </p:nvPicPr>
        <p:blipFill>
          <a:blip r:embed="rId3"/>
          <a:stretch>
            <a:fillRect/>
          </a:stretch>
        </p:blipFill>
        <p:spPr>
          <a:xfrm>
            <a:off x="4648200" y="1828800"/>
            <a:ext cx="3256444" cy="2438400"/>
          </a:xfrm>
          <a:prstGeom prst="rect">
            <a:avLst/>
          </a:prstGeom>
        </p:spPr>
      </p:pic>
      <p:pic>
        <p:nvPicPr>
          <p:cNvPr id="3" name="Picture 2" descr="ice.jpg"/>
          <p:cNvPicPr>
            <a:picLocks noChangeAspect="1"/>
          </p:cNvPicPr>
          <p:nvPr/>
        </p:nvPicPr>
        <p:blipFill>
          <a:blip r:embed="rId4"/>
          <a:stretch>
            <a:fillRect/>
          </a:stretch>
        </p:blipFill>
        <p:spPr>
          <a:xfrm>
            <a:off x="838200" y="1828800"/>
            <a:ext cx="3435246" cy="2438400"/>
          </a:xfrm>
          <a:prstGeom prst="rect">
            <a:avLst/>
          </a:prstGeom>
        </p:spPr>
      </p:pic>
      <p:sp>
        <p:nvSpPr>
          <p:cNvPr id="4" name="TextBox 3"/>
          <p:cNvSpPr txBox="1"/>
          <p:nvPr/>
        </p:nvSpPr>
        <p:spPr>
          <a:xfrm>
            <a:off x="1295400" y="4419600"/>
            <a:ext cx="20574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এটা কি?</a:t>
            </a:r>
            <a:endParaRPr lang="en-US" sz="2400" dirty="0">
              <a:latin typeface="NikoshBAN" pitchFamily="2" charset="0"/>
              <a:cs typeface="NikoshBAN" pitchFamily="2" charset="0"/>
            </a:endParaRPr>
          </a:p>
        </p:txBody>
      </p:sp>
      <p:sp>
        <p:nvSpPr>
          <p:cNvPr id="5" name="TextBox 4"/>
          <p:cNvSpPr txBox="1"/>
          <p:nvPr/>
        </p:nvSpPr>
        <p:spPr>
          <a:xfrm>
            <a:off x="5257800" y="4419600"/>
            <a:ext cx="20574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এটা কি?</a:t>
            </a:r>
            <a:endParaRPr lang="en-US" sz="2400" dirty="0">
              <a:latin typeface="NikoshBAN" pitchFamily="2" charset="0"/>
              <a:cs typeface="NikoshBAN" pitchFamily="2" charset="0"/>
            </a:endParaRPr>
          </a:p>
        </p:txBody>
      </p:sp>
      <p:sp>
        <p:nvSpPr>
          <p:cNvPr id="6" name="TextBox 5"/>
          <p:cNvSpPr txBox="1"/>
          <p:nvPr/>
        </p:nvSpPr>
        <p:spPr>
          <a:xfrm>
            <a:off x="2286000" y="5105400"/>
            <a:ext cx="50292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পদার্থ দুইটির গলনাংক কি সমান </a:t>
            </a:r>
            <a:r>
              <a:rPr lang="bn-BD" sz="2400" dirty="0" smtClean="0">
                <a:latin typeface="NikoshBAN" pitchFamily="2" charset="0"/>
                <a:cs typeface="NikoshBAN" pitchFamily="2" charset="0"/>
              </a:rPr>
              <a:t>হবে? </a:t>
            </a:r>
            <a:endParaRPr lang="en-US" sz="2400" dirty="0">
              <a:latin typeface="NikoshBAN" pitchFamily="2" charset="0"/>
              <a:cs typeface="NikoshBAN" pitchFamily="2" charset="0"/>
            </a:endParaRPr>
          </a:p>
        </p:txBody>
      </p:sp>
      <p:sp>
        <p:nvSpPr>
          <p:cNvPr id="7" name="TextBox 6"/>
          <p:cNvSpPr txBox="1"/>
          <p:nvPr/>
        </p:nvSpPr>
        <p:spPr>
          <a:xfrm>
            <a:off x="2971800" y="762000"/>
            <a:ext cx="29718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চিন্তা করে উত্তর দাও।</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4"/>
                                        </p:tgtEl>
                                      </p:cBhvr>
                                    </p:animEffect>
                                    <p:anim calcmode="lin" valueType="num">
                                      <p:cBhvr>
                                        <p:cTn id="21"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24" dur="1000"/>
                                        <p:tgtEl>
                                          <p:spTgt spid="4"/>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4"/>
                                        </p:tgtEl>
                                        <p:attrNameLst>
                                          <p:attrName>style.rotation</p:attrName>
                                        </p:attrNameLst>
                                      </p:cBhvr>
                                      <p:tavLst>
                                        <p:tav tm="0">
                                          <p:val>
                                            <p:fltVal val="0"/>
                                          </p:val>
                                        </p:tav>
                                        <p:tav tm="100000">
                                          <p:val>
                                            <p:fltVal val="-90"/>
                                          </p:val>
                                        </p:tav>
                                      </p:tavLst>
                                    </p:anim>
                                    <p:set>
                                      <p:cBhvr>
                                        <p:cTn id="28" dur="1" fill="hold">
                                          <p:stCondLst>
                                            <p:cond delay="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5"/>
                                        </p:tgtEl>
                                      </p:cBhvr>
                                    </p:animEffect>
                                    <p:anim calcmode="lin" valueType="num">
                                      <p:cBhvr>
                                        <p:cTn id="33"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36" dur="1000"/>
                                        <p:tgtEl>
                                          <p:spTgt spid="5"/>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5"/>
                                        </p:tgtEl>
                                        <p:attrNameLst>
                                          <p:attrName>style.rotation</p:attrName>
                                        </p:attrNameLst>
                                      </p:cBhvr>
                                      <p:tavLst>
                                        <p:tav tm="0">
                                          <p:val>
                                            <p:fltVal val="0"/>
                                          </p:val>
                                        </p:tav>
                                        <p:tav tm="100000">
                                          <p:val>
                                            <p:fltVal val="-90"/>
                                          </p:val>
                                        </p:tav>
                                      </p:tavLst>
                                    </p:anim>
                                    <p:set>
                                      <p:cBhvr>
                                        <p:cTn id="40" dur="1" fill="hold">
                                          <p:stCondLst>
                                            <p:cond delay="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ppt_x</p:attrName>
                                        </p:attrNameLst>
                                      </p:cBhvr>
                                      <p:tavLst>
                                        <p:tav tm="0">
                                          <p:val>
                                            <p:strVal val="#ppt_x-.2"/>
                                          </p:val>
                                        </p:tav>
                                        <p:tav tm="100000">
                                          <p:val>
                                            <p:strVal val="#ppt_x"/>
                                          </p:val>
                                        </p:tav>
                                      </p:tavLst>
                                    </p:anim>
                                    <p:anim calcmode="lin" valueType="num">
                                      <p:cBhvr>
                                        <p:cTn id="4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09600"/>
            <a:ext cx="3505200" cy="76944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square" rtlCol="0">
            <a:spAutoFit/>
          </a:bodyPr>
          <a:lstStyle/>
          <a:p>
            <a:pPr algn="ctr"/>
            <a:r>
              <a:rPr lang="en-US" sz="4400" dirty="0" err="1" smtClean="0">
                <a:latin typeface="NikoshBAN" pitchFamily="2" charset="0"/>
                <a:cs typeface="NikoshBAN" pitchFamily="2" charset="0"/>
              </a:rPr>
              <a:t>একক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a:latin typeface="NikoshBAN" pitchFamily="2" charset="0"/>
              <a:cs typeface="NikoshBAN" pitchFamily="2" charset="0"/>
            </a:endParaRPr>
          </a:p>
        </p:txBody>
      </p:sp>
      <p:sp>
        <p:nvSpPr>
          <p:cNvPr id="5" name="Rectangle 4"/>
          <p:cNvSpPr/>
          <p:nvPr/>
        </p:nvSpPr>
        <p:spPr>
          <a:xfrm>
            <a:off x="1371600" y="1752600"/>
            <a:ext cx="70866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flipH="1" flipV="1">
            <a:off x="-991394" y="3505200"/>
            <a:ext cx="3505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912167" y="3579167"/>
            <a:ext cx="25908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তাপমাত্রা ( </a:t>
            </a:r>
            <a:r>
              <a:rPr lang="en-US" sz="3200" baseline="30000" dirty="0" smtClean="0">
                <a:latin typeface="NikoshBAN" pitchFamily="2" charset="0"/>
                <a:cs typeface="NikoshBAN" pitchFamily="2" charset="0"/>
              </a:rPr>
              <a:t>0</a:t>
            </a:r>
            <a:r>
              <a:rPr lang="en-US" sz="2400" dirty="0" smtClean="0">
                <a:latin typeface="NikoshBAN" pitchFamily="2" charset="0"/>
                <a:cs typeface="NikoshBAN" pitchFamily="2" charset="0"/>
              </a:rPr>
              <a:t>C )</a:t>
            </a:r>
            <a:endParaRPr lang="en-US" sz="2400" dirty="0">
              <a:latin typeface="NikoshBAN" pitchFamily="2" charset="0"/>
              <a:cs typeface="NikoshBAN" pitchFamily="2" charset="0"/>
            </a:endParaRPr>
          </a:p>
        </p:txBody>
      </p:sp>
      <p:cxnSp>
        <p:nvCxnSpPr>
          <p:cNvPr id="10" name="Straight Connector 9"/>
          <p:cNvCxnSpPr/>
          <p:nvPr/>
        </p:nvCxnSpPr>
        <p:spPr>
          <a:xfrm rot="5400000" flipH="1" flipV="1">
            <a:off x="1333500" y="4762500"/>
            <a:ext cx="53340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4724400"/>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43200" y="3048000"/>
            <a:ext cx="259080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334000" y="2971800"/>
            <a:ext cx="14478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705600" y="2133600"/>
            <a:ext cx="914400" cy="76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2667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100</a:t>
            </a:r>
            <a:endParaRPr lang="en-US" dirty="0">
              <a:latin typeface="NikoshBAN" pitchFamily="2" charset="0"/>
              <a:cs typeface="NikoshBAN" pitchFamily="2" charset="0"/>
            </a:endParaRPr>
          </a:p>
        </p:txBody>
      </p:sp>
      <p:sp>
        <p:nvSpPr>
          <p:cNvPr id="28" name="TextBox 27"/>
          <p:cNvSpPr txBox="1"/>
          <p:nvPr/>
        </p:nvSpPr>
        <p:spPr>
          <a:xfrm>
            <a:off x="838200" y="35814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80</a:t>
            </a:r>
            <a:endParaRPr lang="en-US" dirty="0">
              <a:latin typeface="NikoshBAN" pitchFamily="2" charset="0"/>
              <a:cs typeface="NikoshBAN" pitchFamily="2" charset="0"/>
            </a:endParaRPr>
          </a:p>
        </p:txBody>
      </p:sp>
      <p:sp>
        <p:nvSpPr>
          <p:cNvPr id="29" name="TextBox 28"/>
          <p:cNvSpPr txBox="1"/>
          <p:nvPr/>
        </p:nvSpPr>
        <p:spPr>
          <a:xfrm>
            <a:off x="838200" y="38862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40</a:t>
            </a:r>
            <a:endParaRPr lang="en-US" dirty="0">
              <a:latin typeface="NikoshBAN" pitchFamily="2" charset="0"/>
              <a:cs typeface="NikoshBAN" pitchFamily="2" charset="0"/>
            </a:endParaRPr>
          </a:p>
        </p:txBody>
      </p:sp>
      <p:sp>
        <p:nvSpPr>
          <p:cNvPr id="30" name="TextBox 29"/>
          <p:cNvSpPr txBox="1"/>
          <p:nvPr/>
        </p:nvSpPr>
        <p:spPr>
          <a:xfrm>
            <a:off x="838200" y="4191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20</a:t>
            </a:r>
            <a:endParaRPr lang="en-US" dirty="0">
              <a:latin typeface="NikoshBAN" pitchFamily="2" charset="0"/>
              <a:cs typeface="NikoshBAN" pitchFamily="2" charset="0"/>
            </a:endParaRPr>
          </a:p>
        </p:txBody>
      </p:sp>
      <p:sp>
        <p:nvSpPr>
          <p:cNvPr id="31" name="TextBox 30"/>
          <p:cNvSpPr txBox="1"/>
          <p:nvPr/>
        </p:nvSpPr>
        <p:spPr>
          <a:xfrm>
            <a:off x="838200" y="4572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0</a:t>
            </a:r>
            <a:endParaRPr lang="en-US" dirty="0">
              <a:latin typeface="NikoshBAN" pitchFamily="2" charset="0"/>
              <a:cs typeface="NikoshBAN" pitchFamily="2" charset="0"/>
            </a:endParaRPr>
          </a:p>
        </p:txBody>
      </p:sp>
      <p:sp>
        <p:nvSpPr>
          <p:cNvPr id="32" name="TextBox 31"/>
          <p:cNvSpPr txBox="1"/>
          <p:nvPr/>
        </p:nvSpPr>
        <p:spPr>
          <a:xfrm>
            <a:off x="762000" y="50292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-20</a:t>
            </a:r>
            <a:endParaRPr lang="en-US" dirty="0">
              <a:latin typeface="NikoshBAN" pitchFamily="2" charset="0"/>
              <a:cs typeface="NikoshBAN" pitchFamily="2" charset="0"/>
            </a:endParaRPr>
          </a:p>
        </p:txBody>
      </p:sp>
      <p:sp>
        <p:nvSpPr>
          <p:cNvPr id="33" name="TextBox 32"/>
          <p:cNvSpPr txBox="1"/>
          <p:nvPr/>
        </p:nvSpPr>
        <p:spPr>
          <a:xfrm>
            <a:off x="838200" y="31242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80</a:t>
            </a:r>
            <a:endParaRPr lang="en-US" dirty="0">
              <a:latin typeface="NikoshBAN" pitchFamily="2" charset="0"/>
              <a:cs typeface="NikoshBAN" pitchFamily="2" charset="0"/>
            </a:endParaRPr>
          </a:p>
        </p:txBody>
      </p:sp>
      <p:sp>
        <p:nvSpPr>
          <p:cNvPr id="34" name="TextBox 33"/>
          <p:cNvSpPr txBox="1"/>
          <p:nvPr/>
        </p:nvSpPr>
        <p:spPr>
          <a:xfrm>
            <a:off x="838200" y="1828800"/>
            <a:ext cx="533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140</a:t>
            </a:r>
            <a:endParaRPr lang="en-US" dirty="0">
              <a:latin typeface="NikoshBAN" pitchFamily="2" charset="0"/>
              <a:cs typeface="NikoshBAN" pitchFamily="2" charset="0"/>
            </a:endParaRPr>
          </a:p>
        </p:txBody>
      </p:sp>
      <p:sp>
        <p:nvSpPr>
          <p:cNvPr id="35" name="TextBox 34"/>
          <p:cNvSpPr txBox="1"/>
          <p:nvPr/>
        </p:nvSpPr>
        <p:spPr>
          <a:xfrm>
            <a:off x="838200" y="2209800"/>
            <a:ext cx="533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120</a:t>
            </a:r>
            <a:endParaRPr lang="en-US" dirty="0">
              <a:latin typeface="NikoshBAN" pitchFamily="2" charset="0"/>
              <a:cs typeface="NikoshBAN" pitchFamily="2" charset="0"/>
            </a:endParaRPr>
          </a:p>
        </p:txBody>
      </p:sp>
      <p:cxnSp>
        <p:nvCxnSpPr>
          <p:cNvPr id="37" name="Straight Connector 36"/>
          <p:cNvCxnSpPr>
            <a:stCxn id="32" idx="3"/>
            <a:endCxn id="32" idx="3"/>
          </p:cNvCxnSpPr>
          <p:nvPr/>
        </p:nvCxnSpPr>
        <p:spPr>
          <a:xfrm>
            <a:off x="1295400" y="521386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2" idx="3"/>
            <a:endCxn id="32" idx="3"/>
          </p:cNvCxnSpPr>
          <p:nvPr/>
        </p:nvCxnSpPr>
        <p:spPr>
          <a:xfrm>
            <a:off x="1295400" y="521386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3"/>
            <a:endCxn id="32" idx="3"/>
          </p:cNvCxnSpPr>
          <p:nvPr/>
        </p:nvCxnSpPr>
        <p:spPr>
          <a:xfrm>
            <a:off x="1295400" y="521386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1295400" y="1981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1295400" y="2362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1219200" y="43434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1295400" y="28194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1219200" y="32766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1219200" y="3733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1219200" y="47244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1219200" y="40386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219200" y="5257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219200" y="5269468"/>
            <a:ext cx="304800" cy="369332"/>
          </a:xfrm>
          <a:prstGeom prst="rect">
            <a:avLst/>
          </a:prstGeom>
          <a:noFill/>
        </p:spPr>
        <p:txBody>
          <a:bodyPr wrap="square" rtlCol="0">
            <a:spAutoFit/>
          </a:bodyPr>
          <a:lstStyle/>
          <a:p>
            <a:pPr algn="ctr"/>
            <a:r>
              <a:rPr lang="en-US" dirty="0" smtClean="0"/>
              <a:t>A</a:t>
            </a:r>
            <a:endParaRPr lang="en-US" dirty="0"/>
          </a:p>
        </p:txBody>
      </p:sp>
      <p:sp>
        <p:nvSpPr>
          <p:cNvPr id="54" name="TextBox 53"/>
          <p:cNvSpPr txBox="1"/>
          <p:nvPr/>
        </p:nvSpPr>
        <p:spPr>
          <a:xfrm>
            <a:off x="1676400" y="4343400"/>
            <a:ext cx="304800" cy="369332"/>
          </a:xfrm>
          <a:prstGeom prst="rect">
            <a:avLst/>
          </a:prstGeom>
          <a:noFill/>
        </p:spPr>
        <p:txBody>
          <a:bodyPr wrap="square" rtlCol="0">
            <a:spAutoFit/>
          </a:bodyPr>
          <a:lstStyle/>
          <a:p>
            <a:pPr algn="ctr"/>
            <a:r>
              <a:rPr lang="en-US" dirty="0" smtClean="0"/>
              <a:t>B</a:t>
            </a:r>
            <a:endParaRPr lang="en-US" dirty="0"/>
          </a:p>
        </p:txBody>
      </p:sp>
      <p:sp>
        <p:nvSpPr>
          <p:cNvPr id="55" name="TextBox 54"/>
          <p:cNvSpPr txBox="1"/>
          <p:nvPr/>
        </p:nvSpPr>
        <p:spPr>
          <a:xfrm>
            <a:off x="2590800" y="4724400"/>
            <a:ext cx="304800" cy="369332"/>
          </a:xfrm>
          <a:prstGeom prst="rect">
            <a:avLst/>
          </a:prstGeom>
          <a:noFill/>
        </p:spPr>
        <p:txBody>
          <a:bodyPr wrap="square" rtlCol="0">
            <a:spAutoFit/>
          </a:bodyPr>
          <a:lstStyle/>
          <a:p>
            <a:pPr algn="ctr"/>
            <a:r>
              <a:rPr lang="en-US" dirty="0" smtClean="0"/>
              <a:t>C</a:t>
            </a:r>
            <a:endParaRPr lang="en-US" dirty="0"/>
          </a:p>
        </p:txBody>
      </p:sp>
      <p:sp>
        <p:nvSpPr>
          <p:cNvPr id="56" name="TextBox 55"/>
          <p:cNvSpPr txBox="1"/>
          <p:nvPr/>
        </p:nvSpPr>
        <p:spPr>
          <a:xfrm>
            <a:off x="5105400" y="2667000"/>
            <a:ext cx="304800" cy="369332"/>
          </a:xfrm>
          <a:prstGeom prst="rect">
            <a:avLst/>
          </a:prstGeom>
          <a:noFill/>
        </p:spPr>
        <p:txBody>
          <a:bodyPr wrap="square" rtlCol="0">
            <a:spAutoFit/>
          </a:bodyPr>
          <a:lstStyle/>
          <a:p>
            <a:pPr algn="ctr"/>
            <a:r>
              <a:rPr lang="en-US" dirty="0" smtClean="0"/>
              <a:t>D</a:t>
            </a:r>
            <a:endParaRPr lang="en-US" dirty="0"/>
          </a:p>
        </p:txBody>
      </p:sp>
      <p:sp>
        <p:nvSpPr>
          <p:cNvPr id="57" name="TextBox 56"/>
          <p:cNvSpPr txBox="1"/>
          <p:nvPr/>
        </p:nvSpPr>
        <p:spPr>
          <a:xfrm>
            <a:off x="6705600" y="3048000"/>
            <a:ext cx="304800" cy="369332"/>
          </a:xfrm>
          <a:prstGeom prst="rect">
            <a:avLst/>
          </a:prstGeom>
          <a:noFill/>
        </p:spPr>
        <p:txBody>
          <a:bodyPr wrap="square" rtlCol="0">
            <a:spAutoFit/>
          </a:bodyPr>
          <a:lstStyle/>
          <a:p>
            <a:pPr algn="ctr"/>
            <a:r>
              <a:rPr lang="en-US" dirty="0" smtClean="0"/>
              <a:t>E</a:t>
            </a:r>
            <a:endParaRPr lang="en-US" dirty="0"/>
          </a:p>
        </p:txBody>
      </p:sp>
      <p:sp>
        <p:nvSpPr>
          <p:cNvPr id="58" name="TextBox 57"/>
          <p:cNvSpPr txBox="1"/>
          <p:nvPr/>
        </p:nvSpPr>
        <p:spPr>
          <a:xfrm>
            <a:off x="7239000" y="1752600"/>
            <a:ext cx="304800" cy="369332"/>
          </a:xfrm>
          <a:prstGeom prst="rect">
            <a:avLst/>
          </a:prstGeom>
          <a:noFill/>
        </p:spPr>
        <p:txBody>
          <a:bodyPr wrap="square" rtlCol="0">
            <a:spAutoFit/>
          </a:bodyPr>
          <a:lstStyle/>
          <a:p>
            <a:pPr algn="ctr"/>
            <a:r>
              <a:rPr lang="en-US" dirty="0" smtClean="0"/>
              <a:t>F</a:t>
            </a:r>
            <a:endParaRPr lang="en-US" dirty="0"/>
          </a:p>
        </p:txBody>
      </p:sp>
      <p:cxnSp>
        <p:nvCxnSpPr>
          <p:cNvPr id="60" name="Straight Arrow Connector 59"/>
          <p:cNvCxnSpPr/>
          <p:nvPr/>
        </p:nvCxnSpPr>
        <p:spPr>
          <a:xfrm>
            <a:off x="1905000" y="5562600"/>
            <a:ext cx="6324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57600" y="5638800"/>
            <a:ext cx="22860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সময়</a:t>
            </a:r>
            <a:endParaRPr lang="en-US" sz="2400" dirty="0">
              <a:latin typeface="NikoshBAN" pitchFamily="2" charset="0"/>
              <a:cs typeface="NikoshBAN" pitchFamily="2" charset="0"/>
            </a:endParaRPr>
          </a:p>
        </p:txBody>
      </p:sp>
      <p:sp>
        <p:nvSpPr>
          <p:cNvPr id="65" name="TextBox 64"/>
          <p:cNvSpPr txBox="1"/>
          <p:nvPr/>
        </p:nvSpPr>
        <p:spPr>
          <a:xfrm>
            <a:off x="1828800" y="6096000"/>
            <a:ext cx="6172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গ্রাফটি বিশ্লেষণ কর।</a:t>
            </a:r>
            <a:endParaRPr lang="en-US" sz="2800" dirty="0">
              <a:latin typeface="NikoshBAN" pitchFamily="2" charset="0"/>
              <a:cs typeface="NikoshBAN" pitchFamily="2" charset="0"/>
            </a:endParaRPr>
          </a:p>
        </p:txBody>
      </p:sp>
      <p:sp>
        <p:nvSpPr>
          <p:cNvPr id="66" name="TextBox 65"/>
          <p:cNvSpPr txBox="1"/>
          <p:nvPr/>
        </p:nvSpPr>
        <p:spPr>
          <a:xfrm>
            <a:off x="6248400" y="838200"/>
            <a:ext cx="1828800" cy="46166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p:spPr>
        <p:txBody>
          <a:bodyPr wrap="square" rtlCol="0">
            <a:spAutoFit/>
          </a:bodyPr>
          <a:lstStyle/>
          <a:p>
            <a:r>
              <a:rPr lang="bn-BD" sz="2400" dirty="0" smtClean="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14400"/>
            <a:ext cx="3962400" cy="76944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p:spPr>
        <p:txBody>
          <a:bodyPr wrap="square" rtlCol="0">
            <a:spAutoFit/>
          </a:bodyPr>
          <a:lstStyle/>
          <a:p>
            <a:pPr algn="ctr"/>
            <a:r>
              <a:rPr lang="bn-BD" sz="4400" dirty="0" smtClean="0">
                <a:latin typeface="NikoshBAN" pitchFamily="2" charset="0"/>
                <a:cs typeface="NikoshBAN" pitchFamily="2" charset="0"/>
              </a:rPr>
              <a:t>মূল্যায়ন</a:t>
            </a:r>
            <a:endParaRPr lang="en-US" sz="4400" dirty="0">
              <a:latin typeface="NikoshBAN" pitchFamily="2" charset="0"/>
              <a:cs typeface="NikoshBAN" pitchFamily="2" charset="0"/>
            </a:endParaRPr>
          </a:p>
        </p:txBody>
      </p:sp>
      <p:sp>
        <p:nvSpPr>
          <p:cNvPr id="3" name="TextBox 2"/>
          <p:cNvSpPr txBox="1"/>
          <p:nvPr/>
        </p:nvSpPr>
        <p:spPr>
          <a:xfrm>
            <a:off x="609600" y="1915180"/>
            <a:ext cx="4191000" cy="523220"/>
          </a:xfrm>
          <a:prstGeom prst="rect">
            <a:avLst/>
          </a:prstGeom>
          <a:noFill/>
        </p:spPr>
        <p:txBody>
          <a:bodyPr wrap="square" rtlCol="0">
            <a:spAutoFit/>
          </a:bodyPr>
          <a:lstStyle/>
          <a:p>
            <a:r>
              <a:rPr lang="bn-BD" sz="2800" dirty="0" smtClean="0">
                <a:latin typeface="NikoshBAN" pitchFamily="2" charset="0"/>
                <a:cs typeface="NikoshBAN" pitchFamily="2" charset="0"/>
              </a:rPr>
              <a:t>১। গলনাংক কী?</a:t>
            </a:r>
            <a:endParaRPr lang="en-US" sz="2800" dirty="0">
              <a:latin typeface="NikoshBAN" pitchFamily="2" charset="0"/>
              <a:cs typeface="NikoshBAN" pitchFamily="2" charset="0"/>
            </a:endParaRPr>
          </a:p>
        </p:txBody>
      </p:sp>
      <p:sp>
        <p:nvSpPr>
          <p:cNvPr id="4" name="TextBox 3"/>
          <p:cNvSpPr txBox="1"/>
          <p:nvPr/>
        </p:nvSpPr>
        <p:spPr>
          <a:xfrm>
            <a:off x="533400" y="3657600"/>
            <a:ext cx="60198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গলন প্রক্রিয়ার মাধ্যমে কি কি কাজ করা যাবে?</a:t>
            </a:r>
            <a:endParaRPr lang="en-US" sz="2800" dirty="0">
              <a:latin typeface="NikoshBAN" pitchFamily="2" charset="0"/>
              <a:cs typeface="NikoshBAN" pitchFamily="2" charset="0"/>
            </a:endParaRPr>
          </a:p>
        </p:txBody>
      </p:sp>
      <p:sp>
        <p:nvSpPr>
          <p:cNvPr id="5" name="TextBox 4"/>
          <p:cNvSpPr txBox="1"/>
          <p:nvPr/>
        </p:nvSpPr>
        <p:spPr>
          <a:xfrm>
            <a:off x="609600" y="2615625"/>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২। কঠিন পদার্থকে তরলে পরিণত করতে কি কি উপকরণ লাগবে?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762000"/>
            <a:ext cx="4191000" cy="58477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p:spPr>
        <p:txBody>
          <a:bodyPr wrap="square" rtlCol="0">
            <a:spAutoFit/>
          </a:bodyPr>
          <a:lstStyle/>
          <a:p>
            <a:pPr algn="ctr"/>
            <a:r>
              <a:rPr lang="bn-BD" sz="3200" dirty="0" smtClean="0">
                <a:latin typeface="NikoshBAN" pitchFamily="2" charset="0"/>
                <a:cs typeface="NikoshBAN" pitchFamily="2" charset="0"/>
              </a:rPr>
              <a:t>বাড়ির কাজ</a:t>
            </a:r>
            <a:endParaRPr lang="en-US" sz="3200" dirty="0">
              <a:latin typeface="NikoshBAN" pitchFamily="2" charset="0"/>
              <a:cs typeface="NikoshBAN" pitchFamily="2" charset="0"/>
            </a:endParaRPr>
          </a:p>
        </p:txBody>
      </p:sp>
      <p:sp>
        <p:nvSpPr>
          <p:cNvPr id="3" name="TextBox 2"/>
          <p:cNvSpPr txBox="1"/>
          <p:nvPr/>
        </p:nvSpPr>
        <p:spPr>
          <a:xfrm>
            <a:off x="685800" y="2133600"/>
            <a:ext cx="7772400" cy="46166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wrap="square" rtlCol="0">
            <a:spAutoFit/>
          </a:bodyPr>
          <a:lstStyle/>
          <a:p>
            <a:r>
              <a:rPr lang="bn-BD" sz="2400" dirty="0" smtClean="0">
                <a:latin typeface="NikoshBAN" pitchFamily="2" charset="0"/>
                <a:cs typeface="NikoshBAN" pitchFamily="2" charset="0"/>
              </a:rPr>
              <a:t>সকল কঠিন পদার্থের গলনাংক কি সমান? কারণসহ তোমার মতামত লিখে আনবে।</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219200"/>
            <a:ext cx="3505200" cy="58477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wrap="square" rtlCol="0">
            <a:spAutoFit/>
          </a:bodyPr>
          <a:lstStyle/>
          <a:p>
            <a:pPr algn="ctr"/>
            <a:r>
              <a:rPr lang="bn-BD" sz="3200" dirty="0" smtClean="0">
                <a:latin typeface="NikoshBAN" pitchFamily="2" charset="0"/>
                <a:cs typeface="NikoshBAN" pitchFamily="2" charset="0"/>
              </a:rPr>
              <a:t>গুরুত্বপূর্ণ কথা</a:t>
            </a:r>
            <a:endParaRPr lang="en-US" sz="3200" dirty="0">
              <a:latin typeface="NikoshBAN" pitchFamily="2" charset="0"/>
              <a:cs typeface="NikoshBAN" pitchFamily="2" charset="0"/>
            </a:endParaRPr>
          </a:p>
        </p:txBody>
      </p:sp>
      <p:sp>
        <p:nvSpPr>
          <p:cNvPr id="3" name="TextBox 2"/>
          <p:cNvSpPr txBox="1"/>
          <p:nvPr/>
        </p:nvSpPr>
        <p:spPr>
          <a:xfrm>
            <a:off x="990600" y="2057400"/>
            <a:ext cx="6629400" cy="461665"/>
          </a:xfrm>
          <a:prstGeom prst="rect">
            <a:avLst/>
          </a:prstGeom>
          <a:solidFill>
            <a:schemeClr val="accent5">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পদার্থের গলন ও স্ফুটন নির্দিষ্ট চাপে নির্দিষ্ট তাপমাত্রায় ঘটে থাকে।</a:t>
            </a:r>
            <a:endParaRPr lang="en-US" sz="2400" dirty="0">
              <a:latin typeface="NikoshBAN" pitchFamily="2" charset="0"/>
              <a:cs typeface="NikoshBAN" pitchFamily="2" charset="0"/>
            </a:endParaRPr>
          </a:p>
        </p:txBody>
      </p:sp>
      <p:sp>
        <p:nvSpPr>
          <p:cNvPr id="4" name="TextBox 3"/>
          <p:cNvSpPr txBox="1"/>
          <p:nvPr/>
        </p:nvSpPr>
        <p:spPr>
          <a:xfrm>
            <a:off x="914400" y="2971800"/>
            <a:ext cx="6934200" cy="830997"/>
          </a:xfrm>
          <a:prstGeom prst="rect">
            <a:avLst/>
          </a:prstGeom>
          <a:solidFill>
            <a:schemeClr val="accent5">
              <a:lumMod val="60000"/>
              <a:lumOff val="40000"/>
            </a:schemeClr>
          </a:solidFill>
        </p:spPr>
        <p:txBody>
          <a:bodyPr wrap="square" rtlCol="0">
            <a:spAutoFit/>
          </a:bodyPr>
          <a:lstStyle/>
          <a:p>
            <a:r>
              <a:rPr lang="bn-BD" sz="2400" dirty="0" smtClean="0">
                <a:latin typeface="NikoshBAN" pitchFamily="2" charset="0"/>
                <a:cs typeface="NikoshBAN" pitchFamily="2" charset="0"/>
              </a:rPr>
              <a:t>ব্যবহারঃ গলন প্রক্রিয়ার মাধ্যমে একাধিক কঠিন পদার্থের মিশ্রণ থেকে উপাদানসমূহকে ক্রমান্বয়ে পৃথক করা সম্ভব।</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81000"/>
            <a:ext cx="4038600" cy="830997"/>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ধনাবাদ</a:t>
            </a:r>
            <a:endParaRPr lang="en-US" sz="4800" dirty="0">
              <a:latin typeface="NikoshBAN" pitchFamily="2" charset="0"/>
              <a:cs typeface="NikoshBAN" pitchFamily="2" charset="0"/>
            </a:endParaRPr>
          </a:p>
        </p:txBody>
      </p:sp>
      <p:pic>
        <p:nvPicPr>
          <p:cNvPr id="4" name="Picture 3" descr="1471212_614886641882693_173860812_n.jpg"/>
          <p:cNvPicPr>
            <a:picLocks noChangeAspect="1"/>
          </p:cNvPicPr>
          <p:nvPr/>
        </p:nvPicPr>
        <p:blipFill>
          <a:blip r:embed="rId2"/>
          <a:stretch>
            <a:fillRect/>
          </a:stretch>
        </p:blipFill>
        <p:spPr>
          <a:xfrm>
            <a:off x="990600" y="1447800"/>
            <a:ext cx="7072313" cy="4714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816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533400" y="2031861"/>
            <a:ext cx="8382000" cy="421653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2400"/>
            <a:ext cx="3200400" cy="830997"/>
          </a:xfrm>
          <a:prstGeom prst="rect">
            <a:avLst/>
          </a:prstGeom>
          <a:noFill/>
          <a:effectLst>
            <a:innerShdw blurRad="63500" dist="50800" dir="18900000">
              <a:prstClr val="black">
                <a:alpha val="50000"/>
              </a:prstClr>
            </a:innerShdw>
          </a:effectLst>
        </p:spPr>
        <p:txBody>
          <a:bodyPr wrap="square" rtlCol="0">
            <a:spAutoFit/>
          </a:bodyPr>
          <a:lstStyle/>
          <a:p>
            <a:pPr algn="ctr"/>
            <a:r>
              <a:rPr lang="bn-BD"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5" name="Picture 4" descr="10271626_305725659583153_6270265024602376745_n.jpg"/>
          <p:cNvPicPr>
            <a:picLocks noChangeAspect="1"/>
          </p:cNvPicPr>
          <p:nvPr/>
        </p:nvPicPr>
        <p:blipFill>
          <a:blip r:embed="rId2"/>
          <a:stretch>
            <a:fillRect/>
          </a:stretch>
        </p:blipFill>
        <p:spPr>
          <a:xfrm>
            <a:off x="838200" y="1143000"/>
            <a:ext cx="746881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 </a:t>
              </a:r>
              <a:r>
                <a:rPr lang="bn-BD" sz="2800" dirty="0" smtClean="0">
                  <a:solidFill>
                    <a:schemeClr val="tx1"/>
                  </a:solidFill>
                  <a:latin typeface="NikoshBAN" pitchFamily="2" charset="0"/>
                  <a:cs typeface="NikoshBAN" pitchFamily="2" charset="0"/>
                </a:rPr>
                <a:t>নবম</a:t>
              </a:r>
              <a:endParaRPr lang="bn-BD" sz="2800" dirty="0" smtClean="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বিষয়ঃ </a:t>
              </a:r>
              <a:r>
                <a:rPr lang="bn-BD" sz="2800" dirty="0" smtClean="0">
                  <a:solidFill>
                    <a:schemeClr val="tx1"/>
                  </a:solidFill>
                  <a:latin typeface="NikoshBAN" pitchFamily="2" charset="0"/>
                  <a:cs typeface="NikoshBAN" pitchFamily="2" charset="0"/>
                </a:rPr>
                <a:t>রসায়ন</a:t>
              </a:r>
              <a:endParaRPr lang="bn-BD" sz="2800" dirty="0" smtClean="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অধ্যায়ঃ </a:t>
              </a:r>
              <a:r>
                <a:rPr lang="bn-BD" sz="2800" dirty="0" smtClean="0">
                  <a:solidFill>
                    <a:schemeClr val="tx1"/>
                  </a:solidFill>
                  <a:latin typeface="NikoshBAN" pitchFamily="2" charset="0"/>
                  <a:cs typeface="NikoshBAN" pitchFamily="2" charset="0"/>
                </a:rPr>
                <a:t>দ্বিতীয়</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1" name="Picture 10"/>
          <p:cNvPicPr>
            <a:picLocks noChangeAspect="1"/>
          </p:cNvPicPr>
          <p:nvPr/>
        </p:nvPicPr>
        <p:blipFill rotWithShape="1">
          <a:blip r:embed="rId4">
            <a:extLst>
              <a:ext uri="{28A0092B-C50C-407E-A947-70E740481C1C}">
                <a14:useLocalDpi xmlns:a14="http://schemas.microsoft.com/office/drawing/2010/main" xmlns=""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iu.jpg"/>
          <p:cNvPicPr>
            <a:picLocks noChangeAspect="1"/>
          </p:cNvPicPr>
          <p:nvPr/>
        </p:nvPicPr>
        <p:blipFill>
          <a:blip r:embed="rId3"/>
          <a:stretch>
            <a:fillRect/>
          </a:stretch>
        </p:blipFill>
        <p:spPr>
          <a:xfrm>
            <a:off x="1295400" y="1143000"/>
            <a:ext cx="6629400" cy="4965652"/>
          </a:xfrm>
          <a:prstGeom prst="rect">
            <a:avLst/>
          </a:prstGeom>
        </p:spPr>
      </p:pic>
      <p:sp>
        <p:nvSpPr>
          <p:cNvPr id="4" name="TextBox 3"/>
          <p:cNvSpPr txBox="1"/>
          <p:nvPr/>
        </p:nvSpPr>
        <p:spPr>
          <a:xfrm>
            <a:off x="1524000" y="533400"/>
            <a:ext cx="5562600" cy="58477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p:spPr>
        <p:txBody>
          <a:bodyPr wrap="square" rtlCol="0">
            <a:spAutoFit/>
          </a:bodyPr>
          <a:lstStyle/>
          <a:p>
            <a:pPr algn="ctr"/>
            <a:r>
              <a:rPr lang="bn-BD" sz="3200" dirty="0" smtClean="0">
                <a:latin typeface="NikoshBAN" pitchFamily="2" charset="0"/>
                <a:cs typeface="NikoshBAN" pitchFamily="2" charset="0"/>
              </a:rPr>
              <a:t>গ্লাস তিনটির পার্থক্য চিন্তা করে বল।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etic-theory-ice-melting.jpg"/>
          <p:cNvPicPr>
            <a:picLocks noChangeAspect="1"/>
          </p:cNvPicPr>
          <p:nvPr/>
        </p:nvPicPr>
        <p:blipFill>
          <a:blip r:embed="rId3"/>
          <a:srcRect l="16376" r="32676"/>
          <a:stretch>
            <a:fillRect/>
          </a:stretch>
        </p:blipFill>
        <p:spPr>
          <a:xfrm>
            <a:off x="1981200" y="1219200"/>
            <a:ext cx="4267200" cy="4419600"/>
          </a:xfrm>
          <a:prstGeom prst="rect">
            <a:avLst/>
          </a:prstGeom>
        </p:spPr>
      </p:pic>
      <p:sp>
        <p:nvSpPr>
          <p:cNvPr id="4" name="TextBox 3"/>
          <p:cNvSpPr txBox="1"/>
          <p:nvPr/>
        </p:nvSpPr>
        <p:spPr>
          <a:xfrm>
            <a:off x="2286000" y="457200"/>
            <a:ext cx="3657600"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txBody>
          <a:bodyPr wrap="square" rtlCol="0">
            <a:spAutoFit/>
          </a:bodyPr>
          <a:lstStyle/>
          <a:p>
            <a:pPr algn="ctr"/>
            <a:r>
              <a:rPr lang="bn-BD" sz="3200" dirty="0" smtClean="0">
                <a:latin typeface="NikoshBAN" pitchFamily="2" charset="0"/>
                <a:cs typeface="NikoshBAN" pitchFamily="2" charset="0"/>
              </a:rPr>
              <a:t>কঠিন পদার্থের স্ফুটন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57200"/>
            <a:ext cx="4038600" cy="707886"/>
          </a:xfrm>
          <a:prstGeom prst="rect">
            <a:avLst/>
          </a:prstGeom>
          <a:solidFill>
            <a:schemeClr val="accent5">
              <a:lumMod val="60000"/>
              <a:lumOff val="40000"/>
            </a:schemeClr>
          </a:solidFill>
          <a:effectLst>
            <a:innerShdw blurRad="63500" dist="50800" dir="13500000">
              <a:prstClr val="black">
                <a:alpha val="50000"/>
              </a:prstClr>
            </a:innerShdw>
          </a:effectLst>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grpSp>
        <p:nvGrpSpPr>
          <p:cNvPr id="8" name="Group 7"/>
          <p:cNvGrpSpPr/>
          <p:nvPr/>
        </p:nvGrpSpPr>
        <p:grpSpPr>
          <a:xfrm>
            <a:off x="533400" y="1981200"/>
            <a:ext cx="7620000" cy="1818620"/>
            <a:chOff x="544286" y="1371600"/>
            <a:chExt cx="7075714" cy="1818620"/>
          </a:xfrm>
        </p:grpSpPr>
        <p:sp>
          <p:nvSpPr>
            <p:cNvPr id="3" name="TextBox 2"/>
            <p:cNvSpPr txBox="1"/>
            <p:nvPr/>
          </p:nvSpPr>
          <p:spPr>
            <a:xfrm>
              <a:off x="685800" y="1371600"/>
              <a:ext cx="4343400" cy="461665"/>
            </a:xfrm>
            <a:prstGeom prst="rect">
              <a:avLst/>
            </a:prstGeom>
            <a:noFill/>
          </p:spPr>
          <p:txBody>
            <a:bodyPr wrap="square" rtlCol="0">
              <a:spAutoFit/>
            </a:bodyPr>
            <a:lstStyle/>
            <a:p>
              <a:r>
                <a:rPr lang="bn-BD" sz="2400" dirty="0" smtClean="0">
                  <a:latin typeface="NikoshBAN" pitchFamily="2" charset="0"/>
                  <a:cs typeface="NikoshBAN" pitchFamily="2" charset="0"/>
                </a:rPr>
                <a:t>১। গলনাংক কি তা বলতে পারবে।</a:t>
              </a:r>
              <a:endParaRPr lang="en-US" sz="2400" dirty="0">
                <a:latin typeface="NikoshBAN" pitchFamily="2" charset="0"/>
                <a:cs typeface="NikoshBAN" pitchFamily="2" charset="0"/>
              </a:endParaRPr>
            </a:p>
          </p:txBody>
        </p:sp>
        <p:sp>
          <p:nvSpPr>
            <p:cNvPr id="5" name="TextBox 4"/>
            <p:cNvSpPr txBox="1"/>
            <p:nvPr/>
          </p:nvSpPr>
          <p:spPr>
            <a:xfrm>
              <a:off x="685800" y="1981200"/>
              <a:ext cx="6934200" cy="461665"/>
            </a:xfrm>
            <a:prstGeom prst="rect">
              <a:avLst/>
            </a:prstGeom>
            <a:noFill/>
          </p:spPr>
          <p:txBody>
            <a:bodyPr wrap="square" rtlCol="0">
              <a:spAutoFit/>
            </a:bodyPr>
            <a:lstStyle/>
            <a:p>
              <a:r>
                <a:rPr lang="bn-BD" sz="2400" dirty="0">
                  <a:latin typeface="NikoshBAN" pitchFamily="2" charset="0"/>
                  <a:cs typeface="NikoshBAN" pitchFamily="2" charset="0"/>
                </a:rPr>
                <a:t>২</a:t>
              </a:r>
              <a:r>
                <a:rPr lang="bn-BD" sz="2400" dirty="0" smtClean="0">
                  <a:latin typeface="NikoshBAN" pitchFamily="2" charset="0"/>
                  <a:cs typeface="NikoshBAN" pitchFamily="2" charset="0"/>
                </a:rPr>
                <a:t>। কঠিন পদার্থের গলন ব্যাখ্যা করতে পারবে।</a:t>
              </a:r>
              <a:endParaRPr lang="en-US" sz="2400" dirty="0">
                <a:latin typeface="NikoshBAN" pitchFamily="2" charset="0"/>
                <a:cs typeface="NikoshBAN" pitchFamily="2" charset="0"/>
              </a:endParaRPr>
            </a:p>
          </p:txBody>
        </p:sp>
        <p:sp>
          <p:nvSpPr>
            <p:cNvPr id="7" name="TextBox 6"/>
            <p:cNvSpPr txBox="1"/>
            <p:nvPr/>
          </p:nvSpPr>
          <p:spPr>
            <a:xfrm>
              <a:off x="544286" y="2667000"/>
              <a:ext cx="69342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গ্রাফপেপারে তাপমাত্রা ও পদার্থের অবস্থা তুলে ধরতে পারবে।</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jpg"/>
          <p:cNvPicPr>
            <a:picLocks noChangeAspect="1"/>
          </p:cNvPicPr>
          <p:nvPr/>
        </p:nvPicPr>
        <p:blipFill>
          <a:blip r:embed="rId3"/>
          <a:stretch>
            <a:fillRect/>
          </a:stretch>
        </p:blipFill>
        <p:spPr>
          <a:xfrm>
            <a:off x="609600" y="24384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s.jpg"/>
          <p:cNvPicPr>
            <a:picLocks noChangeAspect="1"/>
          </p:cNvPicPr>
          <p:nvPr/>
        </p:nvPicPr>
        <p:blipFill>
          <a:blip r:embed="rId4"/>
          <a:stretch>
            <a:fillRect/>
          </a:stretch>
        </p:blipFill>
        <p:spPr>
          <a:xfrm>
            <a:off x="3581400" y="2438400"/>
            <a:ext cx="260985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llll.jpg"/>
          <p:cNvPicPr>
            <a:picLocks noChangeAspect="1"/>
          </p:cNvPicPr>
          <p:nvPr/>
        </p:nvPicPr>
        <p:blipFill>
          <a:blip r:embed="rId5"/>
          <a:stretch>
            <a:fillRect/>
          </a:stretch>
        </p:blipFill>
        <p:spPr>
          <a:xfrm>
            <a:off x="6324600" y="2447925"/>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438400" y="4648200"/>
            <a:ext cx="3810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ছবিতে কি দেখছ? </a:t>
            </a:r>
            <a:endParaRPr lang="en-US" sz="2800" dirty="0">
              <a:latin typeface="NikoshBAN" pitchFamily="2" charset="0"/>
              <a:cs typeface="NikoshBAN" pitchFamily="2" charset="0"/>
            </a:endParaRPr>
          </a:p>
        </p:txBody>
      </p:sp>
      <p:sp>
        <p:nvSpPr>
          <p:cNvPr id="7" name="TextBox 6"/>
          <p:cNvSpPr txBox="1"/>
          <p:nvPr/>
        </p:nvSpPr>
        <p:spPr>
          <a:xfrm>
            <a:off x="2514600" y="4648200"/>
            <a:ext cx="3810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পদার্থের অবস্থা কয়টি? </a:t>
            </a:r>
            <a:endParaRPr lang="en-US" sz="2800" dirty="0">
              <a:latin typeface="NikoshBAN" pitchFamily="2" charset="0"/>
              <a:cs typeface="NikoshBAN" pitchFamily="2" charset="0"/>
            </a:endParaRPr>
          </a:p>
        </p:txBody>
      </p:sp>
      <p:sp>
        <p:nvSpPr>
          <p:cNvPr id="8" name="TextBox 7"/>
          <p:cNvSpPr txBox="1"/>
          <p:nvPr/>
        </p:nvSpPr>
        <p:spPr>
          <a:xfrm>
            <a:off x="685800" y="4724400"/>
            <a:ext cx="8077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কোন বস্তুকে এক অবস্থা থেকে অন্য অবস্থায় নেয়া যাবে কিভাবে?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6"/>
                                        </p:tgtEl>
                                      </p:cBhvr>
                                    </p:animEffect>
                                    <p:anim calcmode="lin" valueType="num">
                                      <p:cBhvr>
                                        <p:cTn id="14"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17" dur="1000"/>
                                        <p:tgtEl>
                                          <p:spTgt spid="6"/>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6"/>
                                        </p:tgtEl>
                                        <p:attrNameLst>
                                          <p:attrName>style.rotation</p:attrName>
                                        </p:attrNameLst>
                                      </p:cBhvr>
                                      <p:tavLst>
                                        <p:tav tm="0">
                                          <p:val>
                                            <p:fltVal val="0"/>
                                          </p:val>
                                        </p:tav>
                                        <p:tav tm="100000">
                                          <p:val>
                                            <p:fltVal val="-90"/>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7"/>
                                        </p:tgtEl>
                                      </p:cBhvr>
                                    </p:animEffect>
                                    <p:anim calcmode="lin" valueType="num">
                                      <p:cBhvr>
                                        <p:cTn id="33"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36" dur="1000"/>
                                        <p:tgtEl>
                                          <p:spTgt spid="7"/>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7"/>
                                        </p:tgtEl>
                                        <p:attrNameLst>
                                          <p:attrName>style.rotation</p:attrName>
                                        </p:attrNameLst>
                                      </p:cBhvr>
                                      <p:tavLst>
                                        <p:tav tm="0">
                                          <p:val>
                                            <p:fltVal val="0"/>
                                          </p:val>
                                        </p:tav>
                                        <p:tav tm="100000">
                                          <p:val>
                                            <p:fltVal val="-90"/>
                                          </p:val>
                                        </p:tav>
                                      </p:tavLst>
                                    </p:anim>
                                    <p:set>
                                      <p:cBhvr>
                                        <p:cTn id="40" dur="1" fill="hold">
                                          <p:stCondLst>
                                            <p:cond delay="9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ppt_x</p:attrName>
                                        </p:attrNameLst>
                                      </p:cBhvr>
                                      <p:tavLst>
                                        <p:tav tm="0">
                                          <p:val>
                                            <p:strVal val="#ppt_x-.2"/>
                                          </p:val>
                                        </p:tav>
                                        <p:tav tm="100000">
                                          <p:val>
                                            <p:strVal val="#ppt_x"/>
                                          </p:val>
                                        </p:tav>
                                      </p:tavLst>
                                    </p:anim>
                                    <p:anim calcmode="lin" valueType="num">
                                      <p:cBhvr>
                                        <p:cTn id="4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8"/>
                                        </p:tgtEl>
                                      </p:cBhvr>
                                    </p:animEffect>
                                    <p:anim calcmode="lin" valueType="num">
                                      <p:cBhvr>
                                        <p:cTn id="52"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55" dur="1000"/>
                                        <p:tgtEl>
                                          <p:spTgt spid="8"/>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8"/>
                                        </p:tgtEl>
                                        <p:attrNameLst>
                                          <p:attrName>style.rotation</p:attrName>
                                        </p:attrNameLst>
                                      </p:cBhvr>
                                      <p:tavLst>
                                        <p:tav tm="0">
                                          <p:val>
                                            <p:fltVal val="0"/>
                                          </p:val>
                                        </p:tav>
                                        <p:tav tm="100000">
                                          <p:val>
                                            <p:fltVal val="-90"/>
                                          </p:val>
                                        </p:tav>
                                      </p:tavLst>
                                    </p:anim>
                                    <p:set>
                                      <p:cBhvr>
                                        <p:cTn id="5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833735"/>
            <a:ext cx="3200400" cy="461665"/>
          </a:xfrm>
          <a:prstGeom prst="rect">
            <a:avLst/>
          </a:prstGeom>
          <a:noFill/>
        </p:spPr>
        <p:txBody>
          <a:bodyPr wrap="square" rtlCol="0">
            <a:spAutoFit/>
          </a:bodyPr>
          <a:lstStyle/>
          <a:p>
            <a:pPr algn="ctr"/>
            <a:r>
              <a:rPr lang="bn-BD" sz="2400" smtClean="0">
                <a:latin typeface="NikoshBAN" pitchFamily="2" charset="0"/>
                <a:cs typeface="NikoshBAN" pitchFamily="2" charset="0"/>
              </a:rPr>
              <a:t>পরীক্ষা- </a:t>
            </a:r>
            <a:r>
              <a:rPr lang="bn-BD" sz="2400" dirty="0" smtClean="0">
                <a:latin typeface="NikoshBAN" pitchFamily="2" charset="0"/>
                <a:cs typeface="NikoshBAN" pitchFamily="2" charset="0"/>
              </a:rPr>
              <a:t>কঠিন পদার্থের গলন</a:t>
            </a:r>
            <a:endParaRPr lang="en-US" sz="2400" dirty="0">
              <a:latin typeface="NikoshBAN" pitchFamily="2" charset="0"/>
              <a:cs typeface="NikoshBAN" pitchFamily="2" charset="0"/>
            </a:endParaRPr>
          </a:p>
        </p:txBody>
      </p:sp>
      <p:sp>
        <p:nvSpPr>
          <p:cNvPr id="7" name="TextBox 6"/>
          <p:cNvSpPr txBox="1"/>
          <p:nvPr/>
        </p:nvSpPr>
        <p:spPr>
          <a:xfrm>
            <a:off x="228600" y="4230231"/>
            <a:ext cx="8686800" cy="2246769"/>
          </a:xfrm>
          <a:prstGeom prst="rect">
            <a:avLst/>
          </a:prstGeom>
          <a:noFill/>
        </p:spPr>
        <p:txBody>
          <a:bodyPr wrap="square" rtlCol="0">
            <a:spAutoFit/>
          </a:bodyPr>
          <a:lstStyle/>
          <a:p>
            <a:r>
              <a:rPr lang="bn-BD" sz="2000" dirty="0" smtClean="0">
                <a:latin typeface="NikoshBAN" pitchFamily="2" charset="0"/>
                <a:cs typeface="NikoshBAN" pitchFamily="2" charset="0"/>
              </a:rPr>
              <a:t>১। কিছু মোম গুঁড়া করে তাপসহ কাঁচনলে কাঠি দিয়ে ঠেলে দাও।</a:t>
            </a:r>
          </a:p>
          <a:p>
            <a:r>
              <a:rPr lang="bn-BD" sz="2000" dirty="0">
                <a:latin typeface="NikoshBAN" pitchFamily="2" charset="0"/>
                <a:cs typeface="NikoshBAN" pitchFamily="2" charset="0"/>
              </a:rPr>
              <a:t> </a:t>
            </a:r>
            <a:r>
              <a:rPr lang="bn-BD" sz="2000" dirty="0" smtClean="0">
                <a:latin typeface="NikoshBAN" pitchFamily="2" charset="0"/>
                <a:cs typeface="NikoshBAN" pitchFamily="2" charset="0"/>
              </a:rPr>
              <a:t>২। চিত্র-৩ এর ন্যায় গলন টিউবের সাথে থার্মোমিটারটি ইলাস্টিক ব্যান্ডের মাধ্যমে আটকে দাও।</a:t>
            </a:r>
          </a:p>
          <a:p>
            <a:r>
              <a:rPr lang="bn-BD" sz="2000" dirty="0" smtClean="0">
                <a:latin typeface="NikoshBAN" pitchFamily="2" charset="0"/>
                <a:cs typeface="NikoshBAN" pitchFamily="2" charset="0"/>
              </a:rPr>
              <a:t>৩। চিত্র-৪ এর ন্যায় অল্প শিখায় ধীরে ধীরে তাপ দিতে থাক এবং নাড়ানি দিয়ে বীকারের পানি নাড়াতে থাক। কত তাপমাত্রায় তা গলতে শুরু করল তা নোট করে রাখ। গলতে শুরু করলে তাপ সরিয়ে নাও। এক মিনিট পর পর তাপমাত্রা নোট করতে থাক।</a:t>
            </a:r>
          </a:p>
          <a:p>
            <a:r>
              <a:rPr lang="bn-BD" sz="2000" dirty="0" smtClean="0">
                <a:latin typeface="NikoshBAN" pitchFamily="2" charset="0"/>
                <a:cs typeface="NikoshBAN" pitchFamily="2" charset="0"/>
              </a:rPr>
              <a:t>৪। পরীক্ষাটি প্রথম থেকে শেষ পর্যন্ত ঘড়ি ধরে ১ মিনিট পর পর সময় ও তাপমাত্রা নোট করতে থাক।</a:t>
            </a:r>
          </a:p>
          <a:p>
            <a:r>
              <a:rPr lang="bn-BD" sz="2000" dirty="0" smtClean="0">
                <a:latin typeface="NikoshBAN" pitchFamily="2" charset="0"/>
                <a:cs typeface="NikoshBAN" pitchFamily="2" charset="0"/>
              </a:rPr>
              <a:t>৫। গ্রাফ পেপারে </a:t>
            </a:r>
            <a:r>
              <a:rPr lang="en-US" sz="2000" dirty="0" smtClean="0">
                <a:latin typeface="NikoshBAN" pitchFamily="2" charset="0"/>
                <a:cs typeface="NikoshBAN" pitchFamily="2" charset="0"/>
              </a:rPr>
              <a:t>X </a:t>
            </a:r>
            <a:r>
              <a:rPr lang="bn-BD" sz="2000" dirty="0" smtClean="0">
                <a:latin typeface="NikoshBAN" pitchFamily="2" charset="0"/>
                <a:cs typeface="NikoshBAN" pitchFamily="2" charset="0"/>
              </a:rPr>
              <a:t>অক্ষে সময় ও </a:t>
            </a:r>
            <a:r>
              <a:rPr lang="en-US" sz="2000" dirty="0" smtClean="0">
                <a:latin typeface="NikoshBAN" pitchFamily="2" charset="0"/>
                <a:cs typeface="NikoshBAN" pitchFamily="2" charset="0"/>
              </a:rPr>
              <a:t>Y</a:t>
            </a:r>
            <a:r>
              <a:rPr lang="bn-BD" sz="2000" dirty="0" smtClean="0">
                <a:latin typeface="NikoshBAN" pitchFamily="2" charset="0"/>
                <a:cs typeface="NikoshBAN" pitchFamily="2" charset="0"/>
              </a:rPr>
              <a:t>-অক্ষে তাপমাত্রা ধরে বক্ররেখাটি এঁকে তা থেকে এর গলনাংক নির্ণয় কর।</a:t>
            </a:r>
            <a:endParaRPr lang="en-US" sz="2000" dirty="0">
              <a:latin typeface="NikoshBAN" pitchFamily="2" charset="0"/>
              <a:cs typeface="NikoshBAN" pitchFamily="2" charset="0"/>
            </a:endParaRPr>
          </a:p>
        </p:txBody>
      </p:sp>
      <p:grpSp>
        <p:nvGrpSpPr>
          <p:cNvPr id="10" name="Group 9"/>
          <p:cNvGrpSpPr/>
          <p:nvPr/>
        </p:nvGrpSpPr>
        <p:grpSpPr>
          <a:xfrm>
            <a:off x="990600" y="1443335"/>
            <a:ext cx="7066547" cy="2442865"/>
            <a:chOff x="990600" y="762000"/>
            <a:chExt cx="7066547" cy="2442865"/>
          </a:xfrm>
        </p:grpSpPr>
        <p:pic>
          <p:nvPicPr>
            <p:cNvPr id="2" name="Picture 1" descr="gfdd.jpg"/>
            <p:cNvPicPr>
              <a:picLocks noChangeAspect="1"/>
            </p:cNvPicPr>
            <p:nvPr/>
          </p:nvPicPr>
          <p:blipFill>
            <a:blip r:embed="rId3"/>
            <a:stretch>
              <a:fillRect/>
            </a:stretch>
          </p:blipFill>
          <p:spPr>
            <a:xfrm>
              <a:off x="990600" y="778276"/>
              <a:ext cx="1524000" cy="1812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candle.jpg"/>
            <p:cNvPicPr>
              <a:picLocks noChangeAspect="1"/>
            </p:cNvPicPr>
            <p:nvPr/>
          </p:nvPicPr>
          <p:blipFill>
            <a:blip r:embed="rId4"/>
            <a:stretch>
              <a:fillRect/>
            </a:stretch>
          </p:blipFill>
          <p:spPr>
            <a:xfrm>
              <a:off x="2819400" y="762000"/>
              <a:ext cx="1752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lab10-1.jpg"/>
            <p:cNvPicPr>
              <a:picLocks noChangeAspect="1"/>
            </p:cNvPicPr>
            <p:nvPr/>
          </p:nvPicPr>
          <p:blipFill>
            <a:blip r:embed="rId5" cstate="print"/>
            <a:stretch>
              <a:fillRect/>
            </a:stretch>
          </p:blipFill>
          <p:spPr>
            <a:xfrm>
              <a:off x="4800600" y="762000"/>
              <a:ext cx="1503947"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ab10-2.jpg"/>
            <p:cNvPicPr>
              <a:picLocks noChangeAspect="1"/>
            </p:cNvPicPr>
            <p:nvPr/>
          </p:nvPicPr>
          <p:blipFill>
            <a:blip r:embed="rId6" cstate="print"/>
            <a:stretch>
              <a:fillRect/>
            </a:stretch>
          </p:blipFill>
          <p:spPr>
            <a:xfrm>
              <a:off x="6553200" y="762000"/>
              <a:ext cx="1503947"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181600" y="2743200"/>
              <a:ext cx="8382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চিত্র-৩</a:t>
              </a:r>
              <a:endParaRPr lang="en-US" sz="2400" dirty="0">
                <a:latin typeface="NikoshBAN" pitchFamily="2" charset="0"/>
                <a:cs typeface="NikoshBAN" pitchFamily="2" charset="0"/>
              </a:endParaRPr>
            </a:p>
          </p:txBody>
        </p:sp>
        <p:sp>
          <p:nvSpPr>
            <p:cNvPr id="9" name="TextBox 8"/>
            <p:cNvSpPr txBox="1"/>
            <p:nvPr/>
          </p:nvSpPr>
          <p:spPr>
            <a:xfrm>
              <a:off x="6858000" y="2743200"/>
              <a:ext cx="8382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চিত্র-৪</a:t>
              </a:r>
              <a:endParaRPr lang="en-US" sz="2400" dirty="0">
                <a:latin typeface="NikoshBAN" pitchFamily="2" charset="0"/>
                <a:cs typeface="NikoshBAN" pitchFamily="2" charset="0"/>
              </a:endParaRPr>
            </a:p>
          </p:txBody>
        </p:sp>
      </p:grpSp>
      <p:sp>
        <p:nvSpPr>
          <p:cNvPr id="11" name="TextBox 10"/>
          <p:cNvSpPr txBox="1"/>
          <p:nvPr/>
        </p:nvSpPr>
        <p:spPr>
          <a:xfrm>
            <a:off x="2971800" y="228600"/>
            <a:ext cx="266700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দলগত কাজ</a:t>
            </a:r>
            <a:endParaRPr lang="en-US" sz="3200" dirty="0">
              <a:latin typeface="NikoshBAN" pitchFamily="2" charset="0"/>
              <a:cs typeface="NikoshBAN" pitchFamily="2" charset="0"/>
            </a:endParaRPr>
          </a:p>
        </p:txBody>
      </p:sp>
      <p:sp>
        <p:nvSpPr>
          <p:cNvPr id="12" name="TextBox 11"/>
          <p:cNvSpPr txBox="1"/>
          <p:nvPr/>
        </p:nvSpPr>
        <p:spPr>
          <a:xfrm>
            <a:off x="6096000" y="304800"/>
            <a:ext cx="2057400" cy="461665"/>
          </a:xfrm>
          <a:prstGeom prst="rect">
            <a:avLst/>
          </a:prstGeom>
          <a:solidFill>
            <a:schemeClr val="accent5">
              <a:lumMod val="60000"/>
              <a:lumOff val="40000"/>
            </a:schemeClr>
          </a:solidFill>
        </p:spPr>
        <p:txBody>
          <a:bodyPr wrap="square" rtlCol="0">
            <a:spAutoFit/>
          </a:bodyPr>
          <a:lstStyle/>
          <a:p>
            <a:r>
              <a:rPr lang="bn-BD" sz="2400" dirty="0" smtClean="0">
                <a:latin typeface="NikoshBAN" pitchFamily="2" charset="0"/>
                <a:cs typeface="NikoshBAN" pitchFamily="2" charset="0"/>
              </a:rPr>
              <a:t>সময় ১৫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6800" y="1828800"/>
            <a:ext cx="7016433" cy="3733800"/>
            <a:chOff x="1905000" y="1371600"/>
            <a:chExt cx="7016433" cy="3733800"/>
          </a:xfrm>
        </p:grpSpPr>
        <p:pic>
          <p:nvPicPr>
            <p:cNvPr id="4" name="Picture 3" descr="Graph-Temperature-Time-Substance.gif"/>
            <p:cNvPicPr>
              <a:picLocks noChangeAspect="1"/>
            </p:cNvPicPr>
            <p:nvPr/>
          </p:nvPicPr>
          <p:blipFill>
            <a:blip r:embed="rId3"/>
            <a:stretch>
              <a:fillRect/>
            </a:stretch>
          </p:blipFill>
          <p:spPr>
            <a:xfrm>
              <a:off x="1905000" y="1371600"/>
              <a:ext cx="7016433" cy="3733800"/>
            </a:xfrm>
            <a:prstGeom prst="rect">
              <a:avLst/>
            </a:prstGeom>
          </p:spPr>
        </p:pic>
        <p:sp>
          <p:nvSpPr>
            <p:cNvPr id="5" name="TextBox 4"/>
            <p:cNvSpPr txBox="1"/>
            <p:nvPr/>
          </p:nvSpPr>
          <p:spPr>
            <a:xfrm>
              <a:off x="2590800" y="3276600"/>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গলনাংক</a:t>
              </a:r>
              <a:endParaRPr lang="en-US" dirty="0">
                <a:latin typeface="NikoshBAN" pitchFamily="2" charset="0"/>
                <a:cs typeface="NikoshBAN" pitchFamily="2" charset="0"/>
              </a:endParaRPr>
            </a:p>
          </p:txBody>
        </p:sp>
        <p:sp>
          <p:nvSpPr>
            <p:cNvPr id="6" name="TextBox 5"/>
            <p:cNvSpPr txBox="1"/>
            <p:nvPr/>
          </p:nvSpPr>
          <p:spPr>
            <a:xfrm>
              <a:off x="2514600" y="3974068"/>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কঠিন</a:t>
              </a:r>
              <a:endParaRPr lang="en-US" dirty="0">
                <a:latin typeface="NikoshBAN" pitchFamily="2" charset="0"/>
                <a:cs typeface="NikoshBAN" pitchFamily="2" charset="0"/>
              </a:endParaRPr>
            </a:p>
          </p:txBody>
        </p:sp>
        <p:sp>
          <p:nvSpPr>
            <p:cNvPr id="7" name="TextBox 6"/>
            <p:cNvSpPr txBox="1"/>
            <p:nvPr/>
          </p:nvSpPr>
          <p:spPr>
            <a:xfrm>
              <a:off x="7315200" y="3048000"/>
              <a:ext cx="6858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গ্যাস</a:t>
              </a:r>
              <a:endParaRPr lang="en-US" dirty="0">
                <a:latin typeface="NikoshBAN" pitchFamily="2" charset="0"/>
                <a:cs typeface="NikoshBAN" pitchFamily="2" charset="0"/>
              </a:endParaRPr>
            </a:p>
          </p:txBody>
        </p:sp>
        <p:sp>
          <p:nvSpPr>
            <p:cNvPr id="8" name="TextBox 7"/>
            <p:cNvSpPr txBox="1"/>
            <p:nvPr/>
          </p:nvSpPr>
          <p:spPr>
            <a:xfrm>
              <a:off x="7391400" y="4572000"/>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সময়</a:t>
              </a:r>
              <a:endParaRPr lang="en-US" dirty="0">
                <a:latin typeface="NikoshBAN" pitchFamily="2" charset="0"/>
                <a:cs typeface="NikoshBAN" pitchFamily="2" charset="0"/>
              </a:endParaRPr>
            </a:p>
          </p:txBody>
        </p:sp>
        <p:sp>
          <p:nvSpPr>
            <p:cNvPr id="9" name="TextBox 8"/>
            <p:cNvSpPr txBox="1"/>
            <p:nvPr/>
          </p:nvSpPr>
          <p:spPr>
            <a:xfrm>
              <a:off x="3505200" y="1840468"/>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তাপমাত্রা</a:t>
              </a:r>
              <a:endParaRPr lang="en-US" dirty="0">
                <a:latin typeface="NikoshBAN" pitchFamily="2" charset="0"/>
                <a:cs typeface="NikoshBAN" pitchFamily="2" charset="0"/>
              </a:endParaRPr>
            </a:p>
          </p:txBody>
        </p:sp>
      </p:grpSp>
      <p:sp>
        <p:nvSpPr>
          <p:cNvPr id="11" name="TextBox 10"/>
          <p:cNvSpPr txBox="1"/>
          <p:nvPr/>
        </p:nvSpPr>
        <p:spPr>
          <a:xfrm>
            <a:off x="2133600" y="1138535"/>
            <a:ext cx="56388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নিচের গ্রাফের ন্যায় পরীক্ষণটির একটি গ্রাফ অংকন কর।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733</Words>
  <Application>Microsoft Office PowerPoint</Application>
  <PresentationFormat>On-screen Show (4:3)</PresentationFormat>
  <Paragraphs>115</Paragraphs>
  <Slides>17</Slides>
  <Notes>13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51</cp:revision>
  <dcterms:created xsi:type="dcterms:W3CDTF">2015-04-25T16:41:53Z</dcterms:created>
  <dcterms:modified xsi:type="dcterms:W3CDTF">2015-06-24T07:20:49Z</dcterms:modified>
</cp:coreProperties>
</file>