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8" r:id="rId2"/>
    <p:sldId id="259" r:id="rId3"/>
    <p:sldId id="260" r:id="rId4"/>
    <p:sldId id="288" r:id="rId5"/>
    <p:sldId id="262" r:id="rId6"/>
    <p:sldId id="257" r:id="rId7"/>
    <p:sldId id="261" r:id="rId8"/>
    <p:sldId id="300" r:id="rId9"/>
    <p:sldId id="301" r:id="rId10"/>
    <p:sldId id="298" r:id="rId11"/>
    <p:sldId id="280" r:id="rId12"/>
    <p:sldId id="277" r:id="rId13"/>
    <p:sldId id="263" r:id="rId14"/>
    <p:sldId id="302" r:id="rId15"/>
    <p:sldId id="264" r:id="rId16"/>
    <p:sldId id="265" r:id="rId17"/>
    <p:sldId id="294" r:id="rId18"/>
    <p:sldId id="266" r:id="rId19"/>
    <p:sldId id="278" r:id="rId20"/>
    <p:sldId id="297" r:id="rId21"/>
    <p:sldId id="279" r:id="rId22"/>
    <p:sldId id="281" r:id="rId23"/>
    <p:sldId id="296" r:id="rId24"/>
    <p:sldId id="282" r:id="rId25"/>
    <p:sldId id="284" r:id="rId26"/>
    <p:sldId id="30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2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942CF-D695-477E-BE8E-9B80E4543A2E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482EF-931F-41C9-B881-BAA3BDF2DA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স্লাইডটি</a:t>
            </a:r>
            <a:r>
              <a:rPr lang="en-US" dirty="0" smtClean="0"/>
              <a:t> </a:t>
            </a:r>
            <a:r>
              <a:rPr lang="en-US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পূর্বে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পুস্তকের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মিলিয়ে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শিখনফল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অর্জনের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প্রেজেন্টেশন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ভিডিওর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জ্ঞানকে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মিলিয়ে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1380D-B78C-46D1-8E5F-ACEED52345F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শিক্ষার্থীদেরকে</a:t>
            </a:r>
            <a:r>
              <a:rPr lang="bn-BD" baseline="0" dirty="0" smtClean="0"/>
              <a:t> আরো কিছু মৌলের ইলেকট্রন বিন্যাস করতে দিতে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482EF-931F-41C9-B881-BAA3BDF2DA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7818-1B70-4B0E-AAC6-77F3AE604D0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বিক্রিয়াটি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সম্ভব হলে শ্রেণি কক্ষে শিক্ষার্থীদের মাধ্যমে করাতে পারেন।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482EF-931F-41C9-B881-BAA3BDF2DA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দৈনন্দিন কাজে ব্যবহৃত হয় এমন কিছু ধাতুর নাম শিক্ষার্থীদের কাছ থেকে বের করে আনতে পারেন।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482EF-931F-41C9-B881-BAA3BDF2DA1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শিক্ষার্থীদেরকে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বলে দিতে পারেন কেন গ্রুপ-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NikoshBAN" pitchFamily="2" charset="0"/>
              </a:rPr>
              <a:t>7 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এর মৌলগুলোকে ক্ষার ধাতু বলা হয়। কারণ হিসেবে তারা শেষ কক্ষপথের ইলেকট্রনটি অধাতুকে দান করে এবং পানির সাথে বিক্রিয়া করে ক্ষার ও হাইড্রোজেন গ্যাস তৈরি করে।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482EF-931F-41C9-B881-BAA3BDF2DA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শিক্ষার্থীদেরকে</a:t>
            </a:r>
            <a:r>
              <a:rPr lang="bn-BD" baseline="0" dirty="0" smtClean="0"/>
              <a:t> আরো কিছু মৌলের ইলেকট্রন বিন্যাস করতে দিতে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482EF-931F-41C9-B881-BAA3BDF2DA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ভিডিওটি চালানোর সময়</a:t>
            </a:r>
            <a:r>
              <a:rPr lang="bn-BD" baseline="0" dirty="0" smtClean="0"/>
              <a:t> গুরুত্বপূর্ণ জায়গায় থামিয়ে বুঝাতে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482EF-931F-41C9-B881-BAA3BDF2DA1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শিক্ষার্থীদেরকে</a:t>
            </a:r>
            <a:r>
              <a:rPr lang="bn-BD" baseline="0" dirty="0" smtClean="0"/>
              <a:t> সবল ও দূর্বল মিলিয়ে কয়েকি দলে ভাগ করে দিতে পারেন। প্রত্যেকটি দলের আলাদা আলাদা নাম দিতে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482EF-931F-41C9-B881-BAA3BDF2DA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482EF-931F-41C9-B881-BAA3BDF2DA1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 গ্যাসগুলোকে নিষ্ক্রিয় গ্যাস বলার কারণ শিক্ষার্থীদের কাছ থেকে বের করে আনার চেষ্টা করতে পারেন।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48D50-DB74-4EBF-8C55-CDBBDFF738F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ছবিতে</a:t>
            </a:r>
            <a:r>
              <a:rPr lang="bn-BD" baseline="0" dirty="0" smtClean="0"/>
              <a:t> কি দেখছ? শিক্ষার্থীদেরকে প্রশ্ন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5363-C573-438F-9563-21926AFF5E4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কাছ থেকে প্রশ্নগুলোর উত্তর আনার চেষ্টা করতে পারেন।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482EF-931F-41C9-B881-BAA3BDF2DA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বাড়ির কাজ</a:t>
            </a:r>
            <a:r>
              <a:rPr lang="bn-BD" baseline="0" dirty="0" smtClean="0"/>
              <a:t> বোর্ডে লিখে দিতে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482EF-931F-41C9-B881-BAA3BDF2DA1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 পরিচিতি</a:t>
            </a:r>
            <a:r>
              <a:rPr lang="bn-BD" baseline="0" dirty="0" smtClean="0"/>
              <a:t> স্লাইডটি শুধু শিক্ষকের জন্য। </a:t>
            </a:r>
            <a:r>
              <a:rPr lang="bn-BD" dirty="0" smtClean="0"/>
              <a:t>কন্টেন্টটির মান</a:t>
            </a:r>
            <a:r>
              <a:rPr lang="bn-BD" baseline="0" dirty="0" smtClean="0"/>
              <a:t>সম্মত করার জন্য মতামত দিলে কৃতজ্ঞ থাকবো।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0327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শিক্ষার্থীদেরকে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বলে দিতে পারেন কেন গ্রুপ-</a:t>
            </a:r>
            <a:r>
              <a:rPr lang="en-US" baseline="0" dirty="0" smtClean="0">
                <a:latin typeface="+mj-lt"/>
                <a:cs typeface="NikoshBAN" pitchFamily="2" charset="0"/>
              </a:rPr>
              <a:t>1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এর মৌলগুলোকে ক্ষার ধাতু বলা হয়। কারণ হিসেবে তারা শেষ কক্ষপথের ইলেকট্রনটি অধাতুকে দান করে এবং পানির সাথে বিক্রিয়া করে ক্ষার ও হাইড্রোজেন গ্যাস তৈরি করে।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482EF-931F-41C9-B881-BAA3BDF2DA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শিরোনাম বোর্ডে লিখে দিতে পারেন।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482EF-931F-41C9-B881-BAA3BDF2DA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E7818-1B70-4B0E-AAC6-77F3AE604D0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বিক্রিয়াটি</a:t>
            </a:r>
            <a:r>
              <a:rPr lang="bn-BD" baseline="0" dirty="0" smtClean="0"/>
              <a:t> শ্রেণি কক্ষে শিক্ষার্থীদের মাধ্যমে করাতে পারেন। এ ক্ষেত্রে প্রয়োজনীয় উপকরণ শিক্ষার্থীদেরকে সরবরাহ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482EF-931F-41C9-B881-BAA3BDF2DA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482EF-931F-41C9-B881-BAA3BDF2DA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ক্ষেত্রে মৌখিক উপস্থাপনার মাধ্যমে একজনের লিখার সাথে অন্যদেরকে মিলিয়ে নিতে বলতে পারেন। এ ক্ষেত্রে সময়  বেচে যাবে।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482EF-931F-41C9-B881-BAA3BDF2DA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BCBC-8069-4490-BA47-8967D3465D06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5B34BCA-D78A-4C32-843E-A7437D3C7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BCBC-8069-4490-BA47-8967D3465D06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4BCA-D78A-4C32-843E-A7437D3C7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BCBC-8069-4490-BA47-8967D3465D06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4BCA-D78A-4C32-843E-A7437D3C7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BCBC-8069-4490-BA47-8967D3465D06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4BCA-D78A-4C32-843E-A7437D3C7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BCBC-8069-4490-BA47-8967D3465D06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5B34BCA-D78A-4C32-843E-A7437D3C7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BCBC-8069-4490-BA47-8967D3465D06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4BCA-D78A-4C32-843E-A7437D3C7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BCBC-8069-4490-BA47-8967D3465D06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4BCA-D78A-4C32-843E-A7437D3C7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BCBC-8069-4490-BA47-8967D3465D06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4BCA-D78A-4C32-843E-A7437D3C7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BCBC-8069-4490-BA47-8967D3465D06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4BCA-D78A-4C32-843E-A7437D3C7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BCBC-8069-4490-BA47-8967D3465D06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34BCA-D78A-4C32-843E-A7437D3C7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BCBC-8069-4490-BA47-8967D3465D06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5B34BCA-D78A-4C32-843E-A7437D3C7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89CBCBC-8069-4490-BA47-8967D3465D06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5B34BCA-D78A-4C32-843E-A7437D3C7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1" y="914400"/>
            <a:ext cx="5714999" cy="156966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পুস্তকের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819400"/>
            <a:ext cx="8444941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প্রয়োজনীয় পরামর্শ প্রতিটি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স্লাইডের নিচে অর্থাৎ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সংযোজন করা হয়েছে।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আশা করি সম্মানিত শিক্ষকগণ পাঠটি উপস্থাপনের পূর্বে  উল্লেখিত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দেখে নেবেন।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819400"/>
            <a:ext cx="8481809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প্রয়োজনীয় পরামর্শ প্রতিটি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স্লাইডের নিচে অর্থাৎ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সংযোজন করা হয়েছে।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আশা করি সম্মানিত শিক্ষকগণ পাঠটি উপস্থাপনের পূর্বে  উল্লেখিত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দেখে নেবেন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চেপে উপস্থাপন শুরু করতে পারেন।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n 2"/>
          <p:cNvSpPr/>
          <p:nvPr/>
        </p:nvSpPr>
        <p:spPr>
          <a:xfrm>
            <a:off x="990600" y="3581400"/>
            <a:ext cx="2895600" cy="2743200"/>
          </a:xfrm>
          <a:prstGeom prst="ca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n 3"/>
          <p:cNvSpPr/>
          <p:nvPr/>
        </p:nvSpPr>
        <p:spPr>
          <a:xfrm>
            <a:off x="990600" y="4724400"/>
            <a:ext cx="2895600" cy="1600200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odi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81000"/>
            <a:ext cx="2133600" cy="1524000"/>
          </a:xfrm>
          <a:prstGeom prst="rect">
            <a:avLst/>
          </a:prstGeom>
        </p:spPr>
      </p:pic>
      <p:pic>
        <p:nvPicPr>
          <p:cNvPr id="6" name="Picture 5" descr="Sodiu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1143000"/>
            <a:ext cx="304800" cy="386080"/>
          </a:xfrm>
          <a:prstGeom prst="rect">
            <a:avLst/>
          </a:prstGeom>
        </p:spPr>
      </p:pic>
      <p:pic>
        <p:nvPicPr>
          <p:cNvPr id="7" name="Picture 6" descr="Sodiu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1143000"/>
            <a:ext cx="304800" cy="38608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3352800" y="1447800"/>
            <a:ext cx="2057400" cy="76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10200" y="9906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Na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505200" y="5410200"/>
            <a:ext cx="2057400" cy="76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62600" y="51054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</a:t>
            </a:r>
            <a:r>
              <a:rPr lang="en-US" sz="2800" baseline="-16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O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05000" y="5257800"/>
            <a:ext cx="228600" cy="152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981200" y="5562600"/>
            <a:ext cx="228600" cy="152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362200" y="57150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315200" y="3581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NaOH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7620000" y="41910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</a:t>
            </a:r>
            <a:r>
              <a:rPr lang="en-US" sz="2800" baseline="-160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1295400" y="5257800"/>
            <a:ext cx="228600" cy="457200"/>
            <a:chOff x="6781800" y="3657600"/>
            <a:chExt cx="228600" cy="457200"/>
          </a:xfrm>
        </p:grpSpPr>
        <p:sp>
          <p:nvSpPr>
            <p:cNvPr id="17" name="Oval 16"/>
            <p:cNvSpPr/>
            <p:nvPr/>
          </p:nvSpPr>
          <p:spPr>
            <a:xfrm>
              <a:off x="6781800" y="3886200"/>
              <a:ext cx="228600" cy="2286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781800" y="3657600"/>
              <a:ext cx="228600" cy="2286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828800" y="5334000"/>
            <a:ext cx="228600" cy="457200"/>
            <a:chOff x="6781800" y="3657600"/>
            <a:chExt cx="228600" cy="457200"/>
          </a:xfrm>
        </p:grpSpPr>
        <p:sp>
          <p:nvSpPr>
            <p:cNvPr id="21" name="Oval 20"/>
            <p:cNvSpPr/>
            <p:nvPr/>
          </p:nvSpPr>
          <p:spPr>
            <a:xfrm>
              <a:off x="6781800" y="3886200"/>
              <a:ext cx="228600" cy="2286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781800" y="3657600"/>
              <a:ext cx="228600" cy="2286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22"/>
          <p:cNvGrpSpPr/>
          <p:nvPr/>
        </p:nvGrpSpPr>
        <p:grpSpPr>
          <a:xfrm>
            <a:off x="2667000" y="5257800"/>
            <a:ext cx="228600" cy="457200"/>
            <a:chOff x="6781800" y="3657600"/>
            <a:chExt cx="228600" cy="457200"/>
          </a:xfrm>
        </p:grpSpPr>
        <p:sp>
          <p:nvSpPr>
            <p:cNvPr id="24" name="Oval 23"/>
            <p:cNvSpPr/>
            <p:nvPr/>
          </p:nvSpPr>
          <p:spPr>
            <a:xfrm>
              <a:off x="6781800" y="3886200"/>
              <a:ext cx="228600" cy="2286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781800" y="3657600"/>
              <a:ext cx="228600" cy="2286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5"/>
          <p:cNvGrpSpPr/>
          <p:nvPr/>
        </p:nvGrpSpPr>
        <p:grpSpPr>
          <a:xfrm>
            <a:off x="3200400" y="5257800"/>
            <a:ext cx="228600" cy="457200"/>
            <a:chOff x="6781800" y="3657600"/>
            <a:chExt cx="228600" cy="457200"/>
          </a:xfrm>
        </p:grpSpPr>
        <p:sp>
          <p:nvSpPr>
            <p:cNvPr id="27" name="Oval 26"/>
            <p:cNvSpPr/>
            <p:nvPr/>
          </p:nvSpPr>
          <p:spPr>
            <a:xfrm>
              <a:off x="6781800" y="3886200"/>
              <a:ext cx="228600" cy="2286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781800" y="3657600"/>
              <a:ext cx="228600" cy="2286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8"/>
          <p:cNvGrpSpPr/>
          <p:nvPr/>
        </p:nvGrpSpPr>
        <p:grpSpPr>
          <a:xfrm>
            <a:off x="6248400" y="3581400"/>
            <a:ext cx="228600" cy="457200"/>
            <a:chOff x="6781800" y="3657600"/>
            <a:chExt cx="228600" cy="457200"/>
          </a:xfrm>
        </p:grpSpPr>
        <p:sp>
          <p:nvSpPr>
            <p:cNvPr id="30" name="Oval 29"/>
            <p:cNvSpPr/>
            <p:nvPr/>
          </p:nvSpPr>
          <p:spPr>
            <a:xfrm>
              <a:off x="6781800" y="3886200"/>
              <a:ext cx="228600" cy="2286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781800" y="3657600"/>
              <a:ext cx="228600" cy="22860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>
            <a:off x="6629400" y="3810000"/>
            <a:ext cx="5334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2514600" y="58674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172200" y="4267200"/>
            <a:ext cx="304800" cy="22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6553200" y="4419600"/>
            <a:ext cx="762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191000" y="60198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2Na+ 2H</a:t>
            </a:r>
            <a:r>
              <a:rPr lang="en-US" sz="2800" baseline="-10000" dirty="0" smtClean="0"/>
              <a:t>2</a:t>
            </a:r>
            <a:r>
              <a:rPr lang="en-US" sz="2800" dirty="0" smtClean="0"/>
              <a:t>O  =  2NaOH +H</a:t>
            </a:r>
            <a:r>
              <a:rPr lang="en-US" sz="2800" baseline="-10000" dirty="0" smtClean="0"/>
              <a:t>2</a:t>
            </a:r>
            <a:r>
              <a:rPr lang="en-US" sz="2800" dirty="0" smtClean="0"/>
              <a:t>  </a:t>
            </a:r>
            <a:endParaRPr lang="en-US" sz="2800" baseline="-10000" dirty="0"/>
          </a:p>
        </p:txBody>
      </p:sp>
      <p:sp>
        <p:nvSpPr>
          <p:cNvPr id="41" name="TextBox 40"/>
          <p:cNvSpPr txBox="1"/>
          <p:nvPr/>
        </p:nvSpPr>
        <p:spPr>
          <a:xfrm>
            <a:off x="4343400" y="55626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2Na+ 2H</a:t>
            </a:r>
            <a:r>
              <a:rPr lang="en-US" sz="2800" baseline="-10000" dirty="0" smtClean="0"/>
              <a:t>2</a:t>
            </a:r>
            <a:r>
              <a:rPr lang="en-US" sz="2800" dirty="0" smtClean="0"/>
              <a:t>O  =  ?  </a:t>
            </a:r>
            <a:endParaRPr lang="en-US" sz="2800" baseline="-1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38728E-6 C 0.00382 0.00509 0.00486 0.01087 0.00798 0.01688 C 0.01163 0.03653 0.01215 0.05642 0.0033 0.07399 C -0.00104 0.09156 0.00503 0.07075 -0.00156 0.08462 C -0.00712 0.09665 -0.00608 0.10798 -0.01424 0.11838 C -0.01615 0.12601 -0.01823 0.13341 -0.02222 0.13965 C -0.02691 0.14705 -0.02691 0.14405 -0.03004 0.15237 C -0.0342 0.16347 -0.03767 0.17503 -0.04445 0.18405 C -0.04688 0.19353 -0.05139 0.20092 -0.05556 0.20925 C -0.0566 0.21133 -0.05764 0.21364 -0.05868 0.21572 C -0.05972 0.2178 -0.06181 0.22196 -0.06181 0.22196 C -0.06233 0.22405 -0.0625 0.22636 -0.06337 0.22844 C -0.06528 0.23283 -0.06858 0.2363 -0.06979 0.24116 C -0.07031 0.24324 -0.07049 0.24555 -0.07136 0.2474 C -0.07327 0.25179 -0.0757 0.25595 -0.07778 0.26012 C -0.07882 0.2622 -0.0809 0.26636 -0.0809 0.26636 C -0.08455 0.28162 -0.08229 0.27538 -0.08715 0.28555 C -0.09184 0.31214 -0.09827 0.33734 -0.10313 0.3637 C -0.10174 0.39722 -0.10122 0.43237 -0.09514 0.4652 C -0.09323 0.47538 -0.08958 0.48092 -0.08715 0.4904 C -0.08611 0.49457 -0.08403 0.50312 -0.08403 0.50312 C -0.08351 0.51306 -0.08229 0.55907 -0.07778 0.57087 C -0.07587 0.57572 -0.07188 0.58012 -0.06979 0.58566 " pathEditMode="relative" ptsTypes="fffffffffff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2404 C 0.00122 -0.05641 0.00087 -0.08878 0.00226 -0.12092 C 0.0033 -0.14682 0.0132 -0.16809 0.01997 -0.19121 C 0.02622 -0.21317 0.01997 -0.1993 0.02691 -0.21317 C 0.02969 -0.22404 0.03281 -0.23514 0.0375 -0.24462 C 0.04184 -0.26289 0.04132 -0.25965 0.04983 -0.27375 C 0.05538 -0.28323 0.05226 -0.28578 0.06025 -0.29317 C 0.07639 -0.32693 0.06094 -0.29456 0.07084 -0.31491 C 0.07205 -0.31745 0.07448 -0.32231 0.07448 -0.32208 C 0.07865 -0.33942 0.0757 -0.33248 0.08143 -0.34404 C 0.08872 -0.37734 0.10261 -0.39445 0.12361 -0.40948 C 0.13108 -0.41479 0.13802 -0.41988 0.14653 -0.42173 C 0.16233 -0.4252 0.1783 -0.42728 0.19393 -0.43144 C 0.20226 -0.43329 0.21268 -0.43306 0.22031 -0.43861 C 0.23386 -0.44832 0.24653 -0.4608 0.25903 -0.4726 C 0.26754 -0.48023 0.27639 -0.49664 0.28368 -0.50659 C 0.2908 -0.51653 0.30122 -0.52346 0.30834 -0.53317 C 0.31007 -0.53572 0.31146 -0.53849 0.31354 -0.54034 C 0.31858 -0.5452 0.32552 -0.54705 0.33108 -0.55005 C 0.33698 -0.55306 0.33768 -0.55606 0.34341 -0.55745 C 0.36736 -0.56393 0.39288 -0.56601 0.41719 -0.56948 C 0.43125 -0.57433 0.44757 -0.57618 0.46129 -0.58404 C 0.47483 -0.5919 0.46163 -0.58497 0.47709 -0.59861 C 0.48038 -0.60161 0.4842 -0.603 0.48768 -0.60601 C 0.4967 -0.61387 0.50504 -0.62427 0.51406 -0.6326 C 0.525 -0.64231 0.53281 -0.65364 0.54202 -0.66659 C 0.54618 -0.67213 0.55278 -0.68578 0.55278 -0.68554 C 0.55608 -0.69919 0.56545 -0.71237 0.56858 -0.72462 C 0.57066 -0.73341 0.57917 -0.763 0.58438 -0.76832 C 0.59132 -0.77526 0.59809 -0.77988 0.60556 -0.7852 C 0.60729 -0.78635 0.60868 -0.78936 0.61077 -0.79005 C 0.63004 -0.79583 0.65087 -0.79445 0.67049 -0.79745 C 0.67552 -0.80439 0.68195 -0.80901 0.68646 -0.81664 C 0.69653 -0.83352 0.70226 -0.85063 0.71806 -0.85803 C 0.71997 -0.85965 0.72136 -0.86173 0.72327 -0.86289 C 0.72674 -0.86497 0.73403 -0.86751 0.73403 -0.86728 " pathEditMode="relative" rAng="0" ptsTypes="fffffffffffffffffffffffffffffffffffA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" y="-42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115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989 -0.00832 0.01875 -0.02011 0.02708 -0.03144 C 0.02882 -0.03375 0.03211 -0.03838 0.03211 -0.03838 C 0.03576 -0.05225 0.04687 -0.06011 0.0559 -0.06728 C 0.05937 -0.07029 0.06267 -0.07352 0.06614 -0.07653 C 0.06788 -0.07815 0.07118 -0.08115 0.07118 -0.08115 C 0.07291 -0.08416 0.0743 -0.0874 0.07621 -0.08994 C 0.0776 -0.09202 0.0802 -0.09248 0.08125 -0.09456 C 0.08455 -0.10127 0.08455 -0.10982 0.08645 -0.11722 C 0.08732 -0.12069 0.0901 -0.12277 0.09149 -0.12624 C 0.09722 -0.13872 0.09895 -0.1519 0.10677 -0.16231 C 0.10885 -0.17086 0.11163 -0.1778 0.11527 -0.18497 C 0.11805 -0.1963 0.12083 -0.2074 0.12361 -0.21872 C 0.12465 -0.22289 0.12743 -0.23375 0.12882 -0.23884 C 0.12934 -0.24138 0.13055 -0.24601 0.13055 -0.24601 C 0.13142 -0.25572 0.13142 -0.27468 0.13559 -0.28439 C 0.1368 -0.28716 0.13906 -0.28855 0.14062 -0.29109 C 0.14201 -0.29318 0.14305 -0.29526 0.14409 -0.2978 C 0.14531 -0.30081 0.14583 -0.30404 0.14739 -0.30659 C 0.14982 -0.31075 0.16111 -0.32208 0.16441 -0.32462 C 0.17291 -0.33109 0.16614 -0.32208 0.17448 -0.33179 C 0.17812 -0.33572 0.18125 -0.34057 0.18472 -0.34497 C 0.18802 -0.34913 0.19305 -0.35029 0.19652 -0.35422 C 0.20156 -0.35953 0.2059 -0.36809 0.21007 -0.37456 C 0.22326 -0.39583 0.22604 -0.42867 0.24409 -0.44462 C 0.24913 -0.45503 0.25121 -0.45063 0.25764 -0.4578 C 0.271 -0.47375 0.27586 -0.48439 0.29323 -0.49202 C 0.30538 -0.5082 0.32395 -0.5156 0.33732 -0.53017 C 0.3427 -0.53641 0.34496 -0.54566 0.35086 -0.55052 C 0.35382 -0.55306 0.35746 -0.55352 0.36093 -0.55514 C 0.36493 -0.55676 0.36875 -0.55884 0.37291 -0.55976 C 0.38246 -0.56161 0.40173 -0.56416 0.40173 -0.56416 C 0.42586 -0.57526 0.45121 -0.5919 0.46614 -0.62034 C 0.47118 -0.64277 0.47673 -0.66497 0.48472 -0.68578 C 0.49097 -0.71953 0.50295 -0.73179 0.52361 -0.75144 C 0.5276 -0.75537 0.53107 -0.76069 0.53559 -0.76254 C 0.53889 -0.76416 0.54236 -0.76578 0.54566 -0.76716 C 0.54739 -0.76786 0.55086 -0.76948 0.55086 -0.76948 C 0.5592 -0.78057 0.55902 -0.79375 0.56267 -0.80786 C 0.56145 -0.81919 0.55989 -0.82682 0.55764 -0.83722 C 0.56215 -0.83792 0.56701 -0.83676 0.57118 -0.8393 C 0.57291 -0.84023 0.57482 -0.84624 0.57291 -0.84624 C 0.57014 -0.84624 0.56979 -0.83976 0.5677 -0.83722 " pathEditMode="relative" ptsTypes="ffffffffffffffffffffffffffffffffffffffffffA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55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511 -0.01017 0.00868 -0.00671 0.01875 -0.01133 C 0.02674 -0.01919 0.03681 -0.02266 0.0441 -0.03168 C 0.0507 -0.03977 0.05695 -0.05202 0.06441 -0.05873 C 0.06962 -0.06798 0.07518 -0.07075 0.07969 -0.07885 C 0.08125 -0.08162 0.08229 -0.08486 0.08316 -0.08809 C 0.08455 -0.09249 0.08646 -0.10174 0.08646 -0.10174 C 0.08802 -0.12948 0.09167 -0.15168 0.0967 -0.1785 C 0.09827 -0.18613 0.10347 -0.19191 0.10677 -0.19838 C 0.12153 -0.22844 0.1066 -0.20786 0.11875 -0.22359 C 0.12275 -0.23931 0.12014 -0.23306 0.12552 -0.2437 C 0.1283 -0.25572 0.12604 -0.24879 0.13386 -0.26428 L 0.13386 -0.26428 C 0.13837 -0.27885 0.14427 -0.29179 0.15087 -0.30451 C 0.15191 -0.30682 0.15174 -0.3096 0.15261 -0.31168 C 0.15365 -0.31376 0.16441 -0.33873 0.16615 -0.34081 C 0.16823 -0.34335 0.18663 -0.36185 0.18993 -0.36324 C 0.19323 -0.36486 0.2 -0.36809 0.2 -0.36809 C 0.22014 -0.38798 0.19462 -0.36416 0.21354 -0.37688 C 0.23525 -0.39122 0.21563 -0.38266 0.22882 -0.38821 C 0.23889 -0.39838 0.24705 -0.40763 0.25938 -0.41087 C 0.26545 -0.41642 0.27084 -0.41757 0.27795 -0.41965 C 0.28351 -0.42474 0.28907 -0.42705 0.29497 -0.43122 C 0.29913 -0.43954 0.30313 -0.44139 0.31025 -0.44486 C 0.32639 -0.46636 0.35417 -0.47584 0.37622 -0.47838 C 0.39879 -0.48879 0.41424 -0.48832 0.44063 -0.48994 C 0.44966 -0.49272 0.45972 -0.50058 0.46945 -0.50104 C 0.49427 -0.50266 0.51927 -0.50266 0.5441 -0.50335 C 0.54757 -0.50798 0.55191 -0.5133 0.55434 -0.51931 C 0.55521 -0.52116 0.55504 -0.5237 0.55591 -0.52601 C 0.56337 -0.54335 0.57344 -0.56 0.58316 -0.57549 C 0.58924 -0.58543 0.58837 -0.5896 0.5967 -0.59792 C 0.59844 -0.60578 0.60191 -0.61064 0.60347 -0.61827 C 0.60591 -0.63052 0.60799 -0.64254 0.61025 -0.65434 C 0.61476 -0.67746 0.61216 -0.68624 0.61528 -0.70659 C 0.61841 -0.72717 0.62396 -0.74474 0.63229 -0.76278 C 0.63403 -0.77295 0.63646 -0.78266 0.63907 -0.79214 C 0.63976 -0.79515 0.64219 -0.797 0.6441 -0.79885 C 0.64549 -0.80023 0.65087 -0.80139 0.64913 -0.80116 C 0.62014 -0.79607 0.64271 -0.79676 0.62379 -0.79676 " pathEditMode="relative" ptsTypes="fffffffffffFfffffffffffffffffffffffffffA">
                                      <p:cBhvr>
                                        <p:cTn id="19" dur="10909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26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2404 C 0.00122 -0.05641 0.00087 -0.08878 0.00226 -0.12092 C 0.0033 -0.14682 0.0132 -0.16809 0.01997 -0.19121 C 0.02622 -0.21317 0.01997 -0.1993 0.02691 -0.21317 C 0.02969 -0.22404 0.03281 -0.23514 0.0375 -0.24462 C 0.04184 -0.26289 0.04132 -0.25965 0.04983 -0.27375 C 0.05538 -0.28323 0.05226 -0.28578 0.06025 -0.29317 C 0.07639 -0.32693 0.06094 -0.29456 0.07084 -0.31491 C 0.07205 -0.31745 0.07448 -0.32231 0.07448 -0.32208 C 0.07865 -0.33942 0.0757 -0.33248 0.08143 -0.34404 C 0.08872 -0.37734 0.10261 -0.39445 0.12361 -0.40948 C 0.13108 -0.41479 0.13802 -0.41988 0.14653 -0.42173 C 0.16233 -0.4252 0.1783 -0.42728 0.19393 -0.43144 C 0.20226 -0.43329 0.21268 -0.43306 0.22031 -0.43861 C 0.23386 -0.44832 0.24653 -0.4608 0.25903 -0.4726 C 0.26754 -0.48023 0.27639 -0.49664 0.28368 -0.50659 C 0.2908 -0.51653 0.30122 -0.52346 0.30834 -0.53317 C 0.31007 -0.53572 0.31146 -0.53849 0.31354 -0.54034 C 0.31858 -0.5452 0.32552 -0.54705 0.33108 -0.55005 C 0.33698 -0.55306 0.33768 -0.55606 0.34341 -0.55745 C 0.36736 -0.56393 0.39288 -0.56601 0.41719 -0.56948 C 0.43125 -0.57433 0.44757 -0.57618 0.46129 -0.58404 C 0.47483 -0.5919 0.46163 -0.58497 0.47709 -0.59861 C 0.48038 -0.60161 0.4842 -0.603 0.48768 -0.60601 C 0.4967 -0.61387 0.50504 -0.62427 0.51406 -0.6326 C 0.525 -0.64231 0.53281 -0.65364 0.54202 -0.66659 C 0.54618 -0.67213 0.55278 -0.68578 0.55278 -0.68554 C 0.55608 -0.69919 0.56545 -0.71237 0.56858 -0.72462 C 0.57066 -0.73341 0.57917 -0.763 0.58438 -0.76832 C 0.59132 -0.77526 0.59809 -0.77988 0.60556 -0.7852 C 0.60729 -0.78635 0.60868 -0.78936 0.61077 -0.79005 C 0.63004 -0.79583 0.65087 -0.79445 0.67049 -0.79745 C 0.67552 -0.80439 0.68195 -0.80901 0.68646 -0.81664 C 0.69653 -0.83352 0.70226 -0.85063 0.71806 -0.85803 C 0.71997 -0.85965 0.72136 -0.86173 0.72327 -0.86289 C 0.72674 -0.86497 0.73403 -0.86751 0.73403 -0.86728 " pathEditMode="relative" rAng="0" ptsTypes="fffffffffffffffffffffffffffffffffffA">
                                      <p:cBhvr>
                                        <p:cTn id="23" dur="1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" y="-42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3.33333E-6 0.0275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0.06655 L -3.33333E-6 -4.61752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3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1109 L -0.0125 0.0665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35" grpId="0" animBg="1"/>
      <p:bldP spid="35" grpId="1" animBg="1"/>
      <p:bldP spid="40" grpId="0"/>
      <p:bldP spid="41" grpId="0"/>
      <p:bldP spid="4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38400" y="344269"/>
            <a:ext cx="4114800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ক্ষার ধাতু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6" descr="C:\Documents and Settings\Mike\My Documents\Development\Powerpoint\col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429" y="1600200"/>
            <a:ext cx="8710971" cy="4953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752600" y="5181600"/>
            <a:ext cx="6400800" cy="1447800"/>
          </a:xfrm>
          <a:prstGeom prst="rect">
            <a:avLst/>
          </a:prstGeom>
          <a:solidFill>
            <a:srgbClr val="92D050"/>
          </a:solidFill>
          <a:scene3d>
            <a:camera prst="perspectiveFront"/>
            <a:lightRig rig="threePt" dir="t"/>
          </a:scene3d>
        </p:spPr>
        <p:txBody>
          <a:bodyPr vert="horz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bn-BD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পর্যায় সারণীর যে সকল মৌল পানির সাথে বিক্রিয়া করে ক্ষার তৈরী করে তাদেরকে ক্ষার ধাতু বলে।যেমনঃ-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Na </a:t>
            </a:r>
            <a:r>
              <a:rPr kumimoji="0" lang="bn-BD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একটি ক্ষার ধাতু।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48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2Na</a:t>
            </a:r>
            <a:r>
              <a:rPr lang="en-US" sz="48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kumimoji="0" lang="en-US" sz="48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H</a:t>
            </a:r>
            <a:r>
              <a:rPr kumimoji="0" lang="en-US" sz="4800" b="0" i="0" u="none" strike="noStrike" kern="1200" cap="none" spc="0" normalizeH="0" baseline="-800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2</a:t>
            </a:r>
            <a:r>
              <a:rPr kumimoji="0" lang="en-US" sz="48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O=2NaOH+H</a:t>
            </a:r>
            <a:r>
              <a:rPr kumimoji="0" lang="en-US" sz="4800" b="0" i="0" u="none" strike="noStrike" kern="1200" cap="none" spc="0" normalizeH="0" baseline="-800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2</a:t>
            </a:r>
            <a:endParaRPr kumimoji="0" lang="en-US" sz="3000" b="0" i="0" u="none" strike="noStrike" kern="1200" cap="none" spc="0" normalizeH="0" baseline="-800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6" descr="C:\Documents and Settings\Mike\My Documents\Development\Powerpoint\colpt.jpg"/>
          <p:cNvPicPr>
            <a:picLocks noChangeAspect="1" noChangeArrowheads="1"/>
          </p:cNvPicPr>
          <p:nvPr/>
        </p:nvPicPr>
        <p:blipFill>
          <a:blip r:embed="rId3" cstate="print"/>
          <a:srcRect l="2624" t="10769" r="86004" b="29231"/>
          <a:stretch>
            <a:fillRect/>
          </a:stretch>
        </p:blipFill>
        <p:spPr bwMode="auto">
          <a:xfrm>
            <a:off x="381000" y="2209800"/>
            <a:ext cx="990600" cy="29718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457200"/>
            <a:ext cx="31242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2590800"/>
            <a:ext cx="54102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ক্ষার ধাতুর তিনটি বৈশিষ্ট্য লিখ।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0" y="533400"/>
            <a:ext cx="19812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সময়ঃ ৫ 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457200"/>
            <a:ext cx="58674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মৌলসমূহের ইলেকট্রন বিন্যাস লক্ষ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828800" y="1686580"/>
            <a:ext cx="5638800" cy="3571220"/>
            <a:chOff x="914400" y="1219200"/>
            <a:chExt cx="5638800" cy="3571220"/>
          </a:xfrm>
        </p:grpSpPr>
        <p:sp>
          <p:nvSpPr>
            <p:cNvPr id="3" name="TextBox 2"/>
            <p:cNvSpPr txBox="1"/>
            <p:nvPr/>
          </p:nvSpPr>
          <p:spPr>
            <a:xfrm>
              <a:off x="990600" y="1219200"/>
              <a:ext cx="3352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Be</a:t>
              </a:r>
              <a:r>
                <a:rPr lang="en-US" sz="3200" baseline="-22000" dirty="0" smtClean="0"/>
                <a:t>4</a:t>
              </a:r>
              <a:r>
                <a:rPr lang="en-US" sz="3200" dirty="0" smtClean="0"/>
                <a:t>                 2,</a:t>
              </a:r>
              <a:r>
                <a:rPr lang="en-US" sz="3200" dirty="0" smtClean="0">
                  <a:solidFill>
                    <a:srgbClr val="FF0000"/>
                  </a:solidFill>
                </a:rPr>
                <a:t>2</a:t>
              </a:r>
              <a:r>
                <a:rPr lang="en-US" sz="2800" baseline="-40000" dirty="0" smtClean="0"/>
                <a:t>          </a:t>
              </a:r>
              <a:endParaRPr lang="en-US" sz="1600" baseline="-40000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1828800" y="1524000"/>
              <a:ext cx="14478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990600" y="1828800"/>
              <a:ext cx="4191000" cy="523220"/>
              <a:chOff x="685800" y="2895600"/>
              <a:chExt cx="4191000" cy="52322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85800" y="2895600"/>
                <a:ext cx="419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Mg</a:t>
                </a:r>
                <a:r>
                  <a:rPr lang="en-US" sz="2800" baseline="-22000" dirty="0" smtClean="0"/>
                  <a:t>12                 </a:t>
                </a:r>
                <a:r>
                  <a:rPr lang="en-US" sz="4000" baseline="-22000" dirty="0" smtClean="0"/>
                  <a:t>      2,8,</a:t>
                </a:r>
                <a:r>
                  <a:rPr lang="en-US" sz="4000" baseline="-22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sz="4000" baseline="-22000" dirty="0" smtClean="0"/>
                  <a:t>        </a:t>
                </a:r>
                <a:endParaRPr lang="en-US" sz="2800" baseline="-22000" dirty="0"/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>
                <a:off x="1600200" y="3200400"/>
                <a:ext cx="1371600" cy="158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914400" y="2514600"/>
              <a:ext cx="4114800" cy="523220"/>
              <a:chOff x="533400" y="3886200"/>
              <a:chExt cx="4114800" cy="52322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533400" y="3886200"/>
                <a:ext cx="4114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Ca</a:t>
                </a:r>
                <a:r>
                  <a:rPr lang="en-US" sz="2800" baseline="-22000" dirty="0" smtClean="0"/>
                  <a:t>20                         </a:t>
                </a:r>
                <a:r>
                  <a:rPr lang="en-US" sz="4000" baseline="-22000" dirty="0" smtClean="0"/>
                  <a:t> 2,8,8,</a:t>
                </a:r>
                <a:r>
                  <a:rPr lang="en-US" sz="4000" baseline="-22000" dirty="0" smtClean="0">
                    <a:solidFill>
                      <a:srgbClr val="FF0000"/>
                    </a:solidFill>
                  </a:rPr>
                  <a:t>2</a:t>
                </a:r>
                <a:endParaRPr lang="en-US" sz="2800" baseline="-220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>
                <a:off x="1600200" y="4191000"/>
                <a:ext cx="1447800" cy="1588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990600" y="3124200"/>
              <a:ext cx="4419600" cy="523220"/>
              <a:chOff x="533400" y="4800600"/>
              <a:chExt cx="4419600" cy="523220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533400" y="4800600"/>
                <a:ext cx="441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Sr</a:t>
                </a:r>
                <a:r>
                  <a:rPr lang="en-US" sz="2800" baseline="-22000" dirty="0" smtClean="0"/>
                  <a:t>38                         </a:t>
                </a:r>
                <a:r>
                  <a:rPr lang="en-US" sz="4000" baseline="-22000" dirty="0" smtClean="0"/>
                  <a:t>2,8,18,8,</a:t>
                </a:r>
                <a:r>
                  <a:rPr lang="en-US" sz="4000" baseline="-22000" dirty="0" smtClean="0">
                    <a:solidFill>
                      <a:srgbClr val="FF0000"/>
                    </a:solidFill>
                  </a:rPr>
                  <a:t>2</a:t>
                </a:r>
                <a:endParaRPr lang="en-US" sz="2800" baseline="-220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>
                <a:off x="1447800" y="5105400"/>
                <a:ext cx="1295400" cy="1588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990600" y="3733800"/>
              <a:ext cx="4572000" cy="523220"/>
              <a:chOff x="762000" y="5562600"/>
              <a:chExt cx="4572000" cy="523220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762000" y="5562600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Ba</a:t>
                </a:r>
                <a:r>
                  <a:rPr lang="en-US" sz="2800" baseline="-22000" dirty="0" smtClean="0"/>
                  <a:t>56                        </a:t>
                </a:r>
                <a:r>
                  <a:rPr lang="en-US" sz="4000" baseline="-22000" dirty="0" smtClean="0"/>
                  <a:t>2,8,18,18,8</a:t>
                </a:r>
                <a:r>
                  <a:rPr lang="en-US" sz="4000" baseline="-22000" dirty="0" smtClean="0">
                    <a:solidFill>
                      <a:srgbClr val="FF0000"/>
                    </a:solidFill>
                  </a:rPr>
                  <a:t>,2</a:t>
                </a:r>
                <a:endParaRPr lang="en-US" sz="2800" baseline="-220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>
                <a:off x="1600200" y="5867400"/>
                <a:ext cx="1447800" cy="1588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990600" y="4267200"/>
              <a:ext cx="5562600" cy="523220"/>
              <a:chOff x="381000" y="6029980"/>
              <a:chExt cx="5562600" cy="52322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81000" y="6029980"/>
                <a:ext cx="5562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Ra</a:t>
                </a:r>
                <a:r>
                  <a:rPr lang="en-US" sz="2800" baseline="-22000" dirty="0" smtClean="0"/>
                  <a:t>88                        </a:t>
                </a:r>
                <a:r>
                  <a:rPr lang="en-US" sz="4000" baseline="-22000" dirty="0" smtClean="0"/>
                  <a:t>2,8,18,32,18,8,</a:t>
                </a:r>
                <a:r>
                  <a:rPr lang="en-US" sz="4000" baseline="-22000" dirty="0" smtClean="0">
                    <a:solidFill>
                      <a:srgbClr val="FF0000"/>
                    </a:solidFill>
                  </a:rPr>
                  <a:t>2</a:t>
                </a:r>
                <a:endParaRPr lang="en-US" sz="2800" baseline="-220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>
                <a:off x="1295400" y="6400800"/>
                <a:ext cx="1447800" cy="1588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TextBox 29"/>
          <p:cNvSpPr txBox="1"/>
          <p:nvPr/>
        </p:nvSpPr>
        <p:spPr>
          <a:xfrm>
            <a:off x="990600" y="59436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গ্রুপ-২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মৌলসমূহকে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ৎক্ষার ধাতু বলা হয় কেন?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95400" y="59436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মৌলসমূহের ইলেকট্রন বিন্যাসে কোন মিল খুজে পাও কি?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24000" y="58674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মৌলগুলো পর্যায় সারণির কত নম্বর গ্রুপে অবস্থিত?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90600" y="59436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যৌগ গঠনের ক্ষেত্রে মৌলগুলো ইলেকট্রন গ্রহণ না বর্জন করে?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00200" y="60198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গ্রুপ-২</a:t>
            </a:r>
            <a:r>
              <a:rPr lang="en-US" sz="2800" dirty="0" smtClean="0">
                <a:cs typeface="NikoshBAN" pitchFamily="2" charset="0"/>
              </a:rPr>
              <a:t> </a:t>
            </a:r>
            <a:r>
              <a:rPr lang="bn-BD" sz="2800" dirty="0" smtClean="0">
                <a:cs typeface="NikoshBAN" pitchFamily="2" charset="0"/>
              </a:rPr>
              <a:t>এর মৌলগুলো কি ধরণের যৌগ গঠন করে?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val 57"/>
          <p:cNvSpPr/>
          <p:nvPr/>
        </p:nvSpPr>
        <p:spPr>
          <a:xfrm>
            <a:off x="6097438" y="3232484"/>
            <a:ext cx="1454989" cy="13836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568351" y="2729346"/>
            <a:ext cx="2513162" cy="23899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420155" y="3653589"/>
            <a:ext cx="264543" cy="240632"/>
          </a:xfrm>
          <a:prstGeom prst="ellipse">
            <a:avLst/>
          </a:prstGeom>
          <a:gradFill flip="none" rotWithShape="1">
            <a:gsLst>
              <a:gs pos="10000">
                <a:schemeClr val="accent6">
                  <a:shade val="51000"/>
                  <a:satMod val="130000"/>
                  <a:alpha val="86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354019" y="2811379"/>
            <a:ext cx="264543" cy="240632"/>
          </a:xfrm>
          <a:prstGeom prst="ellipse">
            <a:avLst/>
          </a:prstGeom>
          <a:gradFill flip="none" rotWithShape="1">
            <a:gsLst>
              <a:gs pos="10000">
                <a:schemeClr val="accent6">
                  <a:shade val="51000"/>
                  <a:satMod val="130000"/>
                  <a:alpha val="86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7816970" y="4315326"/>
            <a:ext cx="264543" cy="240632"/>
          </a:xfrm>
          <a:prstGeom prst="ellipse">
            <a:avLst/>
          </a:prstGeom>
          <a:gradFill flip="none" rotWithShape="1">
            <a:gsLst>
              <a:gs pos="10000">
                <a:schemeClr val="accent6">
                  <a:shade val="51000"/>
                  <a:satMod val="130000"/>
                  <a:alpha val="86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031302" y="4796589"/>
            <a:ext cx="264543" cy="240632"/>
          </a:xfrm>
          <a:prstGeom prst="ellipse">
            <a:avLst/>
          </a:prstGeom>
          <a:gradFill flip="none" rotWithShape="1">
            <a:gsLst>
              <a:gs pos="10000">
                <a:schemeClr val="accent6">
                  <a:shade val="51000"/>
                  <a:satMod val="130000"/>
                  <a:alpha val="86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949242" y="3473116"/>
            <a:ext cx="264543" cy="240632"/>
          </a:xfrm>
          <a:prstGeom prst="ellipse">
            <a:avLst/>
          </a:prstGeom>
          <a:gradFill flip="none" rotWithShape="1">
            <a:gsLst>
              <a:gs pos="10000">
                <a:schemeClr val="accent6">
                  <a:shade val="51000"/>
                  <a:satMod val="130000"/>
                  <a:alpha val="86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6019800" y="2743200"/>
            <a:ext cx="264543" cy="240632"/>
          </a:xfrm>
          <a:prstGeom prst="ellipse">
            <a:avLst/>
          </a:prstGeom>
          <a:gradFill flip="none" rotWithShape="1">
            <a:gsLst>
              <a:gs pos="10000">
                <a:schemeClr val="accent6">
                  <a:shade val="51000"/>
                  <a:satMod val="130000"/>
                  <a:alpha val="86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023340" y="4916905"/>
            <a:ext cx="264543" cy="240632"/>
          </a:xfrm>
          <a:prstGeom prst="ellipse">
            <a:avLst/>
          </a:prstGeom>
          <a:gradFill flip="none" rotWithShape="1">
            <a:gsLst>
              <a:gs pos="10000">
                <a:schemeClr val="accent6">
                  <a:shade val="51000"/>
                  <a:satMod val="130000"/>
                  <a:alpha val="86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6031302" y="3834063"/>
            <a:ext cx="264543" cy="240632"/>
          </a:xfrm>
          <a:prstGeom prst="ellipse">
            <a:avLst/>
          </a:prstGeom>
          <a:gradFill flip="none" rotWithShape="1">
            <a:gsLst>
              <a:gs pos="10000">
                <a:schemeClr val="accent6">
                  <a:shade val="51000"/>
                  <a:satMod val="130000"/>
                  <a:alpha val="86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477000" y="37338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</a:t>
            </a:r>
            <a:endParaRPr lang="en-US" sz="3200" dirty="0"/>
          </a:p>
        </p:txBody>
      </p:sp>
      <p:grpSp>
        <p:nvGrpSpPr>
          <p:cNvPr id="2" name="Group 102"/>
          <p:cNvGrpSpPr/>
          <p:nvPr/>
        </p:nvGrpSpPr>
        <p:grpSpPr>
          <a:xfrm>
            <a:off x="228600" y="2289099"/>
            <a:ext cx="3439064" cy="3270402"/>
            <a:chOff x="228600" y="2289099"/>
            <a:chExt cx="3439064" cy="3270402"/>
          </a:xfrm>
        </p:grpSpPr>
        <p:sp>
          <p:nvSpPr>
            <p:cNvPr id="4" name="Oval 3"/>
            <p:cNvSpPr/>
            <p:nvPr/>
          </p:nvSpPr>
          <p:spPr>
            <a:xfrm>
              <a:off x="1220638" y="3232484"/>
              <a:ext cx="1454989" cy="13836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691551" y="2729346"/>
              <a:ext cx="2513162" cy="23899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28600" y="2289099"/>
              <a:ext cx="3439064" cy="327040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543355" y="3653589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477219" y="2811379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940170" y="4315326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89958" y="2991853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154502" y="4796589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072442" y="3473116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59279" y="3954379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749725" y="2630905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146540" y="4916905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154502" y="3834063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76400" y="37338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Mg</a:t>
              </a:r>
              <a:endParaRPr lang="en-US" dirty="0"/>
            </a:p>
          </p:txBody>
        </p:sp>
      </p:grpSp>
      <p:grpSp>
        <p:nvGrpSpPr>
          <p:cNvPr id="3" name="Group 101"/>
          <p:cNvGrpSpPr/>
          <p:nvPr/>
        </p:nvGrpSpPr>
        <p:grpSpPr>
          <a:xfrm>
            <a:off x="228600" y="2286000"/>
            <a:ext cx="3439064" cy="3270402"/>
            <a:chOff x="-2668438" y="-257585"/>
            <a:chExt cx="3439064" cy="3270402"/>
          </a:xfrm>
        </p:grpSpPr>
        <p:sp>
          <p:nvSpPr>
            <p:cNvPr id="87" name="Oval 86"/>
            <p:cNvSpPr/>
            <p:nvPr/>
          </p:nvSpPr>
          <p:spPr>
            <a:xfrm>
              <a:off x="-1676400" y="685800"/>
              <a:ext cx="1454989" cy="13836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-2205487" y="182662"/>
              <a:ext cx="2513162" cy="23899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-2668438" y="-257585"/>
              <a:ext cx="3439064" cy="327040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-353683" y="1106905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-419819" y="264695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43132" y="1768642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-2007080" y="445169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-1742536" y="2249905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175404" y="926432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-2337759" y="1407695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-1147313" y="84221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-750498" y="2370221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-1742536" y="1287379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-1220638" y="1190215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Mg</a:t>
              </a:r>
              <a:endParaRPr lang="en-US" dirty="0"/>
            </a:p>
          </p:txBody>
        </p:sp>
      </p:grpSp>
      <p:sp>
        <p:nvSpPr>
          <p:cNvPr id="104" name="Oval 103"/>
          <p:cNvSpPr/>
          <p:nvPr/>
        </p:nvSpPr>
        <p:spPr>
          <a:xfrm>
            <a:off x="3429000" y="3276600"/>
            <a:ext cx="264543" cy="240632"/>
          </a:xfrm>
          <a:prstGeom prst="ellipse">
            <a:avLst/>
          </a:prstGeom>
          <a:gradFill flip="none" rotWithShape="1">
            <a:gsLst>
              <a:gs pos="10000">
                <a:schemeClr val="accent6">
                  <a:shade val="51000"/>
                  <a:satMod val="130000"/>
                  <a:alpha val="86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14"/>
          <p:cNvGrpSpPr/>
          <p:nvPr/>
        </p:nvGrpSpPr>
        <p:grpSpPr>
          <a:xfrm>
            <a:off x="2662902" y="5791200"/>
            <a:ext cx="4909499" cy="830997"/>
            <a:chOff x="2662902" y="5791200"/>
            <a:chExt cx="4909499" cy="830997"/>
          </a:xfrm>
        </p:grpSpPr>
        <p:sp>
          <p:nvSpPr>
            <p:cNvPr id="113" name="Rectangle 112"/>
            <p:cNvSpPr/>
            <p:nvPr/>
          </p:nvSpPr>
          <p:spPr>
            <a:xfrm>
              <a:off x="2662902" y="5791200"/>
              <a:ext cx="137569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aseline="32000" dirty="0" smtClean="0"/>
                <a:t>Mg</a:t>
              </a:r>
              <a:r>
                <a:rPr lang="en-US" sz="4800" dirty="0" smtClean="0"/>
                <a:t> </a:t>
              </a:r>
              <a:r>
                <a:rPr lang="en-US" sz="4800" baseline="54000" dirty="0" smtClean="0"/>
                <a:t>2+ </a:t>
              </a:r>
              <a:endParaRPr lang="en-US" sz="4800" baseline="54000" dirty="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781800" y="5867400"/>
              <a:ext cx="79060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aseline="30000" dirty="0" smtClean="0"/>
                <a:t>O</a:t>
              </a:r>
              <a:r>
                <a:rPr lang="en-US" sz="4800" baseline="54000" dirty="0" smtClean="0"/>
                <a:t>2-</a:t>
              </a:r>
              <a:endParaRPr lang="en-US" sz="4800" baseline="54000" dirty="0"/>
            </a:p>
          </p:txBody>
        </p:sp>
      </p:grpSp>
      <p:sp>
        <p:nvSpPr>
          <p:cNvPr id="77" name="Oval 76"/>
          <p:cNvSpPr/>
          <p:nvPr/>
        </p:nvSpPr>
        <p:spPr>
          <a:xfrm>
            <a:off x="3505200" y="4191000"/>
            <a:ext cx="264543" cy="240632"/>
          </a:xfrm>
          <a:prstGeom prst="ellipse">
            <a:avLst/>
          </a:prstGeom>
          <a:gradFill flip="none" rotWithShape="1">
            <a:gsLst>
              <a:gs pos="10000">
                <a:schemeClr val="accent6">
                  <a:shade val="51000"/>
                  <a:satMod val="130000"/>
                  <a:alpha val="86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2514600" y="15240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2Mg +O</a:t>
            </a:r>
            <a:r>
              <a:rPr lang="en-US" sz="3200" baseline="-22000" dirty="0" smtClean="0"/>
              <a:t>2  </a:t>
            </a:r>
            <a:r>
              <a:rPr lang="en-US" sz="3200" dirty="0" smtClean="0"/>
              <a:t>=   2MgO</a:t>
            </a:r>
            <a:endParaRPr lang="en-US" sz="3200" dirty="0"/>
          </a:p>
        </p:txBody>
      </p:sp>
      <p:sp>
        <p:nvSpPr>
          <p:cNvPr id="49" name="TextBox 48"/>
          <p:cNvSpPr txBox="1"/>
          <p:nvPr/>
        </p:nvSpPr>
        <p:spPr>
          <a:xfrm>
            <a:off x="1447800" y="381000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যৌগ গঠনে কোন মৌলটি ইলেকট্রন গ্রহন এবং কোন মৌলটি ইলেকট্রন বর্জন করবে?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981200" y="3810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মৌলটি পর্যায় সারণির কত নম্বর গ্রুপে অবস্থিত?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286000" y="4572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দ্বয়ে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 নাম কি?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85800" y="228600"/>
            <a:ext cx="769620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গ্রুপ-২ এ অবস্থিত মৌলসমূহ তাদের শেষ কক্ষ পথের দু’টি ইলেকট্রন  অধাতুকে দান করে। সুতরাং গ্রুপ-২ এর মৌলগুলোও ধাতু।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52601E-6 C 0.00277 -0.0104 0.0059 -0.02081 0.00989 -0.03052 C 0.0118 -0.03514 0.01649 -0.04347 0.01649 -0.04347 C 0.01961 -0.05711 0.02395 -0.07376 0.03454 -0.07861 C 0.04548 -0.09318 0.0335 -0.07931 0.04427 -0.08717 C 0.05104 -0.09225 0.05746 -0.09896 0.06406 -0.10474 C 0.07204 -0.11168 0.08611 -0.11329 0.09513 -0.11561 C 0.11128 -0.11399 0.12135 -0.11144 0.13611 -0.10474 C 0.14392 -0.10127 0.13819 -0.10358 0.146 -0.10035 C 0.14757 -0.09965 0.15086 -0.09826 0.15086 -0.09826 C 0.1526 -0.09688 0.15399 -0.09503 0.1559 -0.09387 C 0.15902 -0.09202 0.16562 -0.08948 0.16562 -0.08948 C 0.18454 -0.07237 0.15729 -0.09618 0.17552 -0.08277 C 0.17899 -0.08023 0.18524 -0.07422 0.18524 -0.07422 C 0.18628 -0.07191 0.18697 -0.06936 0.18854 -0.06751 C 0.19149 -0.06405 0.19843 -0.05896 0.19843 -0.05896 C 0.20191 -0.05179 0.20885 -0.04185 0.21475 -0.03931 C 0.21875 -0.02358 0.21319 -0.04208 0.22135 -0.02613 C 0.22413 -0.02058 0.22413 -0.01248 0.22638 -0.00647 C 0.22795 -0.00208 0.22951 0.00231 0.23125 0.00671 C 0.23211 0.00902 0.23454 0.01318 0.23454 0.01318 " pathEditMode="relative" ptsTypes="ffffffffffffffffffffA">
                                      <p:cBhvr>
                                        <p:cTn id="35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91 -0.01156 0.00625 -0.03121 0.0132 -0.03931 C 0.02344 -0.05133 0.03941 -0.06428 0.05243 -0.06983 C 0.06077 -0.07723 0.07066 -0.08023 0.08038 -0.08301 C 0.09723 -0.08 0.11285 -0.07514 0.12952 -0.07214 C 0.14879 -0.06358 0.13594 -0.06798 0.16893 -0.06543 C 0.17691 -0.06289 0.18264 -0.0578 0.19028 -0.05457 C 0.19358 -0.05156 0.1967 -0.04879 0.2 -0.04578 C 0.20174 -0.04439 0.20504 -0.04139 0.20504 -0.04139 C 0.20903 -0.03306 0.20677 -0.03676 0.21146 -0.03052 " pathEditMode="relative" ptsTypes="fffffffffA">
                                      <p:cBhvr>
                                        <p:cTn id="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3 0.00601 L 0.18698 0.0009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-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77" grpId="0" animBg="1"/>
      <p:bldP spid="78" grpId="0"/>
      <p:bldP spid="49" grpId="0"/>
      <p:bldP spid="49" grpId="1"/>
      <p:bldP spid="50" grpId="0"/>
      <p:bldP spid="50" grpId="1"/>
      <p:bldP spid="51" grpId="0"/>
      <p:bldP spid="51" grpId="1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7620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বিক্রিয়াগুলো লক্ষ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9812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 + 2H</a:t>
            </a:r>
            <a:r>
              <a:rPr lang="en-US" sz="2400" baseline="-24000" dirty="0" smtClean="0"/>
              <a:t>2</a:t>
            </a:r>
            <a:r>
              <a:rPr lang="en-US" sz="2400" dirty="0" smtClean="0"/>
              <a:t>O</a:t>
            </a:r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43200" y="2209800"/>
            <a:ext cx="1905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1066800" y="2662535"/>
            <a:ext cx="6096000" cy="461665"/>
            <a:chOff x="1066800" y="2662535"/>
            <a:chExt cx="6096000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1066800" y="2662535"/>
              <a:ext cx="609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Sr</a:t>
              </a:r>
              <a:r>
                <a:rPr lang="en-US" sz="2400" dirty="0" smtClean="0"/>
                <a:t> + 2H</a:t>
              </a:r>
              <a:r>
                <a:rPr lang="en-US" sz="2400" baseline="-24000" dirty="0" smtClean="0"/>
                <a:t>2</a:t>
              </a:r>
              <a:r>
                <a:rPr lang="en-US" sz="2400" dirty="0" smtClean="0"/>
                <a:t>O</a:t>
              </a:r>
              <a:endParaRPr lang="en-US" sz="2400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2667000" y="2895600"/>
              <a:ext cx="19812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066800" y="3272135"/>
            <a:ext cx="6096000" cy="461665"/>
            <a:chOff x="1066800" y="2662535"/>
            <a:chExt cx="6096000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1066800" y="2662535"/>
              <a:ext cx="609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Ba</a:t>
              </a:r>
              <a:r>
                <a:rPr lang="en-US" sz="2400" dirty="0" smtClean="0"/>
                <a:t> + 2H</a:t>
              </a:r>
              <a:r>
                <a:rPr lang="en-US" sz="2400" baseline="-24000" dirty="0" smtClean="0"/>
                <a:t>2</a:t>
              </a:r>
              <a:r>
                <a:rPr lang="en-US" sz="2400" dirty="0" smtClean="0"/>
                <a:t>O</a:t>
              </a:r>
              <a:endParaRPr lang="en-US" sz="2400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667000" y="2895600"/>
              <a:ext cx="19812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1600200" y="4038600"/>
            <a:ext cx="4953000" cy="1147465"/>
            <a:chOff x="1600200" y="4038600"/>
            <a:chExt cx="4953000" cy="1147465"/>
          </a:xfrm>
        </p:grpSpPr>
        <p:sp>
          <p:nvSpPr>
            <p:cNvPr id="14" name="TextBox 13"/>
            <p:cNvSpPr txBox="1"/>
            <p:nvPr/>
          </p:nvSpPr>
          <p:spPr>
            <a:xfrm>
              <a:off x="1600200" y="4038600"/>
              <a:ext cx="495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M + 2H</a:t>
              </a:r>
              <a:r>
                <a:rPr lang="en-US" sz="2400" baseline="-24000" dirty="0" smtClean="0"/>
                <a:t>2</a:t>
              </a:r>
              <a:r>
                <a:rPr lang="en-US" sz="2400" dirty="0" smtClean="0"/>
                <a:t>O  = M(OH)</a:t>
              </a:r>
              <a:r>
                <a:rPr lang="en-US" sz="2400" baseline="-22000" dirty="0" smtClean="0"/>
                <a:t>2  </a:t>
              </a:r>
              <a:r>
                <a:rPr lang="en-US" sz="2800" dirty="0" smtClean="0"/>
                <a:t>+ H</a:t>
              </a:r>
              <a:r>
                <a:rPr lang="en-US" sz="2800" baseline="-24000" dirty="0" smtClean="0"/>
                <a:t>2</a:t>
              </a:r>
              <a:endParaRPr lang="en-US" sz="2400" baseline="-24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95600" y="4724400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[ M = Ca, </a:t>
              </a:r>
              <a:r>
                <a:rPr lang="en-US" sz="2400" dirty="0" err="1" smtClean="0"/>
                <a:t>Sr</a:t>
              </a:r>
              <a:r>
                <a:rPr lang="en-US" sz="2400" dirty="0" smtClean="0"/>
                <a:t>, </a:t>
              </a:r>
              <a:r>
                <a:rPr lang="en-US" sz="2400" dirty="0" err="1" smtClean="0"/>
                <a:t>Ba</a:t>
              </a:r>
              <a:r>
                <a:rPr lang="en-US" sz="2400" dirty="0" smtClean="0"/>
                <a:t> ]</a:t>
              </a:r>
              <a:endParaRPr lang="en-US" sz="24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14400" y="56388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-২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ধাতুসমূহের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বিক্রিয়ায়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উ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ৎপন্ন হয়?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2200" y="56388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ধাতব হাইড্রোক্সাইড ও হাইড্রোজেন।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0" y="55626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অক্সাইডসমূহ পানির সাথে কী ধরণের দ্রবণ তৈরি করে?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9400" y="56388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ক্ষারীয় দ্রবণ তৈরি করে</a:t>
            </a:r>
            <a:r>
              <a:rPr lang="bn-BD" sz="2800" dirty="0" smtClean="0"/>
              <a:t>।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7" grpId="0"/>
      <p:bldP spid="17" grpId="1"/>
      <p:bldP spid="18" grpId="0"/>
      <p:bldP spid="18" grpId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33400" y="1676400"/>
            <a:ext cx="8077200" cy="2743880"/>
            <a:chOff x="457200" y="1066800"/>
            <a:chExt cx="7019925" cy="2076450"/>
          </a:xfrm>
        </p:grpSpPr>
        <p:pic>
          <p:nvPicPr>
            <p:cNvPr id="2" name="Picture 1" descr="coi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1066800"/>
              <a:ext cx="2200275" cy="20764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" name="Picture 2" descr="silver coin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95600" y="1066800"/>
              <a:ext cx="2209800" cy="20764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 descr="gold coin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34000" y="1066800"/>
              <a:ext cx="2143125" cy="207593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2514600" y="55626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মুদ্রাগুলো কি দিয়ে তৈরি?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56388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মুদ্রাগুলোর বৈশিষ্ট্য কিরূপ?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54864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মুদ্রাগুলোকে আমরা কি কাজে ব্যবহার করি?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55626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Cu, Ag, Au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ধাতুর সাথে উপরের মুদ্রাগুলোর সম্পর্ক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5562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পর্যায় সারণির কত নম্বর গ্রুপে মৌলগুলো অবস্থিত?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54864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মুদ্রা ধাতু বলতে কী বুঝায়?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riodic_Table litle.png"/>
          <p:cNvPicPr>
            <a:picLocks noChangeAspect="1"/>
          </p:cNvPicPr>
          <p:nvPr/>
        </p:nvPicPr>
        <p:blipFill>
          <a:blip r:embed="rId3"/>
          <a:srcRect l="7477" t="3704"/>
          <a:stretch>
            <a:fillRect/>
          </a:stretch>
        </p:blipFill>
        <p:spPr>
          <a:xfrm>
            <a:off x="1143000" y="1219200"/>
            <a:ext cx="7543800" cy="3962045"/>
          </a:xfrm>
          <a:prstGeom prst="rect">
            <a:avLst/>
          </a:prstGeom>
        </p:spPr>
      </p:pic>
      <p:grpSp>
        <p:nvGrpSpPr>
          <p:cNvPr id="2" name="Group 68"/>
          <p:cNvGrpSpPr/>
          <p:nvPr/>
        </p:nvGrpSpPr>
        <p:grpSpPr>
          <a:xfrm>
            <a:off x="1139031" y="685800"/>
            <a:ext cx="7319169" cy="457200"/>
            <a:chOff x="1139031" y="381000"/>
            <a:chExt cx="7319169" cy="457200"/>
          </a:xfrm>
        </p:grpSpPr>
        <p:sp>
          <p:nvSpPr>
            <p:cNvPr id="91" name="Rectangle 90"/>
            <p:cNvSpPr/>
            <p:nvPr/>
          </p:nvSpPr>
          <p:spPr>
            <a:xfrm>
              <a:off x="5609431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১২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994400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১৩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379369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১৪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841331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১৫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303294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১৬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688263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১৭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8073231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১৮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762500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300538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৯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915569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৮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453606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৭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068638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৬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683669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৫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298700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913731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528763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139031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224463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১১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9" name="Rectangle 168"/>
          <p:cNvSpPr/>
          <p:nvPr/>
        </p:nvSpPr>
        <p:spPr>
          <a:xfrm>
            <a:off x="685800" y="1219200"/>
            <a:ext cx="384969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685800" y="1676400"/>
            <a:ext cx="38496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681831" y="2057400"/>
            <a:ext cx="384969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685800" y="2514600"/>
            <a:ext cx="38496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685800" y="2895600"/>
            <a:ext cx="38496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685800" y="3276600"/>
            <a:ext cx="384969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685800" y="3733800"/>
            <a:ext cx="38496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066800" y="1219200"/>
            <a:ext cx="7391400" cy="457200"/>
          </a:xfrm>
          <a:prstGeom prst="rect">
            <a:avLst/>
          </a:prstGeom>
          <a:solidFill>
            <a:schemeClr val="tx2">
              <a:lumMod val="20000"/>
              <a:lumOff val="80000"/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143000" y="1676400"/>
            <a:ext cx="7315200" cy="762000"/>
          </a:xfrm>
          <a:prstGeom prst="rect">
            <a:avLst/>
          </a:prstGeom>
          <a:solidFill>
            <a:schemeClr val="accent6">
              <a:lumMod val="20000"/>
              <a:lumOff val="80000"/>
              <a:alpha val="29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696200" y="685800"/>
            <a:ext cx="384969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7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71800" y="56388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   এটা কিসের সারণি?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743200" y="56388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গ্রুপ-১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7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 কি কি  মৌল দেখতে পাচ্ছ?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Picture 34" descr="Periodic_Table litle.png"/>
          <p:cNvPicPr>
            <a:picLocks noChangeAspect="1"/>
          </p:cNvPicPr>
          <p:nvPr/>
        </p:nvPicPr>
        <p:blipFill>
          <a:blip r:embed="rId3"/>
          <a:srcRect l="87211" t="13840" r="6821" b="25341"/>
          <a:stretch>
            <a:fillRect/>
          </a:stretch>
        </p:blipFill>
        <p:spPr>
          <a:xfrm>
            <a:off x="7620000" y="1676400"/>
            <a:ext cx="5334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/>
      <p:bldP spid="42" grpId="1"/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90600" y="1190685"/>
            <a:ext cx="7315200" cy="4524315"/>
            <a:chOff x="685800" y="685801"/>
            <a:chExt cx="7315200" cy="4524315"/>
          </a:xfrm>
        </p:grpSpPr>
        <p:sp>
          <p:nvSpPr>
            <p:cNvPr id="2" name="TextBox 1"/>
            <p:cNvSpPr txBox="1"/>
            <p:nvPr/>
          </p:nvSpPr>
          <p:spPr>
            <a:xfrm>
              <a:off x="685800" y="685801"/>
              <a:ext cx="7315200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F </a:t>
              </a:r>
              <a:r>
                <a:rPr lang="en-US" sz="3600" baseline="-22000" dirty="0" smtClean="0"/>
                <a:t>9                             2,</a:t>
              </a:r>
              <a:r>
                <a:rPr lang="en-US" sz="3600" baseline="-22000" dirty="0" smtClean="0">
                  <a:solidFill>
                    <a:srgbClr val="FF0000"/>
                  </a:solidFill>
                </a:rPr>
                <a:t>7</a:t>
              </a:r>
            </a:p>
            <a:p>
              <a:endParaRPr lang="en-US" sz="3600" dirty="0" smtClean="0"/>
            </a:p>
            <a:p>
              <a:r>
                <a:rPr lang="en-US" sz="3600" dirty="0" smtClean="0"/>
                <a:t>Cl</a:t>
              </a:r>
              <a:r>
                <a:rPr lang="en-US" sz="3600" baseline="-22000" dirty="0" smtClean="0"/>
                <a:t>17                            2,8,</a:t>
              </a:r>
              <a:r>
                <a:rPr lang="en-US" sz="3600" baseline="-22000" dirty="0" smtClean="0">
                  <a:solidFill>
                    <a:srgbClr val="FF0000"/>
                  </a:solidFill>
                </a:rPr>
                <a:t>7</a:t>
              </a:r>
            </a:p>
            <a:p>
              <a:endParaRPr lang="en-US" sz="3600" baseline="-22000" dirty="0" smtClean="0"/>
            </a:p>
            <a:p>
              <a:r>
                <a:rPr lang="en-US" sz="3600" dirty="0" smtClean="0"/>
                <a:t>Br</a:t>
              </a:r>
              <a:r>
                <a:rPr lang="en-US" sz="3600" baseline="-22000" dirty="0" smtClean="0"/>
                <a:t>35                            2, 8, 18,</a:t>
              </a:r>
              <a:r>
                <a:rPr lang="en-US" sz="3600" dirty="0" smtClean="0"/>
                <a:t> </a:t>
              </a:r>
              <a:r>
                <a:rPr lang="en-US" sz="3600" baseline="-22000" dirty="0" smtClean="0">
                  <a:solidFill>
                    <a:srgbClr val="FF0000"/>
                  </a:solidFill>
                </a:rPr>
                <a:t>7</a:t>
              </a:r>
            </a:p>
            <a:p>
              <a:endParaRPr lang="en-US" sz="3600" baseline="-22000" dirty="0" smtClean="0"/>
            </a:p>
            <a:p>
              <a:r>
                <a:rPr lang="en-US" sz="3600" dirty="0" smtClean="0"/>
                <a:t>I</a:t>
              </a:r>
              <a:r>
                <a:rPr lang="en-US" sz="3600" baseline="-22000" dirty="0" smtClean="0"/>
                <a:t>53                                2, 8, 18, 18,</a:t>
              </a:r>
              <a:r>
                <a:rPr lang="en-US" sz="3600" baseline="-22000" dirty="0" smtClean="0">
                  <a:solidFill>
                    <a:srgbClr val="FF0000"/>
                  </a:solidFill>
                </a:rPr>
                <a:t> 7</a:t>
              </a:r>
            </a:p>
            <a:p>
              <a:endParaRPr lang="en-US" sz="3600" baseline="-22000" dirty="0" smtClean="0"/>
            </a:p>
            <a:p>
              <a:r>
                <a:rPr lang="en-US" sz="3600" dirty="0" smtClean="0"/>
                <a:t>At</a:t>
              </a:r>
              <a:r>
                <a:rPr lang="en-US" sz="3600" baseline="-22000" dirty="0" smtClean="0"/>
                <a:t>85                            2, 8, 18, 32, 18, </a:t>
              </a:r>
              <a:r>
                <a:rPr lang="en-US" sz="3600" baseline="-22000" dirty="0" smtClean="0">
                  <a:solidFill>
                    <a:srgbClr val="FF0000"/>
                  </a:solidFill>
                </a:rPr>
                <a:t>7</a:t>
              </a:r>
              <a:endParaRPr lang="en-US" sz="3600" baseline="-22000" dirty="0">
                <a:solidFill>
                  <a:srgbClr val="FF0000"/>
                </a:solidFill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1600200" y="1143000"/>
              <a:ext cx="1905000" cy="158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1828800" y="2209800"/>
              <a:ext cx="1905000" cy="158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1752600" y="3124200"/>
              <a:ext cx="1905000" cy="158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1752600" y="4038600"/>
              <a:ext cx="1905000" cy="158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752600" y="4953000"/>
              <a:ext cx="1905000" cy="158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981200" y="304800"/>
            <a:ext cx="4953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ইলেকট্রন বিন্যাসগুলো লক্ষ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60198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মৌলগুলো পর্যায় সারণির কত নম্বর গ্রুপে অবস্থিত?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400" y="60198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মৌলসমূহের ইলেকট্রন বিন্যাসে কোন মিল খুজে পাও কি?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2600" y="60960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যৌগ গঠনের ক্ষেত্রে মৌলগুলো ইলেকট্রন গ্রহণ না বর্জন করে?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0" y="60198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হ্যালোজেন শব্দের অর্থ কি?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8800" y="602998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হ্যালোজেনসমূহের মুল উৎস কি?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2667000"/>
          <a:ext cx="1360312" cy="1147763"/>
        </p:xfrm>
        <a:graphic>
          <a:graphicData uri="http://schemas.openxmlformats.org/presentationml/2006/ole">
            <p:oleObj spid="_x0000_s1027" name="Packager Shell Object" showAsIcon="1" r:id="rId4" imgW="914400" imgH="771480" progId="Package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4600" y="6096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পানির সাথে ধাতুসমূহের বিক্রিয়া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09800" y="304800"/>
            <a:ext cx="4495800" cy="1295400"/>
            <a:chOff x="2209800" y="304800"/>
            <a:chExt cx="4495800" cy="1600200"/>
          </a:xfrm>
          <a:solidFill>
            <a:srgbClr val="92D050"/>
          </a:solidFill>
        </p:grpSpPr>
        <p:sp>
          <p:nvSpPr>
            <p:cNvPr id="4" name="Horizontal Scroll 3"/>
            <p:cNvSpPr/>
            <p:nvPr/>
          </p:nvSpPr>
          <p:spPr>
            <a:xfrm>
              <a:off x="2209800" y="304800"/>
              <a:ext cx="4495800" cy="1600200"/>
            </a:xfrm>
            <a:prstGeom prst="horizont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38400" y="606949"/>
              <a:ext cx="3733800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 smtClean="0"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6" descr="9M6YC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676400"/>
            <a:ext cx="6248400" cy="46863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953869"/>
            <a:ext cx="2667000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160693"/>
            <a:ext cx="7696200" cy="954107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গ্রুপ-১ ও গ্রুপ-২ এর মৌলসমূহ সহজেই আয়নিক বন্ধন গঠন করতে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       পারে। উদাহরণসহ বিশ্লেষণ কর।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1200" y="1066800"/>
            <a:ext cx="22098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সময়ঃ ১০ 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Mike\My Documents\Development\Powerpoint\col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8659646" cy="4724798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3124200" y="228600"/>
            <a:ext cx="23622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অবস্থান্তর মৌল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5257800"/>
            <a:ext cx="8458200" cy="1295400"/>
          </a:xfrm>
          <a:prstGeom prst="rect">
            <a:avLst/>
          </a:prstGeom>
          <a:solidFill>
            <a:srgbClr val="00B0F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পর্যায় সারণি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তে</a:t>
            </a: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মৌল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সমূ</a:t>
            </a: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হের ইলেক্ট্রণ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প্রবেশের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ক্ষেত্রে শেষ ইলেক্ট্রণ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d</a:t>
            </a: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-অর্বিটালে প্রবেশ করলে তাকে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d</a:t>
            </a: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-ব্লক মৌল বলে।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গ্রুপ-৩ থেকে</a:t>
            </a:r>
            <a:r>
              <a:rPr kumimoji="0" lang="bn-BD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গ্রুপ-১১ পর্যন্ত মৌলসমূহকে অবস্থান্তর মৌল বলে।</a:t>
            </a:r>
            <a:endParaRPr kumimoji="0" lang="bn-BD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6" descr="C:\Documents and Settings\Mike\My Documents\Development\Powerpoint\colpt.jpg"/>
          <p:cNvPicPr>
            <a:picLocks noChangeAspect="1" noChangeArrowheads="1"/>
          </p:cNvPicPr>
          <p:nvPr/>
        </p:nvPicPr>
        <p:blipFill>
          <a:blip r:embed="rId3" cstate="print"/>
          <a:srcRect l="13199" t="32255" r="33124" b="29038"/>
          <a:stretch>
            <a:fillRect/>
          </a:stretch>
        </p:blipFill>
        <p:spPr bwMode="auto">
          <a:xfrm>
            <a:off x="1371600" y="2667000"/>
            <a:ext cx="4648200" cy="18288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TextBox 8"/>
          <p:cNvSpPr txBox="1"/>
          <p:nvPr/>
        </p:nvSpPr>
        <p:spPr>
          <a:xfrm>
            <a:off x="3200400" y="2286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এটা কিসের সারণি?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2286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মৌলগুলোকে কি বলে?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1"/>
      <p:bldP spid="10" grpId="1"/>
      <p:bldP spid="10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71800" y="304800"/>
            <a:ext cx="3048000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নিস্ক্রিয় গ্যাস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122938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Times New Roman" pitchFamily="18" charset="0"/>
                <a:cs typeface="NikoshBAN" pitchFamily="2" charset="0"/>
              </a:rPr>
              <a:t>নিস্ক্রিয় গ্যাস মৌলের নাম সমূহঃ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He,Ne,Ar,Kr,Xe,Rn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28600" y="2286000"/>
            <a:ext cx="8686800" cy="3352800"/>
            <a:chOff x="228600" y="2590800"/>
            <a:chExt cx="8686800" cy="3352800"/>
          </a:xfrm>
        </p:grpSpPr>
        <p:sp>
          <p:nvSpPr>
            <p:cNvPr id="8" name="TextBox 7"/>
            <p:cNvSpPr txBox="1"/>
            <p:nvPr/>
          </p:nvSpPr>
          <p:spPr>
            <a:xfrm>
              <a:off x="609600" y="2590800"/>
              <a:ext cx="190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He(2)</a:t>
              </a:r>
              <a:r>
                <a:rPr lang="bn-BD" sz="2800" dirty="0" smtClean="0">
                  <a:latin typeface="Times New Roman" pitchFamily="18" charset="0"/>
                  <a:cs typeface="NikoshBAN" pitchFamily="2" charset="0"/>
                </a:rPr>
                <a:t>-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1s</a:t>
              </a:r>
              <a:r>
                <a:rPr lang="en-US" sz="28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8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3400" y="3124200"/>
              <a:ext cx="2895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Ne(10)-1s</a:t>
              </a:r>
              <a:r>
                <a:rPr lang="en-US" sz="28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2s</a:t>
              </a:r>
              <a:r>
                <a:rPr lang="en-US" sz="28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2p</a:t>
              </a:r>
              <a:r>
                <a:rPr lang="en-US" sz="2800" baseline="30000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2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7200" y="3581400"/>
              <a:ext cx="4191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Ar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(18) 1s</a:t>
              </a:r>
              <a:r>
                <a:rPr lang="en-US" sz="28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2s</a:t>
              </a:r>
              <a:r>
                <a:rPr lang="en-US" sz="28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2p</a:t>
              </a:r>
              <a:r>
                <a:rPr lang="en-US" sz="2800" baseline="30000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3s</a:t>
              </a:r>
              <a:r>
                <a:rPr lang="en-US" sz="28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3p</a:t>
              </a:r>
              <a:r>
                <a:rPr lang="en-US" sz="2800" baseline="30000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28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" y="4191000"/>
              <a:ext cx="5105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Kr(36) 1s</a:t>
              </a:r>
              <a:r>
                <a:rPr lang="en-US" sz="28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2s</a:t>
              </a:r>
              <a:r>
                <a:rPr lang="en-US" sz="28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2p</a:t>
              </a:r>
              <a:r>
                <a:rPr lang="en-US" sz="2800" baseline="30000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3s</a:t>
              </a:r>
              <a:r>
                <a:rPr lang="en-US" sz="28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3p</a:t>
              </a:r>
              <a:r>
                <a:rPr lang="en-US" sz="2800" baseline="30000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3d</a:t>
              </a:r>
              <a:r>
                <a:rPr lang="en-US" sz="2800" baseline="30000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4s</a:t>
              </a:r>
              <a:r>
                <a:rPr lang="en-US" sz="28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4p</a:t>
              </a:r>
              <a:r>
                <a:rPr lang="en-US" sz="2800" baseline="30000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28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" y="4724400"/>
              <a:ext cx="7772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(54) 1s</a:t>
              </a:r>
              <a:r>
                <a:rPr lang="en-US" sz="28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2s</a:t>
              </a:r>
              <a:r>
                <a:rPr lang="en-US" sz="28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2p</a:t>
              </a:r>
              <a:r>
                <a:rPr lang="en-US" sz="2800" baseline="30000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3s</a:t>
              </a:r>
              <a:r>
                <a:rPr lang="en-US" sz="28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3p</a:t>
              </a:r>
              <a:r>
                <a:rPr lang="en-US" sz="2800" baseline="30000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3d</a:t>
              </a:r>
              <a:r>
                <a:rPr lang="en-US" sz="2800" baseline="30000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4s</a:t>
              </a:r>
              <a:r>
                <a:rPr lang="en-US" sz="28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4p</a:t>
              </a:r>
              <a:r>
                <a:rPr lang="en-US" sz="2800" baseline="30000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4d</a:t>
              </a:r>
              <a:r>
                <a:rPr lang="en-US" sz="2800" baseline="30000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4f</a:t>
              </a:r>
              <a:r>
                <a:rPr lang="en-US" sz="2800" baseline="30000" dirty="0" smtClean="0">
                  <a:latin typeface="Times New Roman" pitchFamily="18" charset="0"/>
                  <a:cs typeface="Times New Roman" pitchFamily="18" charset="0"/>
                </a:rPr>
                <a:t>14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5s</a:t>
              </a:r>
              <a:r>
                <a:rPr lang="en-US" sz="28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5p</a:t>
              </a:r>
              <a:r>
                <a:rPr lang="en-US" sz="2800" baseline="30000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28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8600" y="5334000"/>
              <a:ext cx="86868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Rn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(86)1s</a:t>
              </a:r>
              <a:r>
                <a:rPr lang="en-US" sz="28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2s</a:t>
              </a:r>
              <a:r>
                <a:rPr lang="en-US" sz="28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2p</a:t>
              </a:r>
              <a:r>
                <a:rPr lang="en-US" sz="2800" baseline="30000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3s</a:t>
              </a:r>
              <a:r>
                <a:rPr lang="en-US" sz="28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3p</a:t>
              </a:r>
              <a:r>
                <a:rPr lang="en-US" sz="2800" baseline="30000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3d</a:t>
              </a:r>
              <a:r>
                <a:rPr lang="en-US" sz="2800" baseline="30000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4s</a:t>
              </a:r>
              <a:r>
                <a:rPr lang="en-US" sz="28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4p</a:t>
              </a:r>
              <a:r>
                <a:rPr lang="en-US" sz="2800" baseline="30000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4d</a:t>
              </a:r>
              <a:r>
                <a:rPr lang="en-US" sz="2800" baseline="30000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4f</a:t>
              </a:r>
              <a:r>
                <a:rPr lang="en-US" sz="2800" baseline="30000" dirty="0" smtClean="0">
                  <a:latin typeface="Times New Roman" pitchFamily="18" charset="0"/>
                  <a:cs typeface="Times New Roman" pitchFamily="18" charset="0"/>
                </a:rPr>
                <a:t>14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5s</a:t>
              </a:r>
              <a:r>
                <a:rPr lang="en-US" sz="28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5p</a:t>
              </a:r>
              <a:r>
                <a:rPr lang="en-US" sz="2800" baseline="30000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5d</a:t>
              </a:r>
              <a:r>
                <a:rPr lang="en-US" sz="2800" baseline="30000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6s</a:t>
              </a:r>
              <a:r>
                <a:rPr lang="en-US" sz="28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6p</a:t>
              </a:r>
              <a:r>
                <a:rPr lang="en-US" sz="2800" baseline="30000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28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00200" y="2590800"/>
              <a:ext cx="609600" cy="4572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9800" y="3124200"/>
              <a:ext cx="1066800" cy="533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971800" y="3657600"/>
              <a:ext cx="1066800" cy="533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19600" y="4267200"/>
              <a:ext cx="990600" cy="4572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477000" y="4724400"/>
              <a:ext cx="990600" cy="533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772400" y="5334000"/>
              <a:ext cx="990600" cy="6096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38200" y="58674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মৌলসমূহের ইলেকট্রন বিন্যাসে কি ধরণের সাদৃশ্য আছে?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19200" y="59436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মৌলসমূহ পর্যায় সারণির কত নম্বর গ্রুপে অবস্থিত?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00200" y="59436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এদেরকে নিস্ক্রিয় গ্যাস বলা হয় কেন?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3" grpId="1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457200"/>
            <a:ext cx="3352800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9050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গ্রুপ-১  এ অবস্থিত মৌলগুলোকে ক্ষার ধাতু বলা হয় কেন?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7432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গ্রুপ-২ এ অবস্থিত মৌলসমূহকে মৃত ক্ষার ধাতু বলা হয় কেন?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5814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মুদ্রা ধাতু কোন কোন কাজে ব্যবহার করা হয়?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4196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হ্যালোজেন শব্দের অর্থ কি?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533400"/>
            <a:ext cx="3505200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133600"/>
            <a:ext cx="7391400" cy="138499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কোন পর্যায়ের অবস্থান্তর মৌলসমূহের মধ্যে বামদিকের মৌল থেকে ডান্দিকের দ্বারা গঠিত যৌগের বৈশিষ্ট্য আয়নিক থেকে সমযোজীতে পরিবর্তিত হওয়ার কারণ লিখে আনবে।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533400"/>
            <a:ext cx="3733800" cy="1107996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6600" i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nanimorb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1676400"/>
            <a:ext cx="6057900" cy="483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435114"/>
            <a:ext cx="35052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কৃতজ্ঞতা স্বীকার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524000"/>
            <a:ext cx="8382000" cy="22467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 এর সংশ্লিষ্ট কর্মকর্তাবৃন্দ এবং কন্টেন্ট সম্পাদক হিসাবে যাঁর নির্দেশনা, পরামর্শ ও তত্ত্বাবধানে এই মডেল কন্টেন্ট সমৃদ্ধ এরা হলেন-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জনাব সামসুদ্দিন আহমেদ তালুকদার 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                                  শিক্ষক প্রশিক্ষক, টিটিসি, কুমিল্লা।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228600" y="381000"/>
            <a:ext cx="8534399" cy="5943600"/>
            <a:chOff x="228600" y="381000"/>
            <a:chExt cx="8534399" cy="5943600"/>
          </a:xfrm>
        </p:grpSpPr>
        <p:sp>
          <p:nvSpPr>
            <p:cNvPr id="16" name="Rounded Rectangle 15"/>
            <p:cNvSpPr/>
            <p:nvPr/>
          </p:nvSpPr>
          <p:spPr>
            <a:xfrm>
              <a:off x="228600" y="3048000"/>
              <a:ext cx="4114801" cy="3276600"/>
            </a:xfrm>
            <a:prstGeom prst="roundRect">
              <a:avLst/>
            </a:prstGeom>
            <a:solidFill>
              <a:srgbClr val="00B0F0"/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মোহাম্মদ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নাসির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উদ্দিন</a:t>
              </a:r>
              <a:endPara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সহকা</a:t>
              </a:r>
              <a:r>
                <a:rPr lang="bn-BD" sz="200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রী</a:t>
              </a:r>
              <a:r>
                <a:rPr lang="en-US" sz="200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দুলালপুর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এস,এম,এন্ড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কে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উচ্চ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ব্রাহ্মণপাড়া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কুমিল্লা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unasir983</a:t>
              </a:r>
              <a:r>
                <a: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@yahoo.com</a:t>
              </a:r>
            </a:p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Mob.-01745038513</a:t>
              </a:r>
              <a:endPara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648200" y="3124200"/>
              <a:ext cx="4114799" cy="3200400"/>
            </a:xfrm>
            <a:prstGeom prst="roundRect">
              <a:avLst/>
            </a:prstGeom>
            <a:solidFill>
              <a:srgbClr val="00B0F0"/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শ্রেণিঃ নবম</a:t>
              </a:r>
            </a:p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বিষয়ঃ রসায়ন</a:t>
              </a:r>
            </a:p>
            <a:p>
              <a:pPr algn="ctr"/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অধ্যায়ঃ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চতুর্থ</a:t>
              </a:r>
              <a:endPara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14133" y="954881"/>
              <a:ext cx="2844800" cy="6905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পরিচিতি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>
              <a:off x="2942872" y="4609394"/>
              <a:ext cx="3124200" cy="141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nasir uddi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381000"/>
              <a:ext cx="2286000" cy="250952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015" t="5644"/>
          <a:stretch/>
        </p:blipFill>
        <p:spPr>
          <a:xfrm>
            <a:off x="6553200" y="381000"/>
            <a:ext cx="1990725" cy="24383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riodic_Table litle.png"/>
          <p:cNvPicPr>
            <a:picLocks noChangeAspect="1"/>
          </p:cNvPicPr>
          <p:nvPr/>
        </p:nvPicPr>
        <p:blipFill>
          <a:blip r:embed="rId3"/>
          <a:srcRect l="7477" t="3704"/>
          <a:stretch>
            <a:fillRect/>
          </a:stretch>
        </p:blipFill>
        <p:spPr>
          <a:xfrm>
            <a:off x="1143000" y="1219200"/>
            <a:ext cx="7543800" cy="3962045"/>
          </a:xfrm>
          <a:prstGeom prst="rect">
            <a:avLst/>
          </a:prstGeom>
        </p:spPr>
      </p:pic>
      <p:grpSp>
        <p:nvGrpSpPr>
          <p:cNvPr id="2" name="Group 68"/>
          <p:cNvGrpSpPr/>
          <p:nvPr/>
        </p:nvGrpSpPr>
        <p:grpSpPr>
          <a:xfrm>
            <a:off x="1139031" y="685800"/>
            <a:ext cx="7319169" cy="457200"/>
            <a:chOff x="1139031" y="381000"/>
            <a:chExt cx="7319169" cy="457200"/>
          </a:xfrm>
        </p:grpSpPr>
        <p:sp>
          <p:nvSpPr>
            <p:cNvPr id="91" name="Rectangle 90"/>
            <p:cNvSpPr/>
            <p:nvPr/>
          </p:nvSpPr>
          <p:spPr>
            <a:xfrm>
              <a:off x="5609431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১২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994400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১৩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379369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১৪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841331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১৫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303294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১৬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688263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১৭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8073231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১৮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762500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300538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৯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915569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৮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453606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৭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068638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৬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683669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৫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298700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913731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528763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139031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224463" y="381000"/>
              <a:ext cx="384969" cy="4572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১১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9" name="Rectangle 168"/>
          <p:cNvSpPr/>
          <p:nvPr/>
        </p:nvSpPr>
        <p:spPr>
          <a:xfrm>
            <a:off x="685800" y="1219200"/>
            <a:ext cx="384969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685800" y="1676400"/>
            <a:ext cx="38496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681831" y="2057400"/>
            <a:ext cx="384969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685800" y="2514600"/>
            <a:ext cx="38496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685800" y="2895600"/>
            <a:ext cx="38496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685800" y="3276600"/>
            <a:ext cx="384969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685800" y="3733800"/>
            <a:ext cx="384969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066800" y="1219200"/>
            <a:ext cx="7391400" cy="457200"/>
          </a:xfrm>
          <a:prstGeom prst="rect">
            <a:avLst/>
          </a:prstGeom>
          <a:solidFill>
            <a:schemeClr val="tx2">
              <a:lumMod val="20000"/>
              <a:lumOff val="80000"/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143000" y="1676400"/>
            <a:ext cx="7315200" cy="762000"/>
          </a:xfrm>
          <a:prstGeom prst="rect">
            <a:avLst/>
          </a:prstGeom>
          <a:solidFill>
            <a:schemeClr val="accent6">
              <a:lumMod val="20000"/>
              <a:lumOff val="80000"/>
              <a:alpha val="29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143000" y="685800"/>
            <a:ext cx="384969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" name="Picture 40" descr="Periodic_Table litle.png"/>
          <p:cNvPicPr>
            <a:picLocks noChangeAspect="1"/>
          </p:cNvPicPr>
          <p:nvPr/>
        </p:nvPicPr>
        <p:blipFill>
          <a:blip r:embed="rId3"/>
          <a:srcRect l="7477" t="12964" r="86916" b="25920"/>
          <a:stretch>
            <a:fillRect/>
          </a:stretch>
        </p:blipFill>
        <p:spPr>
          <a:xfrm>
            <a:off x="1143000" y="1600200"/>
            <a:ext cx="457200" cy="251459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667000" y="56388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   এটা কিসের সারণি?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124200" y="56388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গ্রুপ-১ এ কি কি  মৌল দেখতে পাচ্ছ?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/>
      <p:bldP spid="42" grpId="1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371600"/>
            <a:ext cx="58674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মৌলসমূহের ইলেকট্রন বিন্যাস লক্ষ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295400" y="2362200"/>
            <a:ext cx="6858000" cy="2698175"/>
            <a:chOff x="1905000" y="1021775"/>
            <a:chExt cx="7543800" cy="2330244"/>
          </a:xfrm>
        </p:grpSpPr>
        <p:sp>
          <p:nvSpPr>
            <p:cNvPr id="3" name="TextBox 2"/>
            <p:cNvSpPr txBox="1"/>
            <p:nvPr/>
          </p:nvSpPr>
          <p:spPr>
            <a:xfrm>
              <a:off x="1905000" y="1021775"/>
              <a:ext cx="7543800" cy="2330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Li</a:t>
              </a:r>
              <a:r>
                <a:rPr lang="en-US" sz="4400" baseline="-20000" dirty="0" smtClean="0">
                  <a:cs typeface="NikoshBAN" pitchFamily="2" charset="0"/>
                </a:rPr>
                <a:t> (3)                                2,</a:t>
              </a:r>
              <a:r>
                <a:rPr lang="en-US" sz="4400" baseline="-20000" dirty="0" smtClean="0">
                  <a:solidFill>
                    <a:srgbClr val="FF0000"/>
                  </a:solidFill>
                  <a:cs typeface="NikoshBAN" pitchFamily="2" charset="0"/>
                </a:rPr>
                <a:t>1</a:t>
              </a:r>
            </a:p>
            <a:p>
              <a:endParaRPr lang="en-US" sz="4400" baseline="-20000" dirty="0">
                <a:cs typeface="NikoshBAN" pitchFamily="2" charset="0"/>
              </a:endParaRPr>
            </a:p>
            <a:p>
              <a:r>
                <a:rPr lang="en-US" sz="4400" baseline="-20000" dirty="0" smtClean="0">
                  <a:cs typeface="NikoshBAN" pitchFamily="2" charset="0"/>
                </a:rPr>
                <a:t>Na</a:t>
              </a:r>
              <a:r>
                <a:rPr lang="en-US" sz="4400" baseline="-42000" dirty="0" smtClean="0">
                  <a:cs typeface="NikoshBAN" pitchFamily="2" charset="0"/>
                </a:rPr>
                <a:t> (11)                               2,8,</a:t>
              </a:r>
              <a:r>
                <a:rPr lang="en-US" sz="4400" baseline="-42000" dirty="0" smtClean="0">
                  <a:solidFill>
                    <a:srgbClr val="FF0000"/>
                  </a:solidFill>
                  <a:cs typeface="NikoshBAN" pitchFamily="2" charset="0"/>
                </a:rPr>
                <a:t>1</a:t>
              </a:r>
              <a:endParaRPr lang="bn-BD" sz="4400" baseline="-42000" dirty="0" smtClean="0">
                <a:solidFill>
                  <a:srgbClr val="FF0000"/>
                </a:solidFill>
                <a:cs typeface="NikoshBAN" pitchFamily="2" charset="0"/>
              </a:endParaRPr>
            </a:p>
            <a:p>
              <a:endParaRPr lang="en-US" sz="4400" baseline="-42000" dirty="0" smtClean="0">
                <a:cs typeface="NikoshBAN" pitchFamily="2" charset="0"/>
              </a:endParaRPr>
            </a:p>
            <a:p>
              <a:r>
                <a:rPr lang="en-US" sz="4400" baseline="-42000" dirty="0" smtClean="0">
                  <a:cs typeface="NikoshBAN" pitchFamily="2" charset="0"/>
                </a:rPr>
                <a:t>K (19)</a:t>
              </a:r>
              <a:r>
                <a:rPr lang="en-US" sz="4400" baseline="-56000" dirty="0" smtClean="0">
                  <a:cs typeface="NikoshBAN" pitchFamily="2" charset="0"/>
                </a:rPr>
                <a:t>                                 2,8,8,</a:t>
              </a:r>
              <a:r>
                <a:rPr lang="en-US" sz="4400" baseline="-56000" dirty="0" smtClean="0">
                  <a:solidFill>
                    <a:srgbClr val="FF0000"/>
                  </a:solidFill>
                  <a:cs typeface="NikoshBAN" pitchFamily="2" charset="0"/>
                </a:rPr>
                <a:t>1</a:t>
              </a:r>
              <a:endParaRPr lang="en-US" sz="3200" baseline="-64000" dirty="0" smtClean="0">
                <a:solidFill>
                  <a:srgbClr val="FF0000"/>
                </a:solidFill>
                <a:cs typeface="NikoshBAN" pitchFamily="2" charset="0"/>
              </a:endParaRPr>
            </a:p>
            <a:p>
              <a:endParaRPr lang="en-US" sz="2400" b="1" baseline="-20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3688080" y="1415042"/>
              <a:ext cx="27432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749040" y="2206340"/>
              <a:ext cx="2819399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611880" y="3127668"/>
              <a:ext cx="28194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219200" y="55626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মৌল তিনটির ইলেকট্রন বিন্যাসে কোন মিল খুজে পাও কি?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7800" y="5562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মৌলগুলো পর্যায় সারণির কত নম্বর গ্রুপে অবস্থিত?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0600" y="55626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যৌগ গঠনের ক্ষেত্রে মৌলগুলো ইলেকট্রন গ্রহণ না বর্জন করে?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76400" y="55626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গ্রুপ-</a:t>
            </a:r>
            <a:r>
              <a:rPr lang="en-US" sz="2800" dirty="0" smtClean="0">
                <a:cs typeface="NikoshBAN" pitchFamily="2" charset="0"/>
              </a:rPr>
              <a:t>1 </a:t>
            </a:r>
            <a:r>
              <a:rPr lang="bn-BD" sz="2800" dirty="0" smtClean="0">
                <a:cs typeface="NikoshBAN" pitchFamily="2" charset="0"/>
              </a:rPr>
              <a:t>এর মৌলগুলো কি ধরণের যৌগ গঠন করে?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Periodic_Table litle.png"/>
          <p:cNvPicPr>
            <a:picLocks noChangeAspect="1"/>
          </p:cNvPicPr>
          <p:nvPr/>
        </p:nvPicPr>
        <p:blipFill>
          <a:blip r:embed="rId2"/>
          <a:srcRect l="7477" t="13879" r="87389" b="25920"/>
          <a:stretch>
            <a:fillRect/>
          </a:stretch>
        </p:blipFill>
        <p:spPr>
          <a:xfrm>
            <a:off x="228600" y="304800"/>
            <a:ext cx="914400" cy="5410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24000" y="457200"/>
            <a:ext cx="5867400" cy="5437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Li</a:t>
            </a:r>
            <a:r>
              <a:rPr lang="en-US" sz="2800" dirty="0" smtClean="0">
                <a:cs typeface="NikoshBAN" pitchFamily="2" charset="0"/>
              </a:rPr>
              <a:t>(3) </a:t>
            </a:r>
            <a:r>
              <a:rPr lang="bn-BD" sz="2800" dirty="0" smtClean="0">
                <a:cs typeface="NikoshBAN" pitchFamily="2" charset="0"/>
              </a:rPr>
              <a:t>এর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ইলেকট্রন বিন্যাস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8600" y="1447800"/>
            <a:ext cx="8686800" cy="2057400"/>
            <a:chOff x="228600" y="1447800"/>
            <a:chExt cx="8686800" cy="2057400"/>
          </a:xfrm>
        </p:grpSpPr>
        <p:sp>
          <p:nvSpPr>
            <p:cNvPr id="7" name="Horizontal Scroll 6"/>
            <p:cNvSpPr/>
            <p:nvPr/>
          </p:nvSpPr>
          <p:spPr>
            <a:xfrm>
              <a:off x="228600" y="1447800"/>
              <a:ext cx="8686800" cy="2057400"/>
            </a:xfrm>
            <a:prstGeom prst="horizontalScroll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600" y="1905000"/>
              <a:ext cx="8153400" cy="1077218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বিভিন্ন শ্রেণিতে উপস্থিত মৌলসমূহের  নাম (  ক্ষার ধাতু, মৃৎক্ষার ধাতু, মুদ্রা ধাতু , হ্যালোজেন, নিষ্ক্রিয় গ্যাস ও  অবস্থান্তর মৌল)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590800" y="457200"/>
            <a:ext cx="4419600" cy="1143000"/>
            <a:chOff x="2133600" y="457200"/>
            <a:chExt cx="4419600" cy="1143000"/>
          </a:xfrm>
        </p:grpSpPr>
        <p:sp>
          <p:nvSpPr>
            <p:cNvPr id="3" name="Round Diagonal Corner Rectangle 2"/>
            <p:cNvSpPr/>
            <p:nvPr/>
          </p:nvSpPr>
          <p:spPr>
            <a:xfrm>
              <a:off x="2133600" y="457200"/>
              <a:ext cx="4419600" cy="1143000"/>
            </a:xfrm>
            <a:prstGeom prst="round2DiagRect">
              <a:avLst>
                <a:gd name="adj1" fmla="val 35650"/>
                <a:gd name="adj2" fmla="val 50000"/>
              </a:avLst>
            </a:prstGeom>
            <a:solidFill>
              <a:srgbClr val="00B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590800" y="609600"/>
              <a:ext cx="3276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62000" y="2362200"/>
            <a:ext cx="7772400" cy="2246769"/>
          </a:xfrm>
          <a:prstGeom prst="rect">
            <a:avLst/>
          </a:prstGeom>
          <a:solidFill>
            <a:srgbClr val="00B050"/>
          </a:solidFill>
          <a:ln w="28575">
            <a:solidFill>
              <a:srgbClr val="FF0000"/>
            </a:solidFill>
          </a:ln>
          <a:scene3d>
            <a:camera prst="perspectiveRelaxedModerately">
              <a:rot lat="20390634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পর্যায় সারণিতে ক্ষার ধাতুর অবস্থান বলতে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মুদ্রা ধাতু কাকে বলে তা বলতে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পর্যায় সারণিতে ক্ষার ধাতু, মৃৎক্ষার ধাতু, মুদ্রা ধাতু, হ্যালোজেন, ও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নিষ্ক্রিয় গ্যাসের অবস্থান ব্যাখ্যা করতে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মৌলসমূহ কিভাবে যৌগ গঠন করে তা ব্যাখ্যা করতে পারবে।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val 57"/>
          <p:cNvSpPr/>
          <p:nvPr/>
        </p:nvSpPr>
        <p:spPr>
          <a:xfrm>
            <a:off x="6097438" y="3232484"/>
            <a:ext cx="1454989" cy="13836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568351" y="2729346"/>
            <a:ext cx="2513162" cy="23899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105400" y="2289099"/>
            <a:ext cx="3439064" cy="32704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420155" y="3653589"/>
            <a:ext cx="264543" cy="240632"/>
          </a:xfrm>
          <a:prstGeom prst="ellipse">
            <a:avLst/>
          </a:prstGeom>
          <a:gradFill flip="none" rotWithShape="1">
            <a:gsLst>
              <a:gs pos="10000">
                <a:schemeClr val="accent6">
                  <a:shade val="51000"/>
                  <a:satMod val="130000"/>
                  <a:alpha val="86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354019" y="2811379"/>
            <a:ext cx="264543" cy="240632"/>
          </a:xfrm>
          <a:prstGeom prst="ellipse">
            <a:avLst/>
          </a:prstGeom>
          <a:gradFill flip="none" rotWithShape="1">
            <a:gsLst>
              <a:gs pos="10000">
                <a:schemeClr val="accent6">
                  <a:shade val="51000"/>
                  <a:satMod val="130000"/>
                  <a:alpha val="86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7816970" y="4315326"/>
            <a:ext cx="264543" cy="240632"/>
          </a:xfrm>
          <a:prstGeom prst="ellipse">
            <a:avLst/>
          </a:prstGeom>
          <a:gradFill flip="none" rotWithShape="1">
            <a:gsLst>
              <a:gs pos="10000">
                <a:schemeClr val="accent6">
                  <a:shade val="51000"/>
                  <a:satMod val="130000"/>
                  <a:alpha val="86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766758" y="2991853"/>
            <a:ext cx="264543" cy="240632"/>
          </a:xfrm>
          <a:prstGeom prst="ellipse">
            <a:avLst/>
          </a:prstGeom>
          <a:gradFill flip="none" rotWithShape="1">
            <a:gsLst>
              <a:gs pos="10000">
                <a:schemeClr val="accent6">
                  <a:shade val="51000"/>
                  <a:satMod val="130000"/>
                  <a:alpha val="86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031302" y="4796589"/>
            <a:ext cx="264543" cy="240632"/>
          </a:xfrm>
          <a:prstGeom prst="ellipse">
            <a:avLst/>
          </a:prstGeom>
          <a:gradFill flip="none" rotWithShape="1">
            <a:gsLst>
              <a:gs pos="10000">
                <a:schemeClr val="accent6">
                  <a:shade val="51000"/>
                  <a:satMod val="130000"/>
                  <a:alpha val="86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949242" y="3473116"/>
            <a:ext cx="264543" cy="240632"/>
          </a:xfrm>
          <a:prstGeom prst="ellipse">
            <a:avLst/>
          </a:prstGeom>
          <a:gradFill flip="none" rotWithShape="1">
            <a:gsLst>
              <a:gs pos="10000">
                <a:schemeClr val="accent6">
                  <a:shade val="51000"/>
                  <a:satMod val="130000"/>
                  <a:alpha val="86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436079" y="3954379"/>
            <a:ext cx="264543" cy="240632"/>
          </a:xfrm>
          <a:prstGeom prst="ellipse">
            <a:avLst/>
          </a:prstGeom>
          <a:gradFill flip="none" rotWithShape="1">
            <a:gsLst>
              <a:gs pos="10000">
                <a:schemeClr val="accent6">
                  <a:shade val="51000"/>
                  <a:satMod val="130000"/>
                  <a:alpha val="86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6626525" y="2630905"/>
            <a:ext cx="264543" cy="240632"/>
          </a:xfrm>
          <a:prstGeom prst="ellipse">
            <a:avLst/>
          </a:prstGeom>
          <a:gradFill flip="none" rotWithShape="1">
            <a:gsLst>
              <a:gs pos="10000">
                <a:schemeClr val="accent6">
                  <a:shade val="51000"/>
                  <a:satMod val="130000"/>
                  <a:alpha val="86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023340" y="4916905"/>
            <a:ext cx="264543" cy="240632"/>
          </a:xfrm>
          <a:prstGeom prst="ellipse">
            <a:avLst/>
          </a:prstGeom>
          <a:gradFill flip="none" rotWithShape="1">
            <a:gsLst>
              <a:gs pos="10000">
                <a:schemeClr val="accent6">
                  <a:shade val="51000"/>
                  <a:satMod val="130000"/>
                  <a:alpha val="86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6031302" y="3834063"/>
            <a:ext cx="264543" cy="240632"/>
          </a:xfrm>
          <a:prstGeom prst="ellipse">
            <a:avLst/>
          </a:prstGeom>
          <a:gradFill flip="none" rotWithShape="1">
            <a:gsLst>
              <a:gs pos="10000">
                <a:schemeClr val="accent6">
                  <a:shade val="51000"/>
                  <a:satMod val="130000"/>
                  <a:alpha val="86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692660" y="2209800"/>
            <a:ext cx="264543" cy="240632"/>
          </a:xfrm>
          <a:prstGeom prst="ellipse">
            <a:avLst/>
          </a:prstGeom>
          <a:gradFill flip="none" rotWithShape="1">
            <a:gsLst>
              <a:gs pos="10000">
                <a:schemeClr val="accent6">
                  <a:shade val="51000"/>
                  <a:satMod val="130000"/>
                  <a:alpha val="86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7949242" y="2630905"/>
            <a:ext cx="264543" cy="240632"/>
          </a:xfrm>
          <a:prstGeom prst="ellipse">
            <a:avLst/>
          </a:prstGeom>
          <a:gradFill flip="none" rotWithShape="1">
            <a:gsLst>
              <a:gs pos="10000">
                <a:schemeClr val="accent6">
                  <a:shade val="51000"/>
                  <a:satMod val="130000"/>
                  <a:alpha val="86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8346057" y="4315326"/>
            <a:ext cx="264543" cy="240632"/>
          </a:xfrm>
          <a:prstGeom prst="ellipse">
            <a:avLst/>
          </a:prstGeom>
          <a:gradFill flip="none" rotWithShape="1">
            <a:gsLst>
              <a:gs pos="10000">
                <a:schemeClr val="accent6">
                  <a:shade val="51000"/>
                  <a:satMod val="130000"/>
                  <a:alpha val="86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5436079" y="2691063"/>
            <a:ext cx="264543" cy="240632"/>
          </a:xfrm>
          <a:prstGeom prst="ellipse">
            <a:avLst/>
          </a:prstGeom>
          <a:gradFill flip="none" rotWithShape="1">
            <a:gsLst>
              <a:gs pos="10000">
                <a:schemeClr val="accent6">
                  <a:shade val="51000"/>
                  <a:satMod val="130000"/>
                  <a:alpha val="86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5634487" y="5097379"/>
            <a:ext cx="264543" cy="240632"/>
          </a:xfrm>
          <a:prstGeom prst="ellipse">
            <a:avLst/>
          </a:prstGeom>
          <a:gradFill flip="none" rotWithShape="1">
            <a:gsLst>
              <a:gs pos="10000">
                <a:schemeClr val="accent6">
                  <a:shade val="51000"/>
                  <a:satMod val="130000"/>
                  <a:alpha val="86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155611" y="5398168"/>
            <a:ext cx="264543" cy="240632"/>
          </a:xfrm>
          <a:prstGeom prst="ellipse">
            <a:avLst/>
          </a:prstGeom>
          <a:gradFill flip="none" rotWithShape="1">
            <a:gsLst>
              <a:gs pos="10000">
                <a:schemeClr val="accent6">
                  <a:shade val="51000"/>
                  <a:satMod val="130000"/>
                  <a:alpha val="86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4993257" y="3733800"/>
            <a:ext cx="264543" cy="240632"/>
          </a:xfrm>
          <a:prstGeom prst="ellipse">
            <a:avLst/>
          </a:prstGeom>
          <a:gradFill flip="none" rotWithShape="1">
            <a:gsLst>
              <a:gs pos="10000">
                <a:schemeClr val="accent6">
                  <a:shade val="51000"/>
                  <a:satMod val="130000"/>
                  <a:alpha val="86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2286000" y="12954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Na</a:t>
            </a:r>
            <a:r>
              <a:rPr lang="en-US" sz="3600" baseline="32000" dirty="0" smtClean="0"/>
              <a:t>+</a:t>
            </a:r>
            <a:r>
              <a:rPr lang="en-US" sz="3600" baseline="24000" dirty="0" smtClean="0"/>
              <a:t> </a:t>
            </a:r>
            <a:r>
              <a:rPr lang="en-US" sz="3600" dirty="0" smtClean="0"/>
              <a:t> + </a:t>
            </a:r>
            <a:r>
              <a:rPr lang="en-US" sz="3600" dirty="0" err="1" smtClean="0"/>
              <a:t>Cl</a:t>
            </a:r>
            <a:r>
              <a:rPr lang="en-US" sz="3600" baseline="30000" dirty="0" smtClean="0"/>
              <a:t>- </a:t>
            </a:r>
            <a:r>
              <a:rPr lang="en-US" sz="3600" dirty="0" smtClean="0"/>
              <a:t> =  </a:t>
            </a:r>
            <a:r>
              <a:rPr lang="en-US" sz="3600" dirty="0" err="1" smtClean="0"/>
              <a:t>NaCl</a:t>
            </a:r>
            <a:endParaRPr lang="en-US" sz="3600" baseline="-22000" dirty="0"/>
          </a:p>
        </p:txBody>
      </p:sp>
      <p:sp>
        <p:nvSpPr>
          <p:cNvPr id="47" name="TextBox 46"/>
          <p:cNvSpPr txBox="1"/>
          <p:nvPr/>
        </p:nvSpPr>
        <p:spPr>
          <a:xfrm>
            <a:off x="6477000" y="3733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Cl</a:t>
            </a:r>
            <a:endParaRPr lang="en-US" dirty="0"/>
          </a:p>
        </p:txBody>
      </p:sp>
      <p:grpSp>
        <p:nvGrpSpPr>
          <p:cNvPr id="2" name="Group 102"/>
          <p:cNvGrpSpPr/>
          <p:nvPr/>
        </p:nvGrpSpPr>
        <p:grpSpPr>
          <a:xfrm>
            <a:off x="228600" y="2289099"/>
            <a:ext cx="3439064" cy="3270402"/>
            <a:chOff x="228600" y="2289099"/>
            <a:chExt cx="3439064" cy="3270402"/>
          </a:xfrm>
        </p:grpSpPr>
        <p:sp>
          <p:nvSpPr>
            <p:cNvPr id="4" name="Oval 3"/>
            <p:cNvSpPr/>
            <p:nvPr/>
          </p:nvSpPr>
          <p:spPr>
            <a:xfrm>
              <a:off x="1220638" y="3232484"/>
              <a:ext cx="1454989" cy="13836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691551" y="2729346"/>
              <a:ext cx="2513162" cy="23899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28600" y="2289099"/>
              <a:ext cx="3439064" cy="327040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543355" y="3653589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477219" y="2811379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940170" y="4315326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89958" y="2991853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154502" y="4796589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072442" y="3473116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59279" y="3954379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749725" y="2630905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146540" y="4916905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154502" y="3834063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76400" y="37338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Na</a:t>
              </a:r>
              <a:endParaRPr lang="en-US" dirty="0"/>
            </a:p>
          </p:txBody>
        </p:sp>
      </p:grpSp>
      <p:grpSp>
        <p:nvGrpSpPr>
          <p:cNvPr id="3" name="Group 101"/>
          <p:cNvGrpSpPr/>
          <p:nvPr/>
        </p:nvGrpSpPr>
        <p:grpSpPr>
          <a:xfrm>
            <a:off x="228600" y="2286000"/>
            <a:ext cx="3439064" cy="3270402"/>
            <a:chOff x="-2668438" y="-257585"/>
            <a:chExt cx="3439064" cy="3270402"/>
          </a:xfrm>
        </p:grpSpPr>
        <p:sp>
          <p:nvSpPr>
            <p:cNvPr id="87" name="Oval 86"/>
            <p:cNvSpPr/>
            <p:nvPr/>
          </p:nvSpPr>
          <p:spPr>
            <a:xfrm>
              <a:off x="-1676400" y="685800"/>
              <a:ext cx="1454989" cy="13836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-2205487" y="182662"/>
              <a:ext cx="2513162" cy="23899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-2668438" y="-257585"/>
              <a:ext cx="3439064" cy="327040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-353683" y="1106905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-419819" y="264695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43132" y="1768642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-2007080" y="445169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-1742536" y="2249905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175404" y="926432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-2337759" y="1407695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-1147313" y="84221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-750498" y="2370221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-1742536" y="1287379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-1220638" y="1187116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Na</a:t>
              </a:r>
              <a:endParaRPr lang="en-US" dirty="0"/>
            </a:p>
          </p:txBody>
        </p:sp>
      </p:grpSp>
      <p:sp>
        <p:nvSpPr>
          <p:cNvPr id="104" name="Oval 103"/>
          <p:cNvSpPr/>
          <p:nvPr/>
        </p:nvSpPr>
        <p:spPr>
          <a:xfrm>
            <a:off x="3429000" y="3276600"/>
            <a:ext cx="264543" cy="240632"/>
          </a:xfrm>
          <a:prstGeom prst="ellipse">
            <a:avLst/>
          </a:prstGeom>
          <a:gradFill flip="none" rotWithShape="1">
            <a:gsLst>
              <a:gs pos="10000">
                <a:schemeClr val="accent6">
                  <a:shade val="51000"/>
                  <a:satMod val="130000"/>
                  <a:alpha val="86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14"/>
          <p:cNvGrpSpPr/>
          <p:nvPr/>
        </p:nvGrpSpPr>
        <p:grpSpPr>
          <a:xfrm>
            <a:off x="2133600" y="5562600"/>
            <a:ext cx="5055684" cy="445532"/>
            <a:chOff x="2133600" y="5562600"/>
            <a:chExt cx="5055684" cy="445532"/>
          </a:xfrm>
        </p:grpSpPr>
        <p:sp>
          <p:nvSpPr>
            <p:cNvPr id="113" name="Rectangle 112"/>
            <p:cNvSpPr/>
            <p:nvPr/>
          </p:nvSpPr>
          <p:spPr>
            <a:xfrm>
              <a:off x="2133600" y="5562600"/>
              <a:ext cx="5565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Na</a:t>
              </a:r>
              <a:r>
                <a:rPr lang="en-US" baseline="32000" dirty="0" smtClean="0"/>
                <a:t>+</a:t>
              </a:r>
              <a:r>
                <a:rPr lang="en-US" baseline="24000" dirty="0" smtClean="0"/>
                <a:t> </a:t>
              </a:r>
              <a:endParaRPr lang="en-US" dirty="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781800" y="5638800"/>
              <a:ext cx="407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Cl</a:t>
              </a:r>
              <a:r>
                <a:rPr lang="en-US" baseline="30000" dirty="0" smtClean="0"/>
                <a:t>-</a:t>
              </a:r>
              <a:endParaRPr lang="en-US" dirty="0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2133600" y="59436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যে ইলেকট্রন দান করে তাকে কি বলে?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09600" y="59436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গ্রুপ-১ ও গ্রুপ-১৭ এ অবস্থিত  মৌলসমূহ, কে কাকে ইলেকট্রন প্রদান করে?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066800" y="59436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পর্যায় সারণীতে সোডিয়াম ও ক্লোরিণের অবস্থান কত নম্বর গ্রুপে?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90600" y="3810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আদান-প্রদান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3347E-6 C 0.00243 -0.00949 0.00295 -0.01897 0.00729 -0.0273 C 0.00868 -0.03262 0.01007 -0.04303 0.01215 -0.04835 C 0.01337 -0.05182 0.01701 -0.05783 0.01701 -0.05783 C 0.0184 -0.06477 0.02083 -0.06709 0.02413 -0.07241 C 0.02726 -0.07727 0.02847 -0.08305 0.03142 -0.08837 C 0.03455 -0.10109 0.02986 -0.08536 0.03628 -0.09647 C 0.03698 -0.09785 0.03663 -0.09994 0.03732 -0.10132 C 0.03958 -0.10572 0.04236 -0.10687 0.04583 -0.10919 C 0.04948 -0.11636 0.05399 -0.11821 0.05903 -0.12214 C 0.06667 -0.12792 0.07222 -0.13278 0.08073 -0.13648 C 0.08368 -0.13787 0.08628 -0.13995 0.08923 -0.14134 C 0.09236 -0.14273 0.09878 -0.14458 0.09878 -0.14458 C 0.10989 -0.15453 0.12778 -0.15823 0.14097 -0.16054 C 0.17743 -0.15938 0.21458 -0.16008 0.25069 -0.15106 C 0.25729 -0.14944 0.26146 -0.14736 0.26753 -0.14458 C 0.27309 -0.14204 0.27378 -0.13648 0.27951 -0.13648 " pathEditMode="relative" ptsTypes="ffffffffffffffffA">
                                      <p:cBhvr>
                                        <p:cTn id="13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74 0.00601 L 0.17639 0.0009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5" grpId="1"/>
      <p:bldP spid="104" grpId="0" animBg="1"/>
      <p:bldP spid="82" grpId="0"/>
      <p:bldP spid="82" grpId="1"/>
      <p:bldP spid="83" grpId="0"/>
      <p:bldP spid="83" grpId="1"/>
      <p:bldP spid="84" grpId="0"/>
      <p:bldP spid="84" grpId="1"/>
      <p:bldP spid="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3"/>
          <p:cNvGrpSpPr/>
          <p:nvPr/>
        </p:nvGrpSpPr>
        <p:grpSpPr>
          <a:xfrm>
            <a:off x="116457" y="2209800"/>
            <a:ext cx="3617343" cy="3429000"/>
            <a:chOff x="116457" y="2209800"/>
            <a:chExt cx="3617343" cy="3429000"/>
          </a:xfrm>
        </p:grpSpPr>
        <p:sp>
          <p:nvSpPr>
            <p:cNvPr id="4" name="Oval 3"/>
            <p:cNvSpPr/>
            <p:nvPr/>
          </p:nvSpPr>
          <p:spPr>
            <a:xfrm>
              <a:off x="1220638" y="3232484"/>
              <a:ext cx="1454989" cy="13836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691551" y="2729346"/>
              <a:ext cx="2513162" cy="23899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28600" y="2289099"/>
              <a:ext cx="3439064" cy="327040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543355" y="3653589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477219" y="2811379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940170" y="4315326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89958" y="2991853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154502" y="4796589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072442" y="3473116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59279" y="3954379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749725" y="2630905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146540" y="4916905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154502" y="3834063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815860" y="2209800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072442" y="2630905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469257" y="3962400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59279" y="2691063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57687" y="5097379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278811" y="5398168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116457" y="3950368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82"/>
          <p:cNvGrpSpPr/>
          <p:nvPr/>
        </p:nvGrpSpPr>
        <p:grpSpPr>
          <a:xfrm>
            <a:off x="4993257" y="2209800"/>
            <a:ext cx="3617343" cy="3429000"/>
            <a:chOff x="4993257" y="2209800"/>
            <a:chExt cx="3617343" cy="3429000"/>
          </a:xfrm>
        </p:grpSpPr>
        <p:sp>
          <p:nvSpPr>
            <p:cNvPr id="58" name="Oval 57"/>
            <p:cNvSpPr/>
            <p:nvPr/>
          </p:nvSpPr>
          <p:spPr>
            <a:xfrm>
              <a:off x="6097438" y="3232484"/>
              <a:ext cx="1454989" cy="13836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5568351" y="2729346"/>
              <a:ext cx="2513162" cy="23899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5105400" y="2289099"/>
              <a:ext cx="3439064" cy="327040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7420155" y="3653589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7354019" y="2811379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7816970" y="4315326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5766758" y="2991853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6031302" y="4796589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7949242" y="3473116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5436079" y="3954379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6626525" y="2630905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7023340" y="4916905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6031302" y="3834063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692660" y="2209800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7949242" y="2630905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8346057" y="4315326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5436079" y="2691063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5634487" y="5097379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155611" y="5398168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4993257" y="3733800"/>
              <a:ext cx="264543" cy="240632"/>
            </a:xfrm>
            <a:prstGeom prst="ellipse">
              <a:avLst/>
            </a:prstGeom>
            <a:gradFill flip="none" rotWithShape="1">
              <a:gsLst>
                <a:gs pos="10000">
                  <a:schemeClr val="accent6">
                    <a:shade val="51000"/>
                    <a:satMod val="130000"/>
                    <a:alpha val="86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2971800" y="59436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Cl</a:t>
            </a:r>
            <a:r>
              <a:rPr lang="en-US" sz="3600" baseline="24000" dirty="0" smtClean="0"/>
              <a:t>- </a:t>
            </a:r>
            <a:r>
              <a:rPr lang="en-US" sz="3600" dirty="0" smtClean="0"/>
              <a:t> + </a:t>
            </a:r>
            <a:r>
              <a:rPr lang="en-US" sz="3600" dirty="0" err="1" smtClean="0"/>
              <a:t>Cl</a:t>
            </a:r>
            <a:r>
              <a:rPr lang="en-US" sz="3600" baseline="30000" dirty="0" smtClean="0"/>
              <a:t>- </a:t>
            </a:r>
            <a:r>
              <a:rPr lang="en-US" sz="3600" dirty="0" smtClean="0"/>
              <a:t> =  Cl</a:t>
            </a:r>
            <a:r>
              <a:rPr lang="en-US" sz="3600" baseline="-22000" dirty="0" smtClean="0"/>
              <a:t>2</a:t>
            </a:r>
            <a:endParaRPr lang="en-US" sz="3600" baseline="-22000" dirty="0"/>
          </a:p>
        </p:txBody>
      </p:sp>
      <p:sp>
        <p:nvSpPr>
          <p:cNvPr id="45" name="TextBox 44"/>
          <p:cNvSpPr txBox="1"/>
          <p:nvPr/>
        </p:nvSpPr>
        <p:spPr>
          <a:xfrm>
            <a:off x="228600" y="533400"/>
            <a:ext cx="86868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হ্যালোজেনসমূহ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নিজেই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ভাগাভাগির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দ্বি-মৌল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অণূ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6.93642E-7 L 0.06458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6.93642E-7 L -0.09375 0.00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1285</TotalTime>
  <Words>1298</Words>
  <Application>Microsoft Office PowerPoint</Application>
  <PresentationFormat>On-screen Show (4:3)</PresentationFormat>
  <Paragraphs>243</Paragraphs>
  <Slides>26</Slides>
  <Notes>21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Equity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Jahan Computer</dc:creator>
  <cp:lastModifiedBy>Jahan Computer</cp:lastModifiedBy>
  <cp:revision>131</cp:revision>
  <dcterms:created xsi:type="dcterms:W3CDTF">2015-07-19T16:09:18Z</dcterms:created>
  <dcterms:modified xsi:type="dcterms:W3CDTF">2015-10-28T08:21:14Z</dcterms:modified>
</cp:coreProperties>
</file>