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9" r:id="rId2"/>
    <p:sldId id="263" r:id="rId3"/>
    <p:sldId id="290" r:id="rId4"/>
    <p:sldId id="279" r:id="rId5"/>
    <p:sldId id="282" r:id="rId6"/>
    <p:sldId id="257" r:id="rId7"/>
    <p:sldId id="258" r:id="rId8"/>
    <p:sldId id="285" r:id="rId9"/>
    <p:sldId id="280" r:id="rId10"/>
    <p:sldId id="287" r:id="rId11"/>
    <p:sldId id="288" r:id="rId12"/>
    <p:sldId id="275" r:id="rId13"/>
    <p:sldId id="272" r:id="rId14"/>
    <p:sldId id="276" r:id="rId15"/>
    <p:sldId id="273" r:id="rId16"/>
    <p:sldId id="283" r:id="rId17"/>
    <p:sldId id="266" r:id="rId18"/>
    <p:sldId id="274" r:id="rId19"/>
    <p:sldId id="268" r:id="rId20"/>
    <p:sldId id="277" r:id="rId21"/>
    <p:sldId id="286" r:id="rId22"/>
    <p:sldId id="278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2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A80FC-C8BB-4A87-8617-FAF182D79C2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2F1B-313E-4AF1-8797-8C853F974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প্রয়োজনীয়</a:t>
            </a:r>
            <a:r>
              <a:rPr lang="bn-BD" baseline="0" dirty="0" smtClean="0"/>
              <a:t> জায়গায় ভিডিওটি থামিয়ে শিক্ষার্থীদেরকে বুঝাতে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সবল ও দূর্বল</a:t>
            </a:r>
            <a:r>
              <a:rPr lang="bn-BD" baseline="0" smtClean="0"/>
              <a:t> </a:t>
            </a:r>
            <a:r>
              <a:rPr lang="bn-BD" smtClean="0"/>
              <a:t>শিক্ষার্থীদেরকে</a:t>
            </a:r>
            <a:r>
              <a:rPr lang="bn-BD" baseline="0" smtClean="0"/>
              <a:t> দলে ভাগ করে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8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ডায়রিতে লিখে নিতে বলতে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উপায় অবলম্বন করে পাঠ উপস্থাপন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 পর্যায় সারণির প্রথম পর্যায়ে দুইটি মৌল যা গ্রুপ </a:t>
            </a:r>
            <a:r>
              <a:rPr lang="en-US" baseline="0" dirty="0" smtClean="0">
                <a:latin typeface="+mn-lt"/>
                <a:cs typeface="NikoshBAN" pitchFamily="2" charset="0"/>
              </a:rPr>
              <a:t>1 </a:t>
            </a:r>
            <a:r>
              <a:rPr lang="bn-BD" baseline="0" dirty="0" smtClean="0">
                <a:latin typeface="+mn-lt"/>
                <a:cs typeface="NikoshBAN" pitchFamily="2" charset="0"/>
              </a:rPr>
              <a:t>ও </a:t>
            </a:r>
            <a:r>
              <a:rPr lang="en-US" baseline="0" dirty="0" smtClean="0">
                <a:latin typeface="+mn-lt"/>
                <a:cs typeface="NikoshBAN" pitchFamily="2" charset="0"/>
              </a:rPr>
              <a:t>18 </a:t>
            </a:r>
            <a:r>
              <a:rPr lang="bn-BD" baseline="0" dirty="0" smtClean="0">
                <a:latin typeface="+mn-lt"/>
                <a:cs typeface="NikoshBAN" pitchFamily="2" charset="0"/>
              </a:rPr>
              <a:t>তে অবস্থিত পর্যায়-</a:t>
            </a:r>
            <a:r>
              <a:rPr lang="en-US" baseline="0" dirty="0" smtClean="0">
                <a:latin typeface="+mn-lt"/>
                <a:cs typeface="NikoshBAN" pitchFamily="2" charset="0"/>
              </a:rPr>
              <a:t>2</a:t>
            </a:r>
            <a:r>
              <a:rPr lang="bn-BD" baseline="0" dirty="0" smtClean="0">
                <a:latin typeface="+mn-lt"/>
                <a:cs typeface="NikoshBAN" pitchFamily="2" charset="0"/>
              </a:rPr>
              <a:t> ও পর্যায়</a:t>
            </a:r>
            <a:r>
              <a:rPr lang="en-US" baseline="0" dirty="0" smtClean="0">
                <a:latin typeface="+mn-lt"/>
                <a:cs typeface="NikoshBAN" pitchFamily="2" charset="0"/>
              </a:rPr>
              <a:t>-3</a:t>
            </a:r>
            <a:r>
              <a:rPr lang="bn-BD" baseline="0" dirty="0" smtClean="0">
                <a:latin typeface="+mn-lt"/>
                <a:cs typeface="NikoshBAN" pitchFamily="2" charset="0"/>
              </a:rPr>
              <a:t> </a:t>
            </a:r>
            <a:r>
              <a:rPr lang="en-US" baseline="0" dirty="0" smtClean="0">
                <a:latin typeface="+mn-lt"/>
                <a:cs typeface="NikoshBAN" pitchFamily="2" charset="0"/>
              </a:rPr>
              <a:t>8</a:t>
            </a:r>
            <a:r>
              <a:rPr lang="bn-BD" baseline="0" dirty="0" smtClean="0">
                <a:latin typeface="+mn-lt"/>
                <a:cs typeface="NikoshBAN" pitchFamily="2" charset="0"/>
              </a:rPr>
              <a:t>টি মৌল যা গ্রুপ   </a:t>
            </a:r>
            <a:r>
              <a:rPr lang="en-US" baseline="0" dirty="0" smtClean="0">
                <a:latin typeface="+mn-lt"/>
                <a:cs typeface="NikoshBAN" pitchFamily="2" charset="0"/>
              </a:rPr>
              <a:t> 1-2 </a:t>
            </a:r>
            <a:r>
              <a:rPr lang="bn-BD" baseline="0" dirty="0" smtClean="0">
                <a:latin typeface="+mn-lt"/>
                <a:cs typeface="NikoshBAN" pitchFamily="2" charset="0"/>
              </a:rPr>
              <a:t>ও </a:t>
            </a:r>
            <a:r>
              <a:rPr lang="en-US" baseline="0" dirty="0" smtClean="0">
                <a:latin typeface="+mn-lt"/>
                <a:cs typeface="NikoshBAN" pitchFamily="2" charset="0"/>
              </a:rPr>
              <a:t>13-18</a:t>
            </a:r>
            <a:r>
              <a:rPr lang="bn-BD" baseline="0" dirty="0" smtClean="0">
                <a:latin typeface="+mn-lt"/>
                <a:cs typeface="NikoshBAN" pitchFamily="2" charset="0"/>
              </a:rPr>
              <a:t> তে অবস্থিত। আমরা জানি গ্রুপ</a:t>
            </a:r>
            <a:r>
              <a:rPr lang="en-US" baseline="0" dirty="0" smtClean="0">
                <a:latin typeface="+mn-lt"/>
                <a:cs typeface="NikoshBAN" pitchFamily="2" charset="0"/>
              </a:rPr>
              <a:t>1</a:t>
            </a:r>
            <a:r>
              <a:rPr lang="bn-BD" baseline="0" dirty="0" smtClean="0">
                <a:latin typeface="+mn-lt"/>
                <a:cs typeface="NikoshBAN" pitchFamily="2" charset="0"/>
              </a:rPr>
              <a:t> এ ক্ষার ধাতু এবং গ্রুপ- </a:t>
            </a:r>
            <a:r>
              <a:rPr lang="en-US" baseline="0" dirty="0" smtClean="0">
                <a:latin typeface="+mn-lt"/>
                <a:cs typeface="NikoshBAN" pitchFamily="2" charset="0"/>
              </a:rPr>
              <a:t>18</a:t>
            </a:r>
            <a:r>
              <a:rPr lang="bn-BD" baseline="0" dirty="0" smtClean="0">
                <a:latin typeface="+mn-lt"/>
                <a:cs typeface="NikoshBAN" pitchFamily="2" charset="0"/>
              </a:rPr>
              <a:t> এ নিষ্ক্রিয় গ্যাস অবস্থিত। ভর অনুযায়ী সাজালে ক্ষার ধাতু পটাসিয়াম নিষ্ক্রিয় গ্যাসের গ্রুপে এবং নিষ্ক্রিয় গ্যাস আর্গন ক্ষারধাতু গ্রুপে পড়ে যা পর্যায় সারণির উদ্দেশ্যকে ব্যহত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0775-32B6-47EC-9282-06D2E97986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 পর্যায় সারণির প্রথম পর্যায়ে দুইটি মৌল যা গ্রুপ </a:t>
            </a:r>
            <a:r>
              <a:rPr lang="en-US" baseline="0" dirty="0" smtClean="0">
                <a:latin typeface="+mn-lt"/>
                <a:cs typeface="NikoshBAN" pitchFamily="2" charset="0"/>
              </a:rPr>
              <a:t>1 </a:t>
            </a:r>
            <a:r>
              <a:rPr lang="bn-BD" baseline="0" dirty="0" smtClean="0">
                <a:latin typeface="+mn-lt"/>
                <a:cs typeface="NikoshBAN" pitchFamily="2" charset="0"/>
              </a:rPr>
              <a:t>ও </a:t>
            </a:r>
            <a:r>
              <a:rPr lang="en-US" baseline="0" dirty="0" smtClean="0">
                <a:latin typeface="+mn-lt"/>
                <a:cs typeface="NikoshBAN" pitchFamily="2" charset="0"/>
              </a:rPr>
              <a:t>18 </a:t>
            </a:r>
            <a:r>
              <a:rPr lang="bn-BD" baseline="0" dirty="0" smtClean="0">
                <a:latin typeface="+mn-lt"/>
                <a:cs typeface="NikoshBAN" pitchFamily="2" charset="0"/>
              </a:rPr>
              <a:t>তে অবস্থিত পর্যায়-</a:t>
            </a:r>
            <a:r>
              <a:rPr lang="en-US" baseline="0" dirty="0" smtClean="0">
                <a:latin typeface="+mn-lt"/>
                <a:cs typeface="NikoshBAN" pitchFamily="2" charset="0"/>
              </a:rPr>
              <a:t>2</a:t>
            </a:r>
            <a:r>
              <a:rPr lang="bn-BD" baseline="0" dirty="0" smtClean="0">
                <a:latin typeface="+mn-lt"/>
                <a:cs typeface="NikoshBAN" pitchFamily="2" charset="0"/>
              </a:rPr>
              <a:t> ও পর্যায়</a:t>
            </a:r>
            <a:r>
              <a:rPr lang="en-US" baseline="0" dirty="0" smtClean="0">
                <a:latin typeface="+mn-lt"/>
                <a:cs typeface="NikoshBAN" pitchFamily="2" charset="0"/>
              </a:rPr>
              <a:t>-3</a:t>
            </a:r>
            <a:r>
              <a:rPr lang="bn-BD" baseline="0" dirty="0" smtClean="0">
                <a:latin typeface="+mn-lt"/>
                <a:cs typeface="NikoshBAN" pitchFamily="2" charset="0"/>
              </a:rPr>
              <a:t> </a:t>
            </a:r>
            <a:r>
              <a:rPr lang="en-US" baseline="0" dirty="0" smtClean="0">
                <a:latin typeface="+mn-lt"/>
                <a:cs typeface="NikoshBAN" pitchFamily="2" charset="0"/>
              </a:rPr>
              <a:t>8</a:t>
            </a:r>
            <a:r>
              <a:rPr lang="bn-BD" baseline="0" dirty="0" smtClean="0">
                <a:latin typeface="+mn-lt"/>
                <a:cs typeface="NikoshBAN" pitchFamily="2" charset="0"/>
              </a:rPr>
              <a:t>টি মৌল যা গ্রুপ   </a:t>
            </a:r>
            <a:r>
              <a:rPr lang="en-US" baseline="0" dirty="0" smtClean="0">
                <a:latin typeface="+mn-lt"/>
                <a:cs typeface="NikoshBAN" pitchFamily="2" charset="0"/>
              </a:rPr>
              <a:t> 1-2 </a:t>
            </a:r>
            <a:r>
              <a:rPr lang="bn-BD" baseline="0" dirty="0" smtClean="0">
                <a:latin typeface="+mn-lt"/>
                <a:cs typeface="NikoshBAN" pitchFamily="2" charset="0"/>
              </a:rPr>
              <a:t>ও </a:t>
            </a:r>
            <a:r>
              <a:rPr lang="en-US" baseline="0" dirty="0" smtClean="0">
                <a:latin typeface="+mn-lt"/>
                <a:cs typeface="NikoshBAN" pitchFamily="2" charset="0"/>
              </a:rPr>
              <a:t>13-18</a:t>
            </a:r>
            <a:r>
              <a:rPr lang="bn-BD" baseline="0" dirty="0" smtClean="0">
                <a:latin typeface="+mn-lt"/>
                <a:cs typeface="NikoshBAN" pitchFamily="2" charset="0"/>
              </a:rPr>
              <a:t> তে অবস্থিত। আমরা জানি গ্রুপ</a:t>
            </a:r>
            <a:r>
              <a:rPr lang="en-US" baseline="0" dirty="0" smtClean="0">
                <a:latin typeface="+mn-lt"/>
                <a:cs typeface="NikoshBAN" pitchFamily="2" charset="0"/>
              </a:rPr>
              <a:t>1</a:t>
            </a:r>
            <a:r>
              <a:rPr lang="bn-BD" baseline="0" dirty="0" smtClean="0">
                <a:latin typeface="+mn-lt"/>
                <a:cs typeface="NikoshBAN" pitchFamily="2" charset="0"/>
              </a:rPr>
              <a:t> এ ক্ষার ধাতু এবং গ্রুপ- </a:t>
            </a:r>
            <a:r>
              <a:rPr lang="en-US" baseline="0" dirty="0" smtClean="0">
                <a:latin typeface="+mn-lt"/>
                <a:cs typeface="NikoshBAN" pitchFamily="2" charset="0"/>
              </a:rPr>
              <a:t>18</a:t>
            </a:r>
            <a:r>
              <a:rPr lang="bn-BD" baseline="0" dirty="0" smtClean="0">
                <a:latin typeface="+mn-lt"/>
                <a:cs typeface="NikoshBAN" pitchFamily="2" charset="0"/>
              </a:rPr>
              <a:t> এ নিষ্ক্রিয় গ্যাস অবস্থিত।পারমাণবিক সংখ্যা অনুযায়ী সাজালে ক্ষার ধাতু পটাসিয়াম ক্ষারধাতু গ্রুপে এবং নিষ্ক্রিয় গ্যাস আর্গন  নিষ্ক্রিয় গ্যাসের গ্রুপে পড়ে যা পর্যায় সারণির উদ্দেশ্যকে ব্যহত করে না।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0775-32B6-47EC-9282-06D2E97986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হেনরি</a:t>
            </a:r>
            <a:r>
              <a:rPr lang="bn-BD" baseline="0" dirty="0" smtClean="0"/>
              <a:t> মোসলে কর্তৃক পারমাণবিক সংখ্যা আবিস্কারের পর মেন্ডেলিফ তার পর্যায় সূত্র সংশোধন করেন। সে বিষয়টি ব্লাকবোর্ড ব্যবহার করেও বুজাতে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আরো কিছু</a:t>
            </a:r>
            <a:r>
              <a:rPr lang="bn-BD" baseline="0" dirty="0" smtClean="0"/>
              <a:t> গ্রুপের উদাহরণের মাধ্যমে পর্যায় সারণিতে মৌলের অবস্থান পরিস্কার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0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আরো কিছু</a:t>
            </a:r>
            <a:r>
              <a:rPr lang="bn-BD" baseline="0" dirty="0" smtClean="0"/>
              <a:t> গ্রুপের উদাহরণের মাধ্যমে পর্যায় সারণিতে মৌলের অবস্থান পরিস্কার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5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দ্বিতীয়, তৃতীয়,চতুর্থ,ও পঞ্চম মডেলে শক্তিস্তর যথাক্রমে </a:t>
            </a:r>
            <a:r>
              <a:rPr lang="en-US" baseline="0" dirty="0" smtClean="0">
                <a:latin typeface="+mn-lt"/>
                <a:cs typeface="NikoshBAN" pitchFamily="2" charset="0"/>
              </a:rPr>
              <a:t>1,2.3,4,</a:t>
            </a:r>
            <a:r>
              <a:rPr lang="bn-BD" baseline="0" dirty="0" smtClean="0">
                <a:latin typeface="+mn-lt"/>
                <a:cs typeface="NikoshBAN" pitchFamily="2" charset="0"/>
              </a:rPr>
              <a:t> ও</a:t>
            </a:r>
            <a:r>
              <a:rPr lang="en-US" baseline="0" dirty="0" smtClean="0">
                <a:latin typeface="+mn-lt"/>
                <a:cs typeface="NikoshBAN" pitchFamily="2" charset="0"/>
              </a:rPr>
              <a:t> 5</a:t>
            </a:r>
            <a:r>
              <a:rPr lang="bn-BD" baseline="0" dirty="0" smtClean="0">
                <a:latin typeface="+mn-lt"/>
                <a:cs typeface="NikoshBAN" pitchFamily="2" charset="0"/>
              </a:rPr>
              <a:t> টি। সুতরাং তাদের পর্যায়ও ভিন্ন ভিন্ন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2F1B-313E-4AF1-8797-8C853F9740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033A-5064-4C90-BAD4-6CF6783F64B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67B-5F95-4BE8-8239-D28AEEAB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48400" y="762000"/>
            <a:ext cx="83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H</a:t>
            </a:r>
            <a:r>
              <a:rPr lang="en-US" sz="3200" baseline="-22000" dirty="0" smtClean="0">
                <a:cs typeface="NikoshBAN" pitchFamily="2" charset="0"/>
              </a:rPr>
              <a:t>1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53400" y="762000"/>
            <a:ext cx="838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Al</a:t>
            </a:r>
            <a:r>
              <a:rPr lang="en-US" sz="3200" baseline="-22000" dirty="0" smtClean="0">
                <a:cs typeface="NikoshBAN" pitchFamily="2" charset="0"/>
              </a:rPr>
              <a:t>27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8800" y="762000"/>
            <a:ext cx="1066800" cy="762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Mg</a:t>
            </a:r>
            <a:r>
              <a:rPr lang="en-US" sz="3200" baseline="-22000" dirty="0" smtClean="0">
                <a:cs typeface="NikoshBAN" pitchFamily="2" charset="0"/>
              </a:rPr>
              <a:t>24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09800" y="1600200"/>
            <a:ext cx="106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Na</a:t>
            </a:r>
            <a:r>
              <a:rPr lang="en-US" sz="3200" baseline="-22000" dirty="0" smtClean="0">
                <a:cs typeface="NikoshBAN" pitchFamily="2" charset="0"/>
              </a:rPr>
              <a:t>23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000" y="16002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Ne</a:t>
            </a:r>
            <a:r>
              <a:rPr lang="en-US" sz="3200" baseline="-22000" dirty="0" smtClean="0">
                <a:cs typeface="NikoshBAN" pitchFamily="2" charset="0"/>
              </a:rPr>
              <a:t>20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3800" y="762000"/>
            <a:ext cx="838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F</a:t>
            </a:r>
            <a:r>
              <a:rPr lang="en-US" sz="3200" baseline="-22000" dirty="0" smtClean="0">
                <a:cs typeface="NikoshBAN" pitchFamily="2" charset="0"/>
              </a:rPr>
              <a:t>19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67200" y="1600200"/>
            <a:ext cx="838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O</a:t>
            </a:r>
            <a:r>
              <a:rPr lang="en-US" sz="3200" baseline="-22000" dirty="0" smtClean="0">
                <a:cs typeface="NikoshBAN" pitchFamily="2" charset="0"/>
              </a:rPr>
              <a:t>16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1600200"/>
            <a:ext cx="8382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N</a:t>
            </a:r>
            <a:r>
              <a:rPr lang="en-US" sz="3200" baseline="-22000" dirty="0" smtClean="0">
                <a:cs typeface="NikoshBAN" pitchFamily="2" charset="0"/>
              </a:rPr>
              <a:t>14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1600200"/>
            <a:ext cx="838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C</a:t>
            </a:r>
            <a:r>
              <a:rPr lang="en-US" sz="3200" baseline="-22000" dirty="0" smtClean="0">
                <a:cs typeface="NikoshBAN" pitchFamily="2" charset="0"/>
              </a:rPr>
              <a:t>12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53400" y="1600200"/>
            <a:ext cx="838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B</a:t>
            </a:r>
            <a:r>
              <a:rPr lang="en-US" sz="3200" baseline="-22000" dirty="0" smtClean="0">
                <a:cs typeface="NikoshBAN" pitchFamily="2" charset="0"/>
              </a:rPr>
              <a:t>11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762000"/>
            <a:ext cx="8382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Be</a:t>
            </a:r>
            <a:r>
              <a:rPr lang="en-US" sz="3200" baseline="-22000" dirty="0">
                <a:cs typeface="NikoshBAN" pitchFamily="2" charset="0"/>
              </a:rPr>
              <a:t>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95600" y="7620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Li</a:t>
            </a:r>
            <a:r>
              <a:rPr lang="en-US" sz="3200" baseline="-22000" dirty="0">
                <a:cs typeface="NikoshBAN" pitchFamily="2" charset="0"/>
              </a:rPr>
              <a:t>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52800" y="1600200"/>
            <a:ext cx="838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He</a:t>
            </a:r>
            <a:r>
              <a:rPr lang="en-US" sz="3200" baseline="-22000" dirty="0">
                <a:cs typeface="NikoshBAN" pitchFamily="2" charset="0"/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62800" y="1600200"/>
            <a:ext cx="838200" cy="76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cs typeface="NikoshBAN" pitchFamily="2" charset="0"/>
              </a:rPr>
              <a:t>Cl</a:t>
            </a:r>
            <a:r>
              <a:rPr lang="en-US" sz="3200" b="1" baseline="-22000" dirty="0" smtClean="0">
                <a:cs typeface="NikoshBAN" pitchFamily="2" charset="0"/>
              </a:rPr>
              <a:t>35</a:t>
            </a:r>
            <a:endParaRPr lang="en-US" sz="3200" b="1" baseline="-22000" dirty="0"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2800" y="762000"/>
            <a:ext cx="838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S</a:t>
            </a:r>
            <a:r>
              <a:rPr lang="en-US" sz="3200" baseline="-22000" dirty="0" smtClean="0">
                <a:cs typeface="NikoshBAN" pitchFamily="2" charset="0"/>
              </a:rPr>
              <a:t>32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1600200"/>
            <a:ext cx="838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P</a:t>
            </a:r>
            <a:r>
              <a:rPr lang="en-US" sz="3200" baseline="-22000" dirty="0" smtClean="0">
                <a:cs typeface="NikoshBAN" pitchFamily="2" charset="0"/>
              </a:rPr>
              <a:t>31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0" y="762000"/>
            <a:ext cx="8382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Si</a:t>
            </a:r>
            <a:r>
              <a:rPr lang="en-US" sz="3200" baseline="-22000" dirty="0" smtClean="0">
                <a:cs typeface="NikoshBAN" pitchFamily="2" charset="0"/>
              </a:rPr>
              <a:t>28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0" y="762000"/>
            <a:ext cx="838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K</a:t>
            </a:r>
            <a:r>
              <a:rPr lang="en-US" sz="3200" baseline="-22000" dirty="0" smtClean="0">
                <a:cs typeface="NikoshBAN" pitchFamily="2" charset="0"/>
              </a:rPr>
              <a:t>40</a:t>
            </a:r>
            <a:endParaRPr lang="en-US" sz="3200" baseline="-22000" dirty="0"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2400" y="7620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Ar</a:t>
            </a:r>
            <a:r>
              <a:rPr lang="en-US" sz="3200" baseline="-22000" dirty="0" smtClean="0">
                <a:cs typeface="NikoshBAN" pitchFamily="2" charset="0"/>
              </a:rPr>
              <a:t>40</a:t>
            </a:r>
            <a:endParaRPr lang="en-US" sz="3200" baseline="-22000" dirty="0">
              <a:cs typeface="NikoshBAN" pitchFamily="2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52401" y="2514600"/>
          <a:ext cx="8763002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59"/>
                <a:gridCol w="528802"/>
                <a:gridCol w="465738"/>
                <a:gridCol w="533400"/>
                <a:gridCol w="304800"/>
                <a:gridCol w="342903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0723"/>
                <a:gridCol w="445577"/>
              </a:tblGrid>
              <a:tr h="488430"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মৌলের সংখ্যা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3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</a:p>
                    <a:p>
                      <a:r>
                        <a:rPr lang="en-US" sz="1200" dirty="0" smtClean="0"/>
                        <a:t>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</a:p>
                    <a:p>
                      <a:r>
                        <a:rPr lang="en-US" sz="1200" smtClean="0"/>
                        <a:t>IIA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</a:p>
                    <a:p>
                      <a:r>
                        <a:rPr lang="en-US" sz="1200" dirty="0" smtClean="0"/>
                        <a:t>IIIB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</a:p>
                    <a:p>
                      <a:r>
                        <a:rPr lang="en-US" sz="1200" dirty="0" smtClean="0"/>
                        <a:t>IVB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</a:p>
                    <a:p>
                      <a:r>
                        <a:rPr lang="en-US" sz="1200" dirty="0" smtClean="0"/>
                        <a:t>VB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</a:p>
                    <a:p>
                      <a:r>
                        <a:rPr lang="en-US" sz="1200" dirty="0" smtClean="0"/>
                        <a:t>VIB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</a:p>
                    <a:p>
                      <a:r>
                        <a:rPr lang="en-US" sz="1200" dirty="0" smtClean="0"/>
                        <a:t>VIIB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</a:p>
                    <a:p>
                      <a:r>
                        <a:rPr lang="en-US" sz="1200" dirty="0" smtClean="0"/>
                        <a:t>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</a:p>
                    <a:p>
                      <a:r>
                        <a:rPr lang="en-US" sz="1200" dirty="0" smtClean="0"/>
                        <a:t>IIB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</a:p>
                    <a:p>
                      <a:r>
                        <a:rPr lang="en-US" sz="1200" dirty="0" smtClean="0"/>
                        <a:t>IIIA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</a:p>
                    <a:p>
                      <a:r>
                        <a:rPr lang="en-US" sz="1200" dirty="0" smtClean="0"/>
                        <a:t>IVA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</a:p>
                    <a:p>
                      <a:r>
                        <a:rPr lang="en-US" sz="1200" dirty="0" smtClean="0"/>
                        <a:t>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</a:p>
                    <a:p>
                      <a:r>
                        <a:rPr lang="en-US" sz="1200" dirty="0" smtClean="0"/>
                        <a:t>VIA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</a:p>
                    <a:p>
                      <a:r>
                        <a:rPr lang="en-US" sz="1200" dirty="0" smtClean="0"/>
                        <a:t>VIIA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</a:p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baseline="-2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152400" y="2514600"/>
            <a:ext cx="8915400" cy="3886200"/>
            <a:chOff x="152400" y="2514600"/>
            <a:chExt cx="8915400" cy="3886200"/>
          </a:xfrm>
        </p:grpSpPr>
        <p:sp>
          <p:nvSpPr>
            <p:cNvPr id="22" name="Rectangle 21"/>
            <p:cNvSpPr/>
            <p:nvPr/>
          </p:nvSpPr>
          <p:spPr>
            <a:xfrm>
              <a:off x="152400" y="2514600"/>
              <a:ext cx="8915400" cy="388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2743200"/>
              <a:ext cx="419100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ফলাফল মিলিয়ে নাও।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598" y="2590800"/>
          <a:ext cx="8763002" cy="3760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59"/>
                <a:gridCol w="528802"/>
                <a:gridCol w="377716"/>
                <a:gridCol w="453259"/>
                <a:gridCol w="377716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0723"/>
                <a:gridCol w="445577"/>
              </a:tblGrid>
              <a:tr h="482908"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মৌলের সংখ্যা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</a:p>
                    <a:p>
                      <a:r>
                        <a:rPr lang="en-US" sz="1200" dirty="0" smtClean="0"/>
                        <a:t>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</a:p>
                    <a:p>
                      <a:r>
                        <a:rPr lang="en-US" sz="1200" smtClean="0"/>
                        <a:t>IIA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</a:p>
                    <a:p>
                      <a:r>
                        <a:rPr lang="en-US" sz="1200" dirty="0" smtClean="0"/>
                        <a:t>IIIB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</a:p>
                    <a:p>
                      <a:r>
                        <a:rPr lang="en-US" sz="1200" dirty="0" smtClean="0"/>
                        <a:t>IVB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</a:p>
                    <a:p>
                      <a:r>
                        <a:rPr lang="en-US" sz="1200" dirty="0" smtClean="0"/>
                        <a:t>VB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</a:p>
                    <a:p>
                      <a:r>
                        <a:rPr lang="en-US" sz="1200" dirty="0" smtClean="0"/>
                        <a:t>VIB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</a:p>
                    <a:p>
                      <a:r>
                        <a:rPr lang="en-US" sz="1200" dirty="0" smtClean="0"/>
                        <a:t>VIIB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</a:p>
                    <a:p>
                      <a:r>
                        <a:rPr lang="en-US" sz="1200" dirty="0" smtClean="0"/>
                        <a:t>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</a:p>
                    <a:p>
                      <a:r>
                        <a:rPr lang="en-US" sz="1200" dirty="0" smtClean="0"/>
                        <a:t>IIB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</a:p>
                    <a:p>
                      <a:r>
                        <a:rPr lang="en-US" sz="1200" dirty="0" smtClean="0"/>
                        <a:t>IIIA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</a:p>
                    <a:p>
                      <a:r>
                        <a:rPr lang="en-US" sz="1200" dirty="0" smtClean="0"/>
                        <a:t>IVA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</a:p>
                    <a:p>
                      <a:r>
                        <a:rPr lang="en-US" sz="1200" dirty="0" smtClean="0"/>
                        <a:t>VA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</a:p>
                    <a:p>
                      <a:r>
                        <a:rPr lang="en-US" sz="1200" dirty="0" smtClean="0"/>
                        <a:t>VIA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</a:p>
                    <a:p>
                      <a:r>
                        <a:rPr lang="en-US" sz="1200" dirty="0" smtClean="0"/>
                        <a:t>VIIA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</a:p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905000" y="101025"/>
            <a:ext cx="5410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মৌলগুলোকে তাদের ভর অনুসারে সাজাও</a:t>
            </a:r>
            <a:r>
              <a:rPr lang="bn-BD" sz="1600" dirty="0" smtClean="0"/>
              <a:t>।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152400"/>
            <a:ext cx="8915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আধুনিক পর্যায় সারণিক উদ্দেশ্য ব্যহত হয় এমন কোন জটিলতা কি  সৃষ্টি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990600"/>
            <a:ext cx="838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H</a:t>
            </a:r>
            <a:r>
              <a:rPr lang="en-US" sz="3200" baseline="40000" dirty="0" smtClean="0">
                <a:cs typeface="NikoshBAN" pitchFamily="2" charset="0"/>
              </a:rPr>
              <a:t>1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7200" y="990600"/>
            <a:ext cx="838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Al</a:t>
            </a:r>
            <a:r>
              <a:rPr lang="en-US" sz="3200" baseline="40000" dirty="0" smtClean="0">
                <a:cs typeface="NikoshBAN" pitchFamily="2" charset="0"/>
              </a:rPr>
              <a:t>13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990600"/>
            <a:ext cx="1066800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Mg</a:t>
            </a:r>
            <a:r>
              <a:rPr lang="en-US" sz="3200" baseline="40000" dirty="0" smtClean="0">
                <a:cs typeface="NikoshBAN" pitchFamily="2" charset="0"/>
              </a:rPr>
              <a:t>12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828800"/>
            <a:ext cx="1066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Na</a:t>
            </a:r>
            <a:r>
              <a:rPr lang="en-US" sz="3200" baseline="40000" dirty="0" smtClean="0">
                <a:cs typeface="NikoshBAN" pitchFamily="2" charset="0"/>
              </a:rPr>
              <a:t>11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1600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Ne</a:t>
            </a:r>
            <a:r>
              <a:rPr lang="en-US" sz="3200" baseline="40000" dirty="0" smtClean="0">
                <a:cs typeface="NikoshBAN" pitchFamily="2" charset="0"/>
              </a:rPr>
              <a:t>10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990600"/>
            <a:ext cx="838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F</a:t>
            </a:r>
            <a:r>
              <a:rPr lang="en-US" sz="3200" baseline="40000" dirty="0" smtClean="0">
                <a:cs typeface="NikoshBAN" pitchFamily="2" charset="0"/>
              </a:rPr>
              <a:t>9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1828800"/>
            <a:ext cx="838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O</a:t>
            </a:r>
            <a:r>
              <a:rPr lang="en-US" sz="3200" baseline="40000" dirty="0" smtClean="0">
                <a:cs typeface="NikoshBAN" pitchFamily="2" charset="0"/>
              </a:rPr>
              <a:t>8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8288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N</a:t>
            </a:r>
            <a:r>
              <a:rPr lang="en-US" sz="3200" baseline="40000" dirty="0" smtClean="0">
                <a:cs typeface="NikoshBAN" pitchFamily="2" charset="0"/>
              </a:rPr>
              <a:t>7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828800"/>
            <a:ext cx="8382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C</a:t>
            </a:r>
            <a:r>
              <a:rPr lang="en-US" sz="3200" baseline="40000" dirty="0" smtClean="0">
                <a:cs typeface="NikoshBAN" pitchFamily="2" charset="0"/>
              </a:rPr>
              <a:t>6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7200" y="1828800"/>
            <a:ext cx="838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B</a:t>
            </a:r>
            <a:r>
              <a:rPr lang="en-US" sz="3200" baseline="40000" dirty="0" smtClean="0">
                <a:cs typeface="NikoshBAN" pitchFamily="2" charset="0"/>
              </a:rPr>
              <a:t>5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990600"/>
            <a:ext cx="8382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Be</a:t>
            </a:r>
            <a:r>
              <a:rPr lang="en-US" sz="3200" baseline="40000" dirty="0" smtClean="0">
                <a:cs typeface="NikoshBAN" pitchFamily="2" charset="0"/>
              </a:rPr>
              <a:t>4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990600"/>
            <a:ext cx="8382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Li</a:t>
            </a:r>
            <a:r>
              <a:rPr lang="en-US" sz="3200" baseline="40000" dirty="0" smtClean="0">
                <a:cs typeface="NikoshBAN" pitchFamily="2" charset="0"/>
              </a:rPr>
              <a:t>3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1828800"/>
            <a:ext cx="8382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He</a:t>
            </a:r>
            <a:r>
              <a:rPr lang="en-US" sz="3200" baseline="40000" dirty="0" smtClean="0">
                <a:cs typeface="NikoshBAN" pitchFamily="2" charset="0"/>
              </a:rPr>
              <a:t>2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18288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cs typeface="NikoshBAN" pitchFamily="2" charset="0"/>
              </a:rPr>
              <a:t>Cl</a:t>
            </a:r>
            <a:r>
              <a:rPr lang="en-US" sz="3200" b="1" baseline="40000" dirty="0" smtClean="0">
                <a:cs typeface="NikoshBAN" pitchFamily="2" charset="0"/>
              </a:rPr>
              <a:t>17</a:t>
            </a:r>
            <a:endParaRPr lang="en-US" sz="3200" b="1" baseline="40000" dirty="0"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2800" y="990600"/>
            <a:ext cx="838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S</a:t>
            </a:r>
            <a:r>
              <a:rPr lang="en-US" sz="3200" baseline="40000" dirty="0" smtClean="0">
                <a:cs typeface="NikoshBAN" pitchFamily="2" charset="0"/>
              </a:rPr>
              <a:t>16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1828800"/>
            <a:ext cx="838200" cy="762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P</a:t>
            </a:r>
            <a:r>
              <a:rPr lang="en-US" sz="3200" baseline="40000" dirty="0" smtClean="0">
                <a:cs typeface="NikoshBAN" pitchFamily="2" charset="0"/>
              </a:rPr>
              <a:t>15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990600"/>
            <a:ext cx="838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Si</a:t>
            </a:r>
            <a:r>
              <a:rPr lang="en-US" sz="3200" baseline="40000" dirty="0" smtClean="0">
                <a:cs typeface="NikoshBAN" pitchFamily="2" charset="0"/>
              </a:rPr>
              <a:t>14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990600"/>
            <a:ext cx="83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K</a:t>
            </a:r>
            <a:r>
              <a:rPr lang="en-US" sz="3200" baseline="40000" dirty="0" smtClean="0">
                <a:cs typeface="NikoshBAN" pitchFamily="2" charset="0"/>
              </a:rPr>
              <a:t>19</a:t>
            </a:r>
            <a:endParaRPr lang="en-US" sz="3200" baseline="40000" dirty="0"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990600"/>
            <a:ext cx="8382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cs typeface="NikoshBAN" pitchFamily="2" charset="0"/>
              </a:rPr>
              <a:t>Ar</a:t>
            </a:r>
            <a:r>
              <a:rPr lang="en-US" sz="3200" baseline="40000" dirty="0" smtClean="0">
                <a:cs typeface="NikoshBAN" pitchFamily="2" charset="0"/>
              </a:rPr>
              <a:t>18</a:t>
            </a:r>
            <a:endParaRPr lang="en-US" sz="3200" baseline="40000" dirty="0">
              <a:cs typeface="NikoshBAN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1" y="2667000"/>
          <a:ext cx="8763002" cy="3760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59"/>
                <a:gridCol w="528802"/>
                <a:gridCol w="465738"/>
                <a:gridCol w="533400"/>
                <a:gridCol w="304800"/>
                <a:gridCol w="342903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0723"/>
                <a:gridCol w="445577"/>
              </a:tblGrid>
              <a:tr h="482908"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মৌলের সংখ্যা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</a:p>
                    <a:p>
                      <a:r>
                        <a:rPr lang="en-US" sz="1200" dirty="0" smtClean="0"/>
                        <a:t>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</a:p>
                    <a:p>
                      <a:r>
                        <a:rPr lang="en-US" sz="1200" smtClean="0"/>
                        <a:t>IIA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</a:p>
                    <a:p>
                      <a:r>
                        <a:rPr lang="en-US" sz="1200" dirty="0" smtClean="0"/>
                        <a:t>IIIB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</a:p>
                    <a:p>
                      <a:r>
                        <a:rPr lang="en-US" sz="1200" dirty="0" smtClean="0"/>
                        <a:t>IVB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</a:p>
                    <a:p>
                      <a:r>
                        <a:rPr lang="en-US" sz="1200" dirty="0" smtClean="0"/>
                        <a:t>VB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</a:p>
                    <a:p>
                      <a:r>
                        <a:rPr lang="en-US" sz="1200" dirty="0" smtClean="0"/>
                        <a:t>VIB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</a:p>
                    <a:p>
                      <a:r>
                        <a:rPr lang="en-US" sz="1200" dirty="0" smtClean="0"/>
                        <a:t>VIIB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</a:p>
                    <a:p>
                      <a:r>
                        <a:rPr lang="en-US" sz="1200" dirty="0" smtClean="0"/>
                        <a:t>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</a:p>
                    <a:p>
                      <a:r>
                        <a:rPr lang="en-US" sz="1200" dirty="0" smtClean="0"/>
                        <a:t>IIB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</a:p>
                    <a:p>
                      <a:r>
                        <a:rPr lang="en-US" sz="1200" dirty="0" smtClean="0"/>
                        <a:t>IIIA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</a:p>
                    <a:p>
                      <a:r>
                        <a:rPr lang="en-US" sz="1200" dirty="0" smtClean="0"/>
                        <a:t>IVA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</a:p>
                    <a:p>
                      <a:r>
                        <a:rPr lang="en-US" sz="1200" dirty="0" smtClean="0"/>
                        <a:t>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</a:p>
                    <a:p>
                      <a:r>
                        <a:rPr lang="en-US" sz="1200" dirty="0" smtClean="0"/>
                        <a:t>VIA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</a:p>
                    <a:p>
                      <a:r>
                        <a:rPr lang="en-US" sz="1200" dirty="0" smtClean="0"/>
                        <a:t>VIIA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</a:p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baseline="-2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76400" y="238780"/>
            <a:ext cx="6553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মৌলসমূহকে তাদের পারমাণবিক সংখ্যা অনুসারে সাজাও।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76200"/>
            <a:ext cx="8153400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মৌলসমূহকে তাদের পারমাণবিক সংখ্যা অনুসারে সাজানোর ফলে পূর্বে যে জটিলতা সৃষ্টি হয়েছে এখন কি তা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228600"/>
            <a:ext cx="4419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পর্যায় সারণির মূল ভিত্তি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2667000"/>
            <a:ext cx="8915400" cy="3886200"/>
            <a:chOff x="152400" y="2667000"/>
            <a:chExt cx="8915400" cy="3886200"/>
          </a:xfrm>
        </p:grpSpPr>
        <p:sp>
          <p:nvSpPr>
            <p:cNvPr id="25" name="Rectangle 24"/>
            <p:cNvSpPr/>
            <p:nvPr/>
          </p:nvSpPr>
          <p:spPr>
            <a:xfrm>
              <a:off x="152400" y="2667000"/>
              <a:ext cx="8915400" cy="388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3505200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ফলাফল মিলিয়ে নাও।</a:t>
              </a:r>
              <a:endParaRPr lang="en-US" sz="3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28598" y="2743200"/>
          <a:ext cx="8763002" cy="3760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59"/>
                <a:gridCol w="528802"/>
                <a:gridCol w="377716"/>
                <a:gridCol w="453259"/>
                <a:gridCol w="377716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0723"/>
                <a:gridCol w="445577"/>
              </a:tblGrid>
              <a:tr h="482908"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12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bn-BD" sz="1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মৌলের সংখ্যা</a:t>
                      </a:r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</a:p>
                    <a:p>
                      <a:r>
                        <a:rPr lang="en-US" sz="1200" dirty="0" smtClean="0"/>
                        <a:t>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</a:p>
                    <a:p>
                      <a:r>
                        <a:rPr lang="en-US" sz="1200" smtClean="0"/>
                        <a:t>IIA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</a:p>
                    <a:p>
                      <a:r>
                        <a:rPr lang="en-US" sz="1200" dirty="0" smtClean="0"/>
                        <a:t>IIIB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</a:p>
                    <a:p>
                      <a:r>
                        <a:rPr lang="en-US" sz="1200" dirty="0" smtClean="0"/>
                        <a:t>IVB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</a:p>
                    <a:p>
                      <a:r>
                        <a:rPr lang="en-US" sz="1200" dirty="0" smtClean="0"/>
                        <a:t>VB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</a:p>
                    <a:p>
                      <a:r>
                        <a:rPr lang="en-US" sz="1200" dirty="0" smtClean="0"/>
                        <a:t>VIB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</a:p>
                    <a:p>
                      <a:r>
                        <a:rPr lang="en-US" sz="1200" dirty="0" smtClean="0"/>
                        <a:t>VIIB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</a:p>
                    <a:p>
                      <a:r>
                        <a:rPr lang="en-US" sz="1200" dirty="0" smtClean="0"/>
                        <a:t>VIII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</a:p>
                    <a:p>
                      <a:r>
                        <a:rPr lang="en-US" sz="1200" dirty="0" smtClean="0"/>
                        <a:t>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</a:p>
                    <a:p>
                      <a:r>
                        <a:rPr lang="en-US" sz="1200" dirty="0" smtClean="0"/>
                        <a:t>IIB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</a:p>
                    <a:p>
                      <a:r>
                        <a:rPr lang="en-US" sz="1200" dirty="0" smtClean="0"/>
                        <a:t>IIIA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</a:p>
                    <a:p>
                      <a:r>
                        <a:rPr lang="en-US" sz="1200" dirty="0" smtClean="0"/>
                        <a:t>IVA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</a:p>
                    <a:p>
                      <a:r>
                        <a:rPr lang="en-US" sz="1200" dirty="0" smtClean="0"/>
                        <a:t>VA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</a:p>
                    <a:p>
                      <a:r>
                        <a:rPr lang="en-US" sz="1200" dirty="0" smtClean="0"/>
                        <a:t>VIA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</a:p>
                    <a:p>
                      <a:r>
                        <a:rPr lang="en-US" sz="1200" dirty="0" smtClean="0"/>
                        <a:t>VIIA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</a:p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77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152400"/>
            <a:ext cx="6172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33600" y="2209800"/>
            <a:ext cx="1752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57600" y="1676400"/>
            <a:ext cx="259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971800"/>
            <a:ext cx="312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27432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38200" y="2070318"/>
            <a:ext cx="3048000" cy="4406682"/>
            <a:chOff x="3276600" y="1676400"/>
            <a:chExt cx="3048000" cy="4406682"/>
          </a:xfrm>
        </p:grpSpPr>
        <p:sp>
          <p:nvSpPr>
            <p:cNvPr id="15" name="Rectangle 14"/>
            <p:cNvSpPr/>
            <p:nvPr/>
          </p:nvSpPr>
          <p:spPr>
            <a:xfrm>
              <a:off x="3505200" y="1676400"/>
              <a:ext cx="1905000" cy="2286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baseline="-25000" dirty="0" smtClean="0">
                  <a:solidFill>
                    <a:schemeClr val="tx1"/>
                  </a:solidFill>
                </a:rPr>
                <a:t>19</a:t>
              </a:r>
            </a:p>
            <a:p>
              <a:pPr algn="ctr"/>
              <a:r>
                <a:rPr lang="en-US" sz="6000" b="1" baseline="-25000" dirty="0" smtClean="0">
                  <a:solidFill>
                    <a:schemeClr val="tx1"/>
                  </a:solidFill>
                </a:rPr>
                <a:t>K</a:t>
              </a:r>
            </a:p>
            <a:p>
              <a:pPr algn="ctr"/>
              <a:r>
                <a:rPr lang="en-US" sz="6000" b="1" baseline="-25000" dirty="0" smtClean="0">
                  <a:solidFill>
                    <a:schemeClr val="tx1"/>
                  </a:solidFill>
                </a:rPr>
                <a:t>39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4267200"/>
              <a:ext cx="3048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Potasium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	</a:t>
              </a:r>
            </a:p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প্রতীক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: K</a:t>
              </a:r>
            </a:p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পারমাণবিক ভর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: 39</a:t>
              </a:r>
            </a:p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পারমাণবিক সংখ্যা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: 19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38800" y="1752600"/>
            <a:ext cx="3429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হেনরি মোসলে কর্তৃক পারমাণবিক সংখ্যা আবিস্কারের পূর্বে।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588603"/>
            <a:ext cx="3505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হেনরি মোসলে কর্তৃক পারমাণবিক সংখ্যা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আবিস্কারের পর।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838200"/>
          <a:ext cx="838200" cy="2926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8200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Li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Na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Rb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Cs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Fr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838199"/>
          <a:ext cx="1981200" cy="29356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81200"/>
              </a:tblGrid>
              <a:tr h="3417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en-US" sz="1600" b="1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838200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00" y="1206137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157407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195507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2325189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9600" y="269312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19600" y="3061063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19600" y="3429000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5" name="Group 42"/>
          <p:cNvGrpSpPr/>
          <p:nvPr/>
        </p:nvGrpSpPr>
        <p:grpSpPr>
          <a:xfrm>
            <a:off x="5638800" y="3962400"/>
            <a:ext cx="2133600" cy="2057400"/>
            <a:chOff x="1371600" y="3505200"/>
            <a:chExt cx="2133600" cy="2057400"/>
          </a:xfrm>
        </p:grpSpPr>
        <p:grpSp>
          <p:nvGrpSpPr>
            <p:cNvPr id="16" name="Group 178"/>
            <p:cNvGrpSpPr/>
            <p:nvPr/>
          </p:nvGrpSpPr>
          <p:grpSpPr>
            <a:xfrm>
              <a:off x="1680408" y="3745832"/>
              <a:ext cx="1476337" cy="1575793"/>
              <a:chOff x="5257800" y="2362200"/>
              <a:chExt cx="1476337" cy="1575793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5410200" y="2590800"/>
                <a:ext cx="1195136" cy="1143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76"/>
              <p:cNvGrpSpPr/>
              <p:nvPr/>
            </p:nvGrpSpPr>
            <p:grpSpPr>
              <a:xfrm>
                <a:off x="5257800" y="2362200"/>
                <a:ext cx="1476337" cy="1575793"/>
                <a:chOff x="1676400" y="3733800"/>
                <a:chExt cx="1476337" cy="1575793"/>
              </a:xfrm>
            </p:grpSpPr>
            <p:pic>
              <p:nvPicPr>
                <p:cNvPr id="63" name="Picture 62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819400" y="4419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4" name="Picture 63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676400" y="4343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209800" y="37338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6" name="Picture 65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286000" y="49530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7" name="Picture 66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6670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8" name="Picture 67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8288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9" name="Picture 68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667000" y="4800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70" name="Picture 69" descr="Pictur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828800" y="4724400"/>
                  <a:ext cx="333337" cy="3565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05"/>
            <p:cNvGrpSpPr/>
            <p:nvPr/>
          </p:nvGrpSpPr>
          <p:grpSpPr>
            <a:xfrm>
              <a:off x="2057400" y="3962400"/>
              <a:ext cx="762000" cy="1118593"/>
              <a:chOff x="2514600" y="2514600"/>
              <a:chExt cx="762000" cy="1118593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2514600" y="2731168"/>
                <a:ext cx="762000" cy="762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57" descr="Pire1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62992" y="2883568"/>
                <a:ext cx="469366" cy="469366"/>
              </a:xfrm>
              <a:prstGeom prst="rect">
                <a:avLst/>
              </a:prstGeom>
            </p:spPr>
          </p:pic>
          <p:pic>
            <p:nvPicPr>
              <p:cNvPr id="59" name="Picture 58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79032" y="25146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60" name="Picture 59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55232" y="3276600"/>
                <a:ext cx="333337" cy="356593"/>
              </a:xfrm>
              <a:prstGeom prst="rect">
                <a:avLst/>
              </a:prstGeom>
            </p:spPr>
          </p:pic>
        </p:grpSp>
        <p:grpSp>
          <p:nvGrpSpPr>
            <p:cNvPr id="19" name="Group 179"/>
            <p:cNvGrpSpPr/>
            <p:nvPr/>
          </p:nvGrpSpPr>
          <p:grpSpPr>
            <a:xfrm>
              <a:off x="1447800" y="3581400"/>
              <a:ext cx="1933537" cy="1880593"/>
              <a:chOff x="1447800" y="3581400"/>
              <a:chExt cx="1933537" cy="1880593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600200" y="3757864"/>
                <a:ext cx="1676400" cy="1576136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0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0" name="Picture 49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71800" y="3886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1" name="Picture 50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90800" y="5105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2" name="Picture 51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3" name="Picture 52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146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4" name="Picture 53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5" name="Picture 54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000" y="5029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6" name="Picture 55" descr="Pictu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7800" y="4038600"/>
                <a:ext cx="333337" cy="356593"/>
              </a:xfrm>
              <a:prstGeom prst="rect">
                <a:avLst/>
              </a:prstGeom>
            </p:spPr>
          </p:pic>
        </p:grpSp>
        <p:sp>
          <p:nvSpPr>
            <p:cNvPr id="47" name="Flowchart: Connector 46"/>
            <p:cNvSpPr/>
            <p:nvPr/>
          </p:nvSpPr>
          <p:spPr>
            <a:xfrm>
              <a:off x="1371600" y="3505200"/>
              <a:ext cx="2133600" cy="2057400"/>
            </a:xfrm>
            <a:prstGeom prst="flowChartConnector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Pict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3733800"/>
            <a:ext cx="333337" cy="356593"/>
          </a:xfrm>
          <a:prstGeom prst="rect">
            <a:avLst/>
          </a:prstGeom>
        </p:spPr>
      </p:pic>
      <p:grpSp>
        <p:nvGrpSpPr>
          <p:cNvPr id="75" name="Group 22"/>
          <p:cNvGrpSpPr/>
          <p:nvPr/>
        </p:nvGrpSpPr>
        <p:grpSpPr>
          <a:xfrm>
            <a:off x="2246811" y="4687389"/>
            <a:ext cx="453970" cy="381000"/>
            <a:chOff x="2246811" y="1066800"/>
            <a:chExt cx="453970" cy="381000"/>
          </a:xfrm>
        </p:grpSpPr>
        <p:sp>
          <p:nvSpPr>
            <p:cNvPr id="76" name="Flowchart: Connector 75"/>
            <p:cNvSpPr/>
            <p:nvPr/>
          </p:nvSpPr>
          <p:spPr>
            <a:xfrm>
              <a:off x="2286000" y="1066800"/>
              <a:ext cx="381000" cy="381000"/>
            </a:xfrm>
            <a:prstGeom prst="flowChartConnecto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46811" y="10668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Flowchart: Connector 77"/>
          <p:cNvSpPr/>
          <p:nvPr/>
        </p:nvSpPr>
        <p:spPr>
          <a:xfrm>
            <a:off x="2061756" y="4497979"/>
            <a:ext cx="833844" cy="748936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26"/>
          <p:cNvGrpSpPr/>
          <p:nvPr/>
        </p:nvGrpSpPr>
        <p:grpSpPr>
          <a:xfrm>
            <a:off x="2286000" y="4243252"/>
            <a:ext cx="387992" cy="1129937"/>
            <a:chOff x="2286000" y="622663"/>
            <a:chExt cx="387992" cy="1129937"/>
          </a:xfrm>
        </p:grpSpPr>
        <p:pic>
          <p:nvPicPr>
            <p:cNvPr id="80" name="Picture 79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622663"/>
              <a:ext cx="387992" cy="381001"/>
            </a:xfrm>
            <a:prstGeom prst="rect">
              <a:avLst/>
            </a:prstGeom>
          </p:spPr>
        </p:pic>
        <p:pic>
          <p:nvPicPr>
            <p:cNvPr id="81" name="Picture 80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1371600"/>
              <a:ext cx="387991" cy="381000"/>
            </a:xfrm>
            <a:prstGeom prst="rect">
              <a:avLst/>
            </a:prstGeom>
          </p:spPr>
        </p:pic>
      </p:grpSp>
      <p:sp>
        <p:nvSpPr>
          <p:cNvPr id="82" name="Flowchart: Connector 81"/>
          <p:cNvSpPr/>
          <p:nvPr/>
        </p:nvSpPr>
        <p:spPr>
          <a:xfrm>
            <a:off x="1854926" y="4306389"/>
            <a:ext cx="1295400" cy="1143000"/>
          </a:xfrm>
          <a:prstGeom prst="flowChartConnector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30"/>
          <p:cNvGrpSpPr/>
          <p:nvPr/>
        </p:nvGrpSpPr>
        <p:grpSpPr>
          <a:xfrm>
            <a:off x="1676400" y="4038600"/>
            <a:ext cx="1676400" cy="1597691"/>
            <a:chOff x="1676400" y="394063"/>
            <a:chExt cx="1676400" cy="1597691"/>
          </a:xfrm>
        </p:grpSpPr>
        <p:pic>
          <p:nvPicPr>
            <p:cNvPr id="84" name="Picture 83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394063"/>
              <a:ext cx="381000" cy="374135"/>
            </a:xfrm>
            <a:prstGeom prst="rect">
              <a:avLst/>
            </a:prstGeom>
          </p:spPr>
        </p:pic>
        <p:pic>
          <p:nvPicPr>
            <p:cNvPr id="85" name="Picture 84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5189" y="1617619"/>
              <a:ext cx="381000" cy="374135"/>
            </a:xfrm>
            <a:prstGeom prst="rect">
              <a:avLst/>
            </a:prstGeom>
          </p:spPr>
        </p:pic>
        <p:pic>
          <p:nvPicPr>
            <p:cNvPr id="86" name="Picture 85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1066800"/>
              <a:ext cx="381000" cy="374135"/>
            </a:xfrm>
            <a:prstGeom prst="rect">
              <a:avLst/>
            </a:prstGeom>
          </p:spPr>
        </p:pic>
        <p:pic>
          <p:nvPicPr>
            <p:cNvPr id="87" name="Picture 86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00" y="1066800"/>
              <a:ext cx="381000" cy="374135"/>
            </a:xfrm>
            <a:prstGeom prst="rect">
              <a:avLst/>
            </a:prstGeom>
          </p:spPr>
        </p:pic>
        <p:pic>
          <p:nvPicPr>
            <p:cNvPr id="88" name="Picture 87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609600"/>
              <a:ext cx="381000" cy="374135"/>
            </a:xfrm>
            <a:prstGeom prst="rect">
              <a:avLst/>
            </a:prstGeom>
          </p:spPr>
        </p:pic>
        <p:pic>
          <p:nvPicPr>
            <p:cNvPr id="89" name="Picture 88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200" y="609600"/>
              <a:ext cx="381000" cy="374135"/>
            </a:xfrm>
            <a:prstGeom prst="rect">
              <a:avLst/>
            </a:prstGeom>
          </p:spPr>
        </p:pic>
        <p:pic>
          <p:nvPicPr>
            <p:cNvPr id="90" name="Picture 89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200" y="1447800"/>
              <a:ext cx="381000" cy="374135"/>
            </a:xfrm>
            <a:prstGeom prst="rect">
              <a:avLst/>
            </a:prstGeom>
          </p:spPr>
        </p:pic>
        <p:pic>
          <p:nvPicPr>
            <p:cNvPr id="91" name="Picture 90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447800"/>
              <a:ext cx="381000" cy="374135"/>
            </a:xfrm>
            <a:prstGeom prst="rect">
              <a:avLst/>
            </a:prstGeom>
          </p:spPr>
        </p:pic>
      </p:grpSp>
      <p:sp>
        <p:nvSpPr>
          <p:cNvPr id="92" name="Flowchart: Connector 91"/>
          <p:cNvSpPr/>
          <p:nvPr/>
        </p:nvSpPr>
        <p:spPr>
          <a:xfrm>
            <a:off x="1674222" y="4114800"/>
            <a:ext cx="1676400" cy="1524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886200"/>
            <a:ext cx="381000" cy="374135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447800" y="152400"/>
            <a:ext cx="640080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মৌলগুলোর ইলেকট্রন বিন্যাসে কোন মিল খুজে পাও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800" y="5943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ইলেকট্রন বিন্যাস কতটি কক্ষপথ  দখল করেছে?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53000" y="60768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ইলেকট্রন বিন্যাস কতটি কক্ষপথ  দখল করেছে?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9600" y="228600"/>
            <a:ext cx="807720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প্রত্যেকটি মৌলের সর্ববহিঃস্থ স্তরে কয়টি করে ইলেকট্রন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14400" y="228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সারণিতে এদের গ্রুপ একই হবে না ভিন্ন ভিন্ন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4800" y="5943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পর্যায় সারণিতে মৌলটির অবস্থান কত নম্বর পর্যায়ে?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00200" y="228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 ক’টি মৌল কি সমান শক্তিস্তর দখল করেছে?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19600" y="6096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পর্যায় সারণিতে মৌলটির অবস্থান কত নম্বর পর্যায়ে?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06823 0.00741 C -0.00416 0.00741 0.04844 0.07454 0.04844 0.15741 C 0.04844 0.24005 -0.00416 0.30741 -0.06823 0.30741 C -0.13264 0.30741 -0.18489 0.24005 -0.18489 0.15741 C -0.18489 0.07454 -0.13264 0.00741 -0.06823 0.00741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093 C 0.02118 0.00093 0.0625 0.04908 0.0625 0.10903 C 0.0625 0.16852 0.02118 0.21713 -0.02917 0.21713 C -0.07986 0.21713 -0.12084 0.16852 -0.12084 0.10903 C -0.12084 0.04908 -0.07986 0.00093 -0.02917 0.00093 Z " pathEditMode="relative" rAng="0" ptsTypes="fffff">
                                      <p:cBhvr>
                                        <p:cTn id="14" dur="4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97" grpId="0"/>
      <p:bldP spid="97" grpId="1"/>
      <p:bldP spid="98" grpId="0"/>
      <p:bldP spid="98" grpId="1"/>
      <p:bldP spid="73" grpId="0"/>
      <p:bldP spid="73" grpId="1"/>
      <p:bldP spid="74" grpId="0"/>
      <p:bldP spid="74" grpId="1"/>
      <p:bldP spid="94" grpId="0"/>
      <p:bldP spid="94" grpId="1"/>
      <p:bldP spid="95" grpId="0"/>
      <p:bldP spid="95" grpId="1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762000" y="1676400"/>
            <a:ext cx="7696200" cy="2592537"/>
            <a:chOff x="762000" y="1676400"/>
            <a:chExt cx="7696200" cy="2592537"/>
          </a:xfrm>
        </p:grpSpPr>
        <p:grpSp>
          <p:nvGrpSpPr>
            <p:cNvPr id="2" name="Group 45"/>
            <p:cNvGrpSpPr/>
            <p:nvPr/>
          </p:nvGrpSpPr>
          <p:grpSpPr>
            <a:xfrm>
              <a:off x="762000" y="1676400"/>
              <a:ext cx="7696200" cy="2592537"/>
              <a:chOff x="762000" y="1371600"/>
              <a:chExt cx="7696200" cy="236979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2000" y="1371600"/>
                <a:ext cx="7696200" cy="23682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762000" y="1979612"/>
                <a:ext cx="7620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rot="5400000">
                <a:off x="1407490" y="2555704"/>
                <a:ext cx="2367414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3197794" y="2517206"/>
                <a:ext cx="2368206" cy="769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990600" y="1447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প্রতীক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43200" y="1447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পাঃ সংখ্যা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762000" y="3198812"/>
                <a:ext cx="7620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38200" y="3732212"/>
                <a:ext cx="7620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38200" y="3739806"/>
                <a:ext cx="7620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62000" y="2589212"/>
                <a:ext cx="7620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371600" y="26670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Al</a:t>
                </a:r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71600" y="32004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Ga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47800" y="197673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71800" y="32721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31</a:t>
                </a:r>
                <a:endParaRPr lang="en-US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48000" y="26625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13</a:t>
                </a:r>
                <a:endParaRPr lang="en-US" sz="2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48000" y="20529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876800" y="17526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ইলেক্ট্রন বিন্যাস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9200" y="243393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NikoshBAN" pitchFamily="2" charset="0"/>
                </a:rPr>
                <a:t>1s</a:t>
              </a:r>
              <a:r>
                <a:rPr lang="en-US" sz="2400" baseline="26000" dirty="0" smtClean="0">
                  <a:cs typeface="NikoshBAN" pitchFamily="2" charset="0"/>
                </a:rPr>
                <a:t>2</a:t>
              </a:r>
              <a:r>
                <a:rPr lang="en-US" sz="2400" dirty="0" smtClean="0"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cs typeface="NikoshBAN" pitchFamily="2" charset="0"/>
                </a:rPr>
                <a:t>2s</a:t>
              </a:r>
              <a:r>
                <a:rPr lang="en-US" sz="2400" baseline="26000" dirty="0" smtClean="0">
                  <a:solidFill>
                    <a:srgbClr val="FF0000"/>
                  </a:solidFill>
                  <a:cs typeface="NikoshBAN" pitchFamily="2" charset="0"/>
                </a:rPr>
                <a:t>2 </a:t>
              </a:r>
              <a:r>
                <a:rPr lang="en-US" sz="2400" dirty="0" smtClean="0">
                  <a:solidFill>
                    <a:srgbClr val="FF0000"/>
                  </a:solidFill>
                  <a:cs typeface="NikoshBAN" pitchFamily="2" charset="0"/>
                </a:rPr>
                <a:t>2p</a:t>
              </a:r>
              <a:r>
                <a:rPr lang="en-US" sz="2400" baseline="26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en-US" sz="2400" baseline="26000" dirty="0">
                <a:solidFill>
                  <a:srgbClr val="FF0000"/>
                </a:solidFill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53000" y="304353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NikoshBAN" pitchFamily="2" charset="0"/>
                </a:rPr>
                <a:t>1s</a:t>
              </a:r>
              <a:r>
                <a:rPr lang="en-US" sz="2400" baseline="26000" dirty="0" smtClean="0">
                  <a:cs typeface="NikoshBAN" pitchFamily="2" charset="0"/>
                </a:rPr>
                <a:t>2</a:t>
              </a:r>
              <a:r>
                <a:rPr lang="en-US" sz="2400" dirty="0" smtClean="0"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  <a:cs typeface="NikoshBAN" pitchFamily="2" charset="0"/>
                </a:rPr>
                <a:t>2s</a:t>
              </a:r>
              <a:r>
                <a:rPr lang="en-US" sz="2400" baseline="26000" dirty="0" smtClean="0">
                  <a:solidFill>
                    <a:srgbClr val="00B050"/>
                  </a:solidFill>
                  <a:cs typeface="NikoshBAN" pitchFamily="2" charset="0"/>
                </a:rPr>
                <a:t>2 </a:t>
              </a:r>
              <a:r>
                <a:rPr lang="en-US" sz="2400" dirty="0" smtClean="0">
                  <a:solidFill>
                    <a:srgbClr val="00B050"/>
                  </a:solidFill>
                  <a:cs typeface="NikoshBAN" pitchFamily="2" charset="0"/>
                </a:rPr>
                <a:t>2p</a:t>
              </a:r>
              <a:r>
                <a:rPr lang="en-US" sz="2400" baseline="26000" dirty="0" smtClean="0">
                  <a:solidFill>
                    <a:srgbClr val="00B050"/>
                  </a:solidFill>
                  <a:cs typeface="NikoshBAN" pitchFamily="2" charset="0"/>
                </a:rPr>
                <a:t>6</a:t>
              </a:r>
              <a:r>
                <a:rPr lang="en-US" sz="2400" dirty="0" smtClean="0">
                  <a:solidFill>
                    <a:srgbClr val="00B050"/>
                  </a:solidFill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cs typeface="NikoshBAN" pitchFamily="2" charset="0"/>
                </a:rPr>
                <a:t>3s</a:t>
              </a:r>
              <a:r>
                <a:rPr lang="en-US" sz="2400" baseline="26000" dirty="0" smtClean="0">
                  <a:solidFill>
                    <a:srgbClr val="FF0000"/>
                  </a:solidFill>
                  <a:cs typeface="NikoshBAN" pitchFamily="2" charset="0"/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  <a:cs typeface="NikoshBAN" pitchFamily="2" charset="0"/>
                </a:rPr>
                <a:t> 3p</a:t>
              </a:r>
              <a:r>
                <a:rPr lang="en-US" sz="2400" baseline="26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en-US" sz="2400" baseline="26000" dirty="0">
                <a:solidFill>
                  <a:srgbClr val="FF0000"/>
                </a:solidFill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43400" y="3729335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NikoshBAN" pitchFamily="2" charset="0"/>
                </a:rPr>
                <a:t>1s</a:t>
              </a:r>
              <a:r>
                <a:rPr lang="en-US" sz="2400" baseline="26000" dirty="0" smtClean="0">
                  <a:cs typeface="NikoshBAN" pitchFamily="2" charset="0"/>
                </a:rPr>
                <a:t>2</a:t>
              </a:r>
              <a:r>
                <a:rPr lang="en-US" sz="2400" dirty="0" smtClean="0"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  <a:cs typeface="NikoshBAN" pitchFamily="2" charset="0"/>
                </a:rPr>
                <a:t>2s</a:t>
              </a:r>
              <a:r>
                <a:rPr lang="en-US" sz="2400" baseline="26000" dirty="0" smtClean="0">
                  <a:solidFill>
                    <a:srgbClr val="00B050"/>
                  </a:solidFill>
                  <a:cs typeface="NikoshBAN" pitchFamily="2" charset="0"/>
                </a:rPr>
                <a:t>2 </a:t>
              </a:r>
              <a:r>
                <a:rPr lang="en-US" sz="2400" dirty="0" smtClean="0">
                  <a:solidFill>
                    <a:srgbClr val="00B050"/>
                  </a:solidFill>
                  <a:cs typeface="NikoshBAN" pitchFamily="2" charset="0"/>
                </a:rPr>
                <a:t>2p</a:t>
              </a:r>
              <a:r>
                <a:rPr lang="en-US" sz="2400" baseline="26000" dirty="0" smtClean="0">
                  <a:solidFill>
                    <a:srgbClr val="00B050"/>
                  </a:solidFill>
                  <a:cs typeface="NikoshBAN" pitchFamily="2" charset="0"/>
                </a:rPr>
                <a:t>6</a:t>
              </a:r>
              <a:r>
                <a:rPr lang="en-US" sz="2400" dirty="0" smtClean="0">
                  <a:solidFill>
                    <a:srgbClr val="00B050"/>
                  </a:solidFill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cs typeface="NikoshBAN" pitchFamily="2" charset="0"/>
                </a:rPr>
                <a:t>3s</a:t>
              </a:r>
              <a:r>
                <a:rPr lang="en-US" sz="2400" baseline="26000" dirty="0" smtClean="0">
                  <a:solidFill>
                    <a:srgbClr val="002060"/>
                  </a:solidFill>
                  <a:cs typeface="NikoshBAN" pitchFamily="2" charset="0"/>
                </a:rPr>
                <a:t>2</a:t>
              </a:r>
              <a:r>
                <a:rPr lang="en-US" sz="2400" dirty="0" smtClean="0">
                  <a:solidFill>
                    <a:srgbClr val="002060"/>
                  </a:solidFill>
                  <a:cs typeface="NikoshBAN" pitchFamily="2" charset="0"/>
                </a:rPr>
                <a:t> 3p</a:t>
              </a:r>
              <a:r>
                <a:rPr lang="en-US" sz="2400" baseline="26000" dirty="0" smtClean="0">
                  <a:solidFill>
                    <a:srgbClr val="002060"/>
                  </a:solidFill>
                  <a:cs typeface="NikoshBAN" pitchFamily="2" charset="0"/>
                </a:rPr>
                <a:t>6</a:t>
              </a:r>
              <a:r>
                <a:rPr lang="en-US" sz="2400" dirty="0" smtClean="0">
                  <a:solidFill>
                    <a:srgbClr val="002060"/>
                  </a:solidFill>
                  <a:cs typeface="NikoshBAN" pitchFamily="2" charset="0"/>
                </a:rPr>
                <a:t> 3d</a:t>
              </a:r>
              <a:r>
                <a:rPr lang="en-US" sz="2400" baseline="26000" dirty="0" smtClean="0">
                  <a:solidFill>
                    <a:srgbClr val="002060"/>
                  </a:solidFill>
                  <a:cs typeface="NikoshBAN" pitchFamily="2" charset="0"/>
                </a:rPr>
                <a:t>10 </a:t>
              </a:r>
              <a:r>
                <a:rPr lang="en-US" sz="2400" dirty="0" smtClean="0">
                  <a:solidFill>
                    <a:srgbClr val="002060"/>
                  </a:solidFill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cs typeface="NikoshBAN" pitchFamily="2" charset="0"/>
                </a:rPr>
                <a:t>4s</a:t>
              </a:r>
              <a:r>
                <a:rPr lang="en-US" sz="2400" baseline="26000" dirty="0" smtClean="0">
                  <a:solidFill>
                    <a:srgbClr val="FF0000"/>
                  </a:solidFill>
                  <a:cs typeface="NikoshBAN" pitchFamily="2" charset="0"/>
                </a:rPr>
                <a:t>2 </a:t>
              </a:r>
              <a:r>
                <a:rPr lang="en-US" sz="2400" dirty="0" smtClean="0">
                  <a:solidFill>
                    <a:srgbClr val="FF0000"/>
                  </a:solidFill>
                  <a:cs typeface="NikoshBAN" pitchFamily="2" charset="0"/>
                </a:rPr>
                <a:t> 4p</a:t>
              </a:r>
              <a:r>
                <a:rPr lang="en-US" sz="2400" baseline="26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en-US" sz="2400" baseline="26000" dirty="0">
                <a:solidFill>
                  <a:srgbClr val="FF0000"/>
                </a:solidFill>
                <a:cs typeface="NikoshBAN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76400" y="685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মৌলগুলোর ইলেকট্রন বিন্যাস লক্ষ্য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0" y="5257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সর্বশেষ কক্ষ পথে কয়টি ইলেকট্রন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8800" y="5334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সারণির কোন গ্রুপে মৌলগুলো অবস্থিত।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3000" y="5334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ইলেকট্রন সংখ্যার সাথে ১০ যোগ করতে হয়েছে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00" y="49530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কারণঃ পর্যায়-২ ও পর্যায়-৩ এর ক্ষেত্রে গ্রুপ-৩ থেকে গ্রুপ-১২ পর্যন্ত কোনো মৌল উপস্থিত নেই। তাহলে ২য় ও ৩য় পর্যায়ের কোনো মৌলের ক্ষেত্রে, যদি সর্ববহিঃস্থ শক্তিস্তরে দু’টির বেশি ইলেকট্রন থাকে সেক্ষেত্রে সর্ববহিঃস্থ শক্তিস্তরে উপস্থিত ইলেকট্রন সংখ্যার সাথে দশ (১০) যোগ করে গ্রুপ সংখ্যা নির্ণয় করা সম্ভব।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5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400"/>
            <a:ext cx="5486400" cy="351441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28600" y="5181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পর্যায়-</a:t>
            </a:r>
            <a:r>
              <a:rPr lang="en-US" sz="2000" dirty="0" smtClean="0">
                <a:cs typeface="NikoshBAN" pitchFamily="2" charset="0"/>
              </a:rPr>
              <a:t>4 </a:t>
            </a:r>
            <a:r>
              <a:rPr lang="bn-BD" sz="2000" dirty="0" smtClean="0">
                <a:cs typeface="NikoshBAN" pitchFamily="2" charset="0"/>
              </a:rPr>
              <a:t>থেকে  পর্যায়</a:t>
            </a:r>
            <a:r>
              <a:rPr lang="en-US" sz="2000" dirty="0" smtClean="0">
                <a:cs typeface="NikoshBAN" pitchFamily="2" charset="0"/>
              </a:rPr>
              <a:t>-7</a:t>
            </a:r>
            <a:r>
              <a:rPr lang="bn-BD" sz="2000" dirty="0" smtClean="0">
                <a:cs typeface="NikoshBAN" pitchFamily="2" charset="0"/>
              </a:rPr>
              <a:t> পর্যন্ত যে সকল মৌলের ইলেকট্রন </a:t>
            </a:r>
            <a:r>
              <a:rPr lang="en-US" sz="2000" dirty="0" smtClean="0">
                <a:cs typeface="NikoshBAN" pitchFamily="2" charset="0"/>
              </a:rPr>
              <a:t>d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উপস্তরে প্রবেশ করে তাদের ক্ষেত্রে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d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উপস্তরে প্রবেশকৃত ইলেকট্রন এবং সর্বশেষ কক্ষপথের ইলেকট্রন সংখ্যার সমষ্টি তার গ্রুপ নির্দেশ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images.png"/>
          <p:cNvPicPr>
            <a:picLocks noChangeAspect="1"/>
          </p:cNvPicPr>
          <p:nvPr/>
        </p:nvPicPr>
        <p:blipFill>
          <a:blip r:embed="rId3"/>
          <a:srcRect l="13889" r="33333" b="21944"/>
          <a:stretch>
            <a:fillRect/>
          </a:stretch>
        </p:blipFill>
        <p:spPr>
          <a:xfrm>
            <a:off x="2590800" y="1295400"/>
            <a:ext cx="2895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  <p:bldP spid="55" grpId="1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28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04800" y="1673940"/>
            <a:ext cx="609600" cy="612060"/>
            <a:chOff x="3913236" y="1140540"/>
            <a:chExt cx="609600" cy="612060"/>
          </a:xfrm>
        </p:grpSpPr>
        <p:pic>
          <p:nvPicPr>
            <p:cNvPr id="16" name="Picture 15" descr="Picture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806" y="1185606"/>
              <a:ext cx="566994" cy="56699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913236" y="1140540"/>
              <a:ext cx="609600" cy="6096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1066800" y="1524000"/>
            <a:ext cx="1066800" cy="1066800"/>
            <a:chOff x="3748548" y="2104104"/>
            <a:chExt cx="1066800" cy="1066800"/>
          </a:xfrm>
        </p:grpSpPr>
        <p:pic>
          <p:nvPicPr>
            <p:cNvPr id="18" name="Picture 17" descr="Picture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77" y="2286000"/>
              <a:ext cx="746723" cy="746723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3932904" y="2315496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48548" y="2104104"/>
              <a:ext cx="1066800" cy="1066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2286000" y="1371600"/>
            <a:ext cx="1447800" cy="1447800"/>
            <a:chOff x="3551904" y="3414252"/>
            <a:chExt cx="1447800" cy="1447800"/>
          </a:xfrm>
        </p:grpSpPr>
        <p:pic>
          <p:nvPicPr>
            <p:cNvPr id="22" name="Picture 21" descr="Picture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0444" y="3827208"/>
              <a:ext cx="685800" cy="681070"/>
            </a:xfrm>
            <a:prstGeom prst="rect">
              <a:avLst/>
            </a:prstGeom>
            <a:noFill/>
          </p:spPr>
        </p:pic>
        <p:sp>
          <p:nvSpPr>
            <p:cNvPr id="23" name="Oval 22"/>
            <p:cNvSpPr/>
            <p:nvPr/>
          </p:nvSpPr>
          <p:spPr>
            <a:xfrm>
              <a:off x="3947652" y="3824748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51008" y="3628104"/>
              <a:ext cx="1066800" cy="1066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51904" y="3414252"/>
              <a:ext cx="1447800" cy="1447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3891120" y="1233948"/>
            <a:ext cx="1976280" cy="1890252"/>
            <a:chOff x="3328224" y="4785852"/>
            <a:chExt cx="1976280" cy="1890252"/>
          </a:xfrm>
        </p:grpSpPr>
        <p:sp>
          <p:nvSpPr>
            <p:cNvPr id="20" name="Oval 19"/>
            <p:cNvSpPr/>
            <p:nvPr/>
          </p:nvSpPr>
          <p:spPr>
            <a:xfrm>
              <a:off x="3328224" y="4785852"/>
              <a:ext cx="1976280" cy="1890252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Picture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0" y="5410200"/>
              <a:ext cx="649151" cy="649151"/>
            </a:xfrm>
            <a:prstGeom prst="rect">
              <a:avLst/>
            </a:prstGeom>
            <a:noFill/>
          </p:spPr>
        </p:pic>
        <p:sp>
          <p:nvSpPr>
            <p:cNvPr id="31" name="Oval 30"/>
            <p:cNvSpPr/>
            <p:nvPr/>
          </p:nvSpPr>
          <p:spPr>
            <a:xfrm>
              <a:off x="3962400" y="5410200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10000" y="5243052"/>
              <a:ext cx="990600" cy="9906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581400" y="5058696"/>
              <a:ext cx="1447800" cy="13716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96000" y="1066800"/>
            <a:ext cx="2667000" cy="2514600"/>
            <a:chOff x="2895600" y="3581400"/>
            <a:chExt cx="3188043" cy="3200400"/>
          </a:xfrm>
        </p:grpSpPr>
        <p:sp>
          <p:nvSpPr>
            <p:cNvPr id="25" name="Oval 24"/>
            <p:cNvSpPr/>
            <p:nvPr/>
          </p:nvSpPr>
          <p:spPr>
            <a:xfrm>
              <a:off x="4191000" y="4800600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267200"/>
              <a:ext cx="1981200" cy="1905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86200" y="4495800"/>
              <a:ext cx="1295400" cy="12954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200400" y="3886200"/>
              <a:ext cx="2590800" cy="26670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95600" y="3581400"/>
              <a:ext cx="3188043" cy="32004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67200" y="4953000"/>
              <a:ext cx="5334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Rb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343400" y="4953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812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চিত্রগুলোতে কোন পার্থক্য খুজে পাও 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47800" y="5715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সারণিতে এদের পর্যায় শনাক্ত কর?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63025"/>
            <a:ext cx="3048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01205"/>
            <a:ext cx="8001000" cy="138499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‘পর্যায় সারণিতে ইলেক্ট্রন বিন্যাসের উপর ভিত্তি করেই মৌলসমূহের ভৌত ও রাসায়নিক ধর্মাবলি তাদের পারমাণবিক সংখ্যা অনুযায়ী পর্যায়ক্রমে আবর্তিত হয়”। উক্তিটি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986135"/>
            <a:ext cx="2057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762000"/>
            <a:ext cx="2895600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4735"/>
            <a:ext cx="8153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মৌলগুলোকে ইলেকট্রন বিন্যাস করে পর্যায় সারণিতে তাদের অবস্থান উল্লেখ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762000" y="1980406"/>
            <a:ext cx="7696200" cy="4267994"/>
            <a:chOff x="762000" y="1371600"/>
            <a:chExt cx="7696200" cy="4267994"/>
          </a:xfrm>
        </p:grpSpPr>
        <p:sp>
          <p:nvSpPr>
            <p:cNvPr id="4" name="Rectangle 3"/>
            <p:cNvSpPr/>
            <p:nvPr/>
          </p:nvSpPr>
          <p:spPr>
            <a:xfrm>
              <a:off x="762000" y="1371600"/>
              <a:ext cx="7696200" cy="426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62000" y="1979612"/>
              <a:ext cx="76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151606" y="3505200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914797" y="3504803"/>
              <a:ext cx="4267200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667397" y="3504803"/>
              <a:ext cx="4267200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028803" y="3504803"/>
              <a:ext cx="4267200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38200" y="1447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প্রতীক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5000" y="14478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পাঃ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62000" y="3198812"/>
              <a:ext cx="76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38200" y="3732212"/>
              <a:ext cx="76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62000" y="4343400"/>
              <a:ext cx="76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2000" y="5027612"/>
              <a:ext cx="76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" y="2589212"/>
              <a:ext cx="762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48000" y="14478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ইলেকট্রন বিন্যাস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1447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পর্যায় সারণিতে অবস্থান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15200" y="13716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1600" y="2667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1600" y="3200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9200" y="3810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Cl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0" y="4495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Mg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57400" y="5105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54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Na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7800" y="19767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81200" y="4419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81200" y="38100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57400" y="320119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662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1200" y="20529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514600" y="228600"/>
            <a:ext cx="3657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304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3733800" cy="830997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76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পর্যায় সারণির মূল ভিত্তি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cs typeface="NikoshBAN" pitchFamily="2" charset="0"/>
              </a:rPr>
              <a:t>Kr</a:t>
            </a:r>
            <a:r>
              <a:rPr lang="en-US" sz="2800" baseline="-20000" dirty="0" smtClean="0">
                <a:cs typeface="NikoshBAN" pitchFamily="2" charset="0"/>
              </a:rPr>
              <a:t>36  </a:t>
            </a:r>
            <a:r>
              <a:rPr lang="bn-BD" sz="2800" baseline="-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গ্রুপ ও পর্যায় শনাক্ত কর।</a:t>
            </a:r>
            <a:endParaRPr lang="en-US" sz="2800" baseline="-2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515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smtClean="0">
                <a:cs typeface="NikoshBAN" pitchFamily="2" charset="0"/>
              </a:rPr>
              <a:t>Sr</a:t>
            </a:r>
            <a:r>
              <a:rPr lang="en-US" sz="2800" baseline="-20000" dirty="0" smtClean="0">
                <a:cs typeface="NikoshBAN" pitchFamily="2" charset="0"/>
              </a:rPr>
              <a:t>38  </a:t>
            </a:r>
            <a:r>
              <a:rPr lang="bn-BD" sz="2800" baseline="-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গ্রুপ ও পর্যায় শনাক্ত কর।</a:t>
            </a:r>
            <a:endParaRPr lang="en-US" sz="2800" baseline="-20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16004"/>
            <a:ext cx="5334000" cy="110799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168804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7162800" cy="402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4290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0772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পর্যায় সারণির পর্যায়-</a:t>
            </a:r>
            <a:r>
              <a:rPr lang="en-US" sz="3200" dirty="0" smtClean="0"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পর্যায়-</a:t>
            </a:r>
            <a:r>
              <a:rPr lang="en-US" sz="3200" dirty="0" smtClean="0"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মৌলগুলোর পারমাণবিক সংখ্যা ও ভর সংখ্যা শিখে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36576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579120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পারমাণবিক ভর, পারমাণবিক 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গ্রুপ, পর্যায়, শক্তিস্তর,  </a:t>
            </a:r>
            <a:endParaRPr lang="en-US" sz="3600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4196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kk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500563" cy="450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শিক্ষক প্রশিক্ষক, টিটিসি, কুমিল্লা।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চতুর্থ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tom_model_03.gif"/>
          <p:cNvPicPr>
            <a:picLocks noChangeAspect="1"/>
          </p:cNvPicPr>
          <p:nvPr/>
        </p:nvPicPr>
        <p:blipFill>
          <a:blip r:embed="rId3"/>
          <a:srcRect l="16551" b="-936"/>
          <a:stretch>
            <a:fillRect/>
          </a:stretch>
        </p:blipFill>
        <p:spPr>
          <a:xfrm>
            <a:off x="304800" y="1553027"/>
            <a:ext cx="3886200" cy="3171372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2057400" y="3124200"/>
            <a:ext cx="2209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91000" y="2895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209800" y="2665412"/>
            <a:ext cx="2209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67200" y="24016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0" y="5029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 সংখ্যা ও নিউট্রন সংখ্যার সমষ্টিকে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588701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 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পারমাণবিক সংখ্যার সাথে পর্যায় সারণির সম্পর্ক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hem_table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"/>
            <a:ext cx="5290850" cy="38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705100" y="552166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 সংখ্যা=?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3" grpId="0"/>
      <p:bldP spid="43" grpId="1"/>
      <p:bldP spid="45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864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পর্যায় সারণির মূল ভিত্তি </a:t>
            </a:r>
          </a:p>
        </p:txBody>
      </p:sp>
      <p:pic>
        <p:nvPicPr>
          <p:cNvPr id="4" name="Picture 3" descr="Mendelee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52781"/>
            <a:ext cx="46482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3591048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।পর্যায় সারণি কি তা বলতে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4289" y="2590800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২।পর্যায় সারণির মূলভিত্তি কি তা পারবে।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1" y="3352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পর্যায় সারণিতে যে কোন মৌলের অবস্থান নির্ণয়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038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৪। পর্যায় সারণিতে যে কোন মৌলের ভৌত ও রাসায়নিক ধর্ম ব্যাখ্যা করতে পারবে।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33400"/>
            <a:ext cx="3352800" cy="769441"/>
          </a:xfrm>
          <a:prstGeom prst="rect">
            <a:avLst/>
          </a:prstGeom>
          <a:solidFill>
            <a:srgbClr val="00B0F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em_table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391400" cy="53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2"/>
          <a:srcRect l="7477" t="3704"/>
          <a:stretch>
            <a:fillRect/>
          </a:stretch>
        </p:blipFill>
        <p:spPr>
          <a:xfrm>
            <a:off x="1143000" y="1219200"/>
            <a:ext cx="7543800" cy="3962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571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 পর্যায়ে ২টি মৌল যা গ্রুপ ১ ও গ্রুপ ১৮ তে অবস্থিত।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715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২য় ও ৩য় পর্যায়ে ৮টি করে মৌল যা গ্রুপ ১-২ ও গ্রুপ ১৩- ১৮ তে অবস্থিত।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5715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পর্যায়-৪ ও পর্যায়-৫ এই পর্যায় দুইটির ক্ষেত্রে ১৮টি গ্রুপে ১৮টি মৌল অবস্থিত।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5562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পর্যায়-৬ ও পর্যায়-৭ এর ক্ষেত্রে ব্যতিক্রম লক্ষণীয় । তাদের প্রত্যেকের ১৮টি গ্রুপে ৩২টি করে মৌল অবস্থিত।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139031" y="685800"/>
            <a:ext cx="7319169" cy="457200"/>
            <a:chOff x="1139031" y="381000"/>
            <a:chExt cx="7319169" cy="457200"/>
          </a:xfrm>
        </p:grpSpPr>
        <p:sp>
          <p:nvSpPr>
            <p:cNvPr id="91" name="Rectangle 90"/>
            <p:cNvSpPr/>
            <p:nvPr/>
          </p:nvSpPr>
          <p:spPr>
            <a:xfrm>
              <a:off x="56094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944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793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413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03294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882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0732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625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005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155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53606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686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6836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987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9137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87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1390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2244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685800" y="12192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85800" y="16764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1831" y="20574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85800" y="25146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5800" y="28956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85800" y="32766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85800" y="37338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0" y="1219200"/>
            <a:ext cx="7391400" cy="457200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43000" y="1676400"/>
            <a:ext cx="7315200" cy="762000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43000" y="2438400"/>
            <a:ext cx="731520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143000" y="3352800"/>
            <a:ext cx="7467600" cy="1828800"/>
            <a:chOff x="1143000" y="3352800"/>
            <a:chExt cx="7467600" cy="1828800"/>
          </a:xfrm>
        </p:grpSpPr>
        <p:sp>
          <p:nvSpPr>
            <p:cNvPr id="66" name="Rectangle 65"/>
            <p:cNvSpPr/>
            <p:nvPr/>
          </p:nvSpPr>
          <p:spPr>
            <a:xfrm>
              <a:off x="1143000" y="3352800"/>
              <a:ext cx="7315200" cy="76200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43200" y="4343400"/>
              <a:ext cx="5867400" cy="838200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2438400"/>
            <a:ext cx="7162800" cy="1524000"/>
            <a:chOff x="2179320" y="5334000"/>
            <a:chExt cx="6629400" cy="762794"/>
          </a:xfrm>
        </p:grpSpPr>
        <p:sp>
          <p:nvSpPr>
            <p:cNvPr id="3" name="Rectangle 2"/>
            <p:cNvSpPr/>
            <p:nvPr/>
          </p:nvSpPr>
          <p:spPr>
            <a:xfrm>
              <a:off x="2179320" y="5334000"/>
              <a:ext cx="6629400" cy="762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3" idx="1"/>
              <a:endCxn id="3" idx="3"/>
            </p:cNvCxnSpPr>
            <p:nvPr/>
          </p:nvCxnSpPr>
          <p:spPr>
            <a:xfrm rot="10800000" flipH="1">
              <a:off x="2179320" y="5715000"/>
              <a:ext cx="6629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2255520" y="5715000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2664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7998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18239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56380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0190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5524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933405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314405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84939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71351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780314" y="5714206"/>
              <a:ext cx="76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4691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14400" y="4114800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3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4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5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6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7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8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9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11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12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13</a:t>
            </a:r>
            <a:r>
              <a:rPr lang="bn-BD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cs typeface="NikoshBAN" pitchFamily="2" charset="0"/>
              </a:rPr>
              <a:t>14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2514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1</a:t>
            </a:r>
            <a:endParaRPr lang="en-US" sz="3200" dirty="0"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2252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2</a:t>
            </a:r>
            <a:endParaRPr lang="en-US" sz="3200" dirty="0"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762000"/>
            <a:ext cx="7010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সারনীর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ল্যানথেনাইড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অ্যাক্টিনাইড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5029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743200" y="495300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আনুভুমিক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502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কয়টি পর্যায়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5029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কয়টি আনুভূমিক সারি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1443</Words>
  <Application>Microsoft Office PowerPoint</Application>
  <PresentationFormat>On-screen Show (4:3)</PresentationFormat>
  <Paragraphs>492</Paragraphs>
  <Slides>23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Avijit Saha</cp:lastModifiedBy>
  <cp:revision>144</cp:revision>
  <dcterms:created xsi:type="dcterms:W3CDTF">2015-05-12T17:04:53Z</dcterms:created>
  <dcterms:modified xsi:type="dcterms:W3CDTF">2020-03-26T16:00:29Z</dcterms:modified>
</cp:coreProperties>
</file>