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9" r:id="rId2"/>
    <p:sldId id="257" r:id="rId3"/>
    <p:sldId id="258" r:id="rId4"/>
    <p:sldId id="262" r:id="rId5"/>
    <p:sldId id="268" r:id="rId6"/>
    <p:sldId id="279" r:id="rId7"/>
    <p:sldId id="274" r:id="rId8"/>
    <p:sldId id="286" r:id="rId9"/>
    <p:sldId id="281" r:id="rId10"/>
    <p:sldId id="287" r:id="rId11"/>
    <p:sldId id="284" r:id="rId12"/>
    <p:sldId id="28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  <a:srgbClr val="382FF1"/>
    <a:srgbClr val="00CC00"/>
    <a:srgbClr val="00FF00"/>
    <a:srgbClr val="FF0066"/>
    <a:srgbClr val="66CCFF"/>
    <a:srgbClr val="562BF5"/>
    <a:srgbClr val="5A38E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386" autoAdjust="0"/>
    <p:restoredTop sz="96211" autoAdjust="0"/>
  </p:normalViewPr>
  <p:slideViewPr>
    <p:cSldViewPr>
      <p:cViewPr>
        <p:scale>
          <a:sx n="100" d="100"/>
          <a:sy n="100" d="100"/>
        </p:scale>
        <p:origin x="-360" y="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7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7A9729-4A2F-4CC3-B37D-36939AE38AE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DF62CA-BC54-4397-9A46-7C41B00A648A}">
      <dgm:prSet custT="1"/>
      <dgm:spPr/>
      <dgm:t>
        <a:bodyPr/>
        <a:lstStyle/>
        <a:p>
          <a:pPr rtl="0"/>
          <a:r>
            <a:rPr lang="bn-BD" sz="9600" u="sng" dirty="0" smtClean="0">
              <a:latin typeface="NikoshBAN" pitchFamily="2" charset="0"/>
              <a:cs typeface="NikoshBAN" pitchFamily="2" charset="0"/>
            </a:rPr>
            <a:t>বাড়ির কাজ</a:t>
          </a:r>
          <a:endParaRPr lang="en-US" sz="9600" u="sng" dirty="0">
            <a:latin typeface="NikoshBAN" pitchFamily="2" charset="0"/>
            <a:cs typeface="NikoshBAN" pitchFamily="2" charset="0"/>
          </a:endParaRPr>
        </a:p>
      </dgm:t>
    </dgm:pt>
    <dgm:pt modelId="{90AC9939-3DAD-4BFF-9E80-F54D016A17E9}" type="parTrans" cxnId="{2FEC7464-7ECB-4A48-A18E-78C7349B25E4}">
      <dgm:prSet/>
      <dgm:spPr/>
      <dgm:t>
        <a:bodyPr/>
        <a:lstStyle/>
        <a:p>
          <a:endParaRPr lang="en-US"/>
        </a:p>
      </dgm:t>
    </dgm:pt>
    <dgm:pt modelId="{C0D24A1B-C739-4303-B49E-7D2F2A6BD6F4}" type="sibTrans" cxnId="{2FEC7464-7ECB-4A48-A18E-78C7349B25E4}">
      <dgm:prSet/>
      <dgm:spPr/>
      <dgm:t>
        <a:bodyPr/>
        <a:lstStyle/>
        <a:p>
          <a:endParaRPr lang="en-US"/>
        </a:p>
      </dgm:t>
    </dgm:pt>
    <dgm:pt modelId="{6AB1AE1C-8C83-4FDC-A4C3-AA3483A95C07}" type="pres">
      <dgm:prSet presAssocID="{787A9729-4A2F-4CC3-B37D-36939AE38A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485820-9844-458C-A1A2-27FC4EABDB37}" type="pres">
      <dgm:prSet presAssocID="{EFDF62CA-BC54-4397-9A46-7C41B00A648A}" presName="composite" presStyleCnt="0"/>
      <dgm:spPr/>
    </dgm:pt>
    <dgm:pt modelId="{C76DE1CA-4427-4F3B-AC3F-89072D3E6000}" type="pres">
      <dgm:prSet presAssocID="{EFDF62CA-BC54-4397-9A46-7C41B00A648A}" presName="parTx" presStyleLbl="alignNode1" presStyleIdx="0" presStyleCnt="1" custLinFactNeighborY="7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A6FFFE-878D-4044-BEC2-F2D5B1CB8542}" type="pres">
      <dgm:prSet presAssocID="{EFDF62CA-BC54-4397-9A46-7C41B00A648A}" presName="desTx" presStyleLbl="alignAccFollowNode1" presStyleIdx="0" presStyleCnt="1" custScaleY="20927">
        <dgm:presLayoutVars>
          <dgm:bulletEnabled val="1"/>
        </dgm:presLayoutVars>
      </dgm:prSet>
      <dgm:spPr/>
    </dgm:pt>
  </dgm:ptLst>
  <dgm:cxnLst>
    <dgm:cxn modelId="{BC21B686-48E7-4ABE-B49F-EC6063368581}" type="presOf" srcId="{EFDF62CA-BC54-4397-9A46-7C41B00A648A}" destId="{C76DE1CA-4427-4F3B-AC3F-89072D3E6000}" srcOrd="0" destOrd="0" presId="urn:microsoft.com/office/officeart/2005/8/layout/hList1"/>
    <dgm:cxn modelId="{2FEC7464-7ECB-4A48-A18E-78C7349B25E4}" srcId="{787A9729-4A2F-4CC3-B37D-36939AE38AEA}" destId="{EFDF62CA-BC54-4397-9A46-7C41B00A648A}" srcOrd="0" destOrd="0" parTransId="{90AC9939-3DAD-4BFF-9E80-F54D016A17E9}" sibTransId="{C0D24A1B-C739-4303-B49E-7D2F2A6BD6F4}"/>
    <dgm:cxn modelId="{018C866A-6FF6-4267-8D32-2916578EE323}" type="presOf" srcId="{787A9729-4A2F-4CC3-B37D-36939AE38AEA}" destId="{6AB1AE1C-8C83-4FDC-A4C3-AA3483A95C07}" srcOrd="0" destOrd="0" presId="urn:microsoft.com/office/officeart/2005/8/layout/hList1"/>
    <dgm:cxn modelId="{19DA7B5D-6800-403C-914E-F56F845A3C47}" type="presParOf" srcId="{6AB1AE1C-8C83-4FDC-A4C3-AA3483A95C07}" destId="{B2485820-9844-458C-A1A2-27FC4EABDB37}" srcOrd="0" destOrd="0" presId="urn:microsoft.com/office/officeart/2005/8/layout/hList1"/>
    <dgm:cxn modelId="{AB5758E3-844B-406D-BB9C-A072A52445F3}" type="presParOf" srcId="{B2485820-9844-458C-A1A2-27FC4EABDB37}" destId="{C76DE1CA-4427-4F3B-AC3F-89072D3E6000}" srcOrd="0" destOrd="0" presId="urn:microsoft.com/office/officeart/2005/8/layout/hList1"/>
    <dgm:cxn modelId="{E7729B98-4537-44D4-88E0-95FB7CE7FD9D}" type="presParOf" srcId="{B2485820-9844-458C-A1A2-27FC4EABDB37}" destId="{FDA6FFFE-878D-4044-BEC2-F2D5B1CB854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83BD4-2BA2-4E0E-B370-BBDEE025C7C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D0E67-533C-4F75-A594-B3F71B9FB2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915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D0E67-533C-4F75-A594-B3F71B9FB2A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3589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D0E67-533C-4F75-A594-B3F71B9FB2A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D0E67-533C-4F75-A594-B3F71B9FB2A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D0E67-533C-4F75-A594-B3F71B9FB2A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"/>
            <a:ext cx="7924800" cy="1015663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সবাইকে লাল গোলাপের শুভেচ্ছা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1371600"/>
            <a:ext cx="7924800" cy="513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43149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219200" y="228600"/>
            <a:ext cx="5791200" cy="1371600"/>
          </a:xfrm>
          <a:prstGeom prst="horizontalScroll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19200" y="304801"/>
            <a:ext cx="579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মূল্যায়ন</a:t>
            </a:r>
            <a:endParaRPr lang="en-US" sz="80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2133600"/>
            <a:ext cx="7391400" cy="1200329"/>
          </a:xfrm>
          <a:prstGeom prst="rect">
            <a:avLst/>
          </a:prstGeom>
          <a:solidFill>
            <a:srgbClr val="00FFFF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bn-BD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বাংলাদেশের প্রেক্ষাপটে কুটির শিল্প  বিকাশে সৃষ্ট প্রধান বাধাগুলো </a:t>
            </a:r>
            <a:r>
              <a:rPr lang="bn-BD" sz="3600" b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কী বল</a:t>
            </a:r>
            <a:r>
              <a:rPr lang="bn-BD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3505200"/>
            <a:ext cx="7467600" cy="83099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effectLst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bn-BD" sz="4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কুটির শিল্পের ক্ষেত্র সমূহ বল।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295400" y="228601"/>
          <a:ext cx="65532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0" y="2895600"/>
            <a:ext cx="6553200" cy="1323439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একটি সার্থক কুটির শিল্প গড়ে তুলতে তুমি কী কী পদক্ষেপ গ্রহন করবে লিখ। </a:t>
            </a:r>
            <a:endParaRPr lang="en-US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66800"/>
            <a:ext cx="8458200" cy="5181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19400" y="3048000"/>
            <a:ext cx="33527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9600" b="1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8382000" cy="120032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7200" i="1" dirty="0" smtClean="0">
                <a:solidFill>
                  <a:srgbClr val="382FF1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7200" i="1" u="sng" dirty="0" smtClean="0">
                <a:solidFill>
                  <a:srgbClr val="382FF1"/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7200" i="1" u="sng" dirty="0">
              <a:solidFill>
                <a:srgbClr val="382FF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676400"/>
            <a:ext cx="8382000" cy="3970318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জাবের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হোসাইন</a:t>
            </a:r>
            <a:endParaRPr lang="en-US" sz="6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r>
              <a:rPr lang="bn-BD" sz="4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ব্যবসায় শিক্ষা শাখা</a:t>
            </a:r>
          </a:p>
          <a:p>
            <a:r>
              <a:rPr lang="en-US" sz="4800" dirty="0" err="1" smtClean="0">
                <a:solidFill>
                  <a:srgbClr val="382FF1"/>
                </a:solidFill>
                <a:latin typeface="NikoshBAN" pitchFamily="2" charset="0"/>
                <a:cs typeface="NikoshBAN" pitchFamily="2" charset="0"/>
              </a:rPr>
              <a:t>চাতল</a:t>
            </a:r>
            <a:r>
              <a:rPr lang="en-US" sz="4800" dirty="0" smtClean="0">
                <a:solidFill>
                  <a:srgbClr val="382FF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382FF1"/>
                </a:solidFill>
                <a:latin typeface="NikoshBAN" pitchFamily="2" charset="0"/>
                <a:cs typeface="NikoshBAN" pitchFamily="2" charset="0"/>
              </a:rPr>
              <a:t>বাগহাটা</a:t>
            </a:r>
            <a:r>
              <a:rPr lang="en-US" sz="4800" dirty="0" smtClean="0">
                <a:solidFill>
                  <a:srgbClr val="382FF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382FF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800" dirty="0" smtClean="0">
                <a:solidFill>
                  <a:srgbClr val="382FF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382FF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bn-BD" sz="4800" dirty="0" smtClean="0">
                <a:solidFill>
                  <a:srgbClr val="382FF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কটিয়ালী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কিশোরগঞ্জ</a:t>
            </a:r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G_20200224_1305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67600" y="2362200"/>
            <a:ext cx="1371600" cy="1737360"/>
          </a:xfrm>
          <a:prstGeom prst="rect">
            <a:avLst/>
          </a:prstGeom>
          <a:noFill/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7622958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381000"/>
            <a:ext cx="7863840" cy="144655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8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8800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 পরিচিতিঃ</a:t>
            </a:r>
            <a:endParaRPr lang="en-US" sz="8800" u="sng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1752600"/>
            <a:ext cx="7848600" cy="658641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8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নব</a:t>
            </a:r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</a:t>
            </a:r>
          </a:p>
          <a:p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বিষয়ঃব্যবসায় উদ্যোগ</a:t>
            </a:r>
          </a:p>
          <a:p>
            <a:r>
              <a:rPr lang="bn-BD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বিষয়বস্তুঃ</a:t>
            </a:r>
            <a:r>
              <a:rPr lang="bn-BD" sz="54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বাংলাদেশের কুটির শিল্প</a:t>
            </a:r>
          </a:p>
          <a:p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৪০ </a:t>
            </a:r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মিনিট</a:t>
            </a:r>
          </a:p>
          <a:p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জানুয়ারী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৩০</a:t>
            </a: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,২০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২০</a:t>
            </a: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খ্রিঃ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5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406259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52400"/>
            <a:ext cx="5181600" cy="120032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70C0"/>
                </a:solidFill>
              </a:rPr>
              <a:t>    </a:t>
            </a:r>
            <a:r>
              <a:rPr lang="bn-BD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0000" y="2057400"/>
            <a:ext cx="8379200" cy="317009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</a:p>
          <a:p>
            <a:pPr>
              <a:buFont typeface="Wingdings" pitchFamily="2" charset="2"/>
              <a:buChar char="q"/>
            </a:pPr>
            <a:r>
              <a:rPr lang="bn-BD" sz="40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কুটির শিল্প কি তা বলতে পারবে ।</a:t>
            </a:r>
          </a:p>
          <a:p>
            <a:pPr>
              <a:buFont typeface="Wingdings" pitchFamily="2" charset="2"/>
              <a:buChar char="q"/>
            </a:pPr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কুটির শিল্পের বৈশিষ্ট্য বর্ণনা করতে পারবে।</a:t>
            </a:r>
          </a:p>
          <a:p>
            <a:pPr>
              <a:buFont typeface="Wingdings" pitchFamily="2" charset="2"/>
              <a:buChar char="q"/>
            </a:pPr>
            <a:r>
              <a:rPr lang="bn-BD" sz="4000" dirty="0" smtClean="0">
                <a:solidFill>
                  <a:srgbClr val="382FF1"/>
                </a:solidFill>
                <a:latin typeface="NikoshBAN" pitchFamily="2" charset="0"/>
                <a:cs typeface="NikoshBAN" pitchFamily="2" charset="0"/>
              </a:rPr>
              <a:t>কুটির শিল্পের ক্ষেত্র সমূহ চিহ্নিত করতে পারবে।</a:t>
            </a:r>
          </a:p>
          <a:p>
            <a:pPr>
              <a:buFont typeface="Wingdings" pitchFamily="2" charset="2"/>
              <a:buChar char="q"/>
            </a:pPr>
            <a:r>
              <a:rPr lang="bn-BD" sz="40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কুটির শিল্পের গুরুত্ব লিখতে পারবে</a:t>
            </a:r>
            <a:r>
              <a:rPr lang="bn-BD" sz="36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64709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381000"/>
            <a:ext cx="4648200" cy="5105400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2209800" y="5486400"/>
            <a:ext cx="4953000" cy="83099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           </a:t>
            </a:r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কুটির শিল্পের ছবি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imagesjhgh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381000"/>
            <a:ext cx="3505200" cy="1905000"/>
          </a:xfrm>
          <a:prstGeom prst="rect">
            <a:avLst/>
          </a:prstGeom>
        </p:spPr>
      </p:pic>
      <p:pic>
        <p:nvPicPr>
          <p:cNvPr id="10" name="Picture 9" descr="uuu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5400" y="2514600"/>
            <a:ext cx="35814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2506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uyu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381000"/>
            <a:ext cx="2968625" cy="3352800"/>
          </a:xfrm>
          <a:prstGeom prst="rect">
            <a:avLst/>
          </a:prstGeom>
        </p:spPr>
      </p:pic>
      <p:pic>
        <p:nvPicPr>
          <p:cNvPr id="4" name="Picture 3" descr="gyjjttyt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304800"/>
            <a:ext cx="2743200" cy="3352800"/>
          </a:xfrm>
          <a:prstGeom prst="rect">
            <a:avLst/>
          </a:prstGeom>
        </p:spPr>
      </p:pic>
      <p:pic>
        <p:nvPicPr>
          <p:cNvPr id="5" name="Picture 4" descr="utyuutut6u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0" y="4267200"/>
            <a:ext cx="2971800" cy="2362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62484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          </a:t>
            </a:r>
            <a:endParaRPr lang="en-US" sz="3600" dirty="0">
              <a:solidFill>
                <a:srgbClr val="5A38E8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inde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0" y="4267200"/>
            <a:ext cx="2819400" cy="23622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09800" y="3581400"/>
            <a:ext cx="51748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বাংলাদেশের কুটির শিল্প</a:t>
            </a:r>
            <a:endParaRPr lang="en-US" sz="32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hgyhgygyu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381000"/>
            <a:ext cx="2514600" cy="3200400"/>
          </a:xfrm>
          <a:prstGeom prst="rect">
            <a:avLst/>
          </a:prstGeom>
        </p:spPr>
      </p:pic>
      <p:pic>
        <p:nvPicPr>
          <p:cNvPr id="13" name="Picture 12" descr="dfffefr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8600" y="4267200"/>
            <a:ext cx="2667000" cy="23622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990600"/>
            <a:ext cx="7543800" cy="4572000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62000" y="59436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ü"/>
            </a:pPr>
            <a:r>
              <a:rPr lang="bn-BD" sz="5400" dirty="0" smtClean="0">
                <a:solidFill>
                  <a:srgbClr val="382FF1"/>
                </a:solidFill>
                <a:latin typeface="NikoshBAN" pitchFamily="2" charset="0"/>
                <a:cs typeface="NikoshBAN" pitchFamily="2" charset="0"/>
              </a:rPr>
              <a:t>কুটির শিল্প</a:t>
            </a:r>
            <a:r>
              <a:rPr lang="en-US" sz="5400" dirty="0" smtClean="0">
                <a:solidFill>
                  <a:srgbClr val="382FF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382FF1"/>
                </a:solidFill>
                <a:latin typeface="NikoshBAN" pitchFamily="2" charset="0"/>
                <a:cs typeface="NikoshBAN" pitchFamily="2" charset="0"/>
              </a:rPr>
              <a:t>কী?</a:t>
            </a:r>
            <a:endParaRPr lang="en-US" sz="5400" dirty="0">
              <a:solidFill>
                <a:srgbClr val="382FF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1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400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55626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75203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6756i76u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838200"/>
            <a:ext cx="2514600" cy="2286000"/>
          </a:xfrm>
          <a:prstGeom prst="rect">
            <a:avLst/>
          </a:prstGeom>
        </p:spPr>
      </p:pic>
      <p:pic>
        <p:nvPicPr>
          <p:cNvPr id="3" name="Picture 2" descr="kkuku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838200"/>
            <a:ext cx="2771775" cy="2286000"/>
          </a:xfrm>
          <a:prstGeom prst="rect">
            <a:avLst/>
          </a:prstGeom>
        </p:spPr>
      </p:pic>
      <p:pic>
        <p:nvPicPr>
          <p:cNvPr id="4" name="Picture 3" descr="tytf6g6yt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4114800"/>
            <a:ext cx="3379839" cy="1981200"/>
          </a:xfrm>
          <a:prstGeom prst="rect">
            <a:avLst/>
          </a:prstGeom>
        </p:spPr>
      </p:pic>
      <p:pic>
        <p:nvPicPr>
          <p:cNvPr id="5" name="Picture 4" descr="ferdfredgfredfr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38800" y="762000"/>
            <a:ext cx="2895600" cy="228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32766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            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32766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      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61722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</a:t>
            </a:r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fdsfdsfdsfdsfd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00" y="4114800"/>
            <a:ext cx="2362201" cy="1981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48200" y="61722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    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990600" y="3200400"/>
            <a:ext cx="77780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4800" dirty="0" smtClean="0">
                <a:solidFill>
                  <a:srgbClr val="382FF1"/>
                </a:solidFill>
                <a:latin typeface="NikoshBAN" pitchFamily="2" charset="0"/>
                <a:cs typeface="NikoshBAN" pitchFamily="2" charset="0"/>
              </a:rPr>
              <a:t>কুটির শিল্পের প্রধান বৈশিষ্ট্যগুলো লিখ।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43000" y="0"/>
            <a:ext cx="5029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bn-BD" sz="54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5400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index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24600" y="4114800"/>
            <a:ext cx="2438400" cy="19812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3400" y="32766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                         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14029743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762000"/>
            <a:ext cx="3962400" cy="2743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477000" y="5791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324600" y="6248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   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600" y="62484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6400" y="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28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FF006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3429000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দেশের অর্থনৈতিক উন্নয়নে কুটির শিল্পের গুরুত্ব লিখ।</a:t>
            </a:r>
            <a:endParaRPr lang="en-US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76400" y="0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54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 কাজ   </a:t>
            </a:r>
            <a:endParaRPr lang="en-US" sz="5400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lkl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4038600"/>
            <a:ext cx="3352800" cy="2514600"/>
          </a:xfrm>
          <a:prstGeom prst="rect">
            <a:avLst/>
          </a:prstGeom>
        </p:spPr>
      </p:pic>
      <p:pic>
        <p:nvPicPr>
          <p:cNvPr id="20" name="Picture 19" descr="ddc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762000"/>
            <a:ext cx="4267200" cy="2743200"/>
          </a:xfrm>
          <a:prstGeom prst="rect">
            <a:avLst/>
          </a:prstGeom>
        </p:spPr>
      </p:pic>
      <p:pic>
        <p:nvPicPr>
          <p:cNvPr id="21" name="Picture 20" descr="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0" y="4038600"/>
            <a:ext cx="2514600" cy="2514600"/>
          </a:xfrm>
          <a:prstGeom prst="rect">
            <a:avLst/>
          </a:prstGeom>
        </p:spPr>
      </p:pic>
      <p:pic>
        <p:nvPicPr>
          <p:cNvPr id="22" name="Picture 21" descr="hyjyhjh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24600" y="4114800"/>
            <a:ext cx="2619375" cy="24384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1591</TotalTime>
  <Words>163</Words>
  <Application>Microsoft Office PowerPoint</Application>
  <PresentationFormat>On-screen Show (4:3)</PresentationFormat>
  <Paragraphs>47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Equity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computer gallery</cp:lastModifiedBy>
  <cp:revision>217</cp:revision>
  <dcterms:created xsi:type="dcterms:W3CDTF">2006-08-16T00:00:00Z</dcterms:created>
  <dcterms:modified xsi:type="dcterms:W3CDTF">2020-03-26T04:22:38Z</dcterms:modified>
</cp:coreProperties>
</file>