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0" r:id="rId2"/>
    <p:sldId id="297" r:id="rId3"/>
    <p:sldId id="296" r:id="rId4"/>
    <p:sldId id="301" r:id="rId5"/>
    <p:sldId id="299" r:id="rId6"/>
    <p:sldId id="298" r:id="rId7"/>
    <p:sldId id="272" r:id="rId8"/>
    <p:sldId id="282" r:id="rId9"/>
    <p:sldId id="263" r:id="rId10"/>
    <p:sldId id="265" r:id="rId11"/>
    <p:sldId id="283" r:id="rId12"/>
    <p:sldId id="266" r:id="rId13"/>
    <p:sldId id="278" r:id="rId14"/>
    <p:sldId id="285" r:id="rId15"/>
    <p:sldId id="264" r:id="rId16"/>
    <p:sldId id="286" r:id="rId17"/>
    <p:sldId id="287" r:id="rId18"/>
    <p:sldId id="293" r:id="rId19"/>
    <p:sldId id="28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0" autoAdjust="0"/>
    <p:restoredTop sz="94660"/>
  </p:normalViewPr>
  <p:slideViewPr>
    <p:cSldViewPr snapToGrid="0">
      <p:cViewPr varScale="1">
        <p:scale>
          <a:sx n="44" d="100"/>
          <a:sy n="44" d="100"/>
        </p:scale>
        <p:origin x="-11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7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A0A30-9F5A-4432-B438-4834EF18444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248C8-5C5B-4C08-BF07-0C7DFD6C84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506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248C8-5C5B-4C08-BF07-0C7DFD6C846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55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248C8-5C5B-4C08-BF07-0C7DFD6C846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90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" t="7912"/>
          <a:stretch/>
        </p:blipFill>
        <p:spPr>
          <a:xfrm>
            <a:off x="1625391" y="994684"/>
            <a:ext cx="6240958" cy="4598408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 rot="839231">
            <a:off x="2044743" y="2524893"/>
            <a:ext cx="4640253" cy="144655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1599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ark-clouds-sky-nigh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_raina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67200" y="3581400"/>
            <a:ext cx="4800600" cy="110799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মেঘ হতে বৃষ্টি হয়  </a:t>
            </a:r>
            <a:endParaRPr lang="en-US" sz="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95800" y="4495800"/>
            <a:ext cx="2133600" cy="76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4294967295"/>
          </p:nvPr>
        </p:nvSpPr>
        <p:spPr>
          <a:xfrm>
            <a:off x="0" y="228600"/>
            <a:ext cx="8839200" cy="6324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ক্রিয়ার সঙ্গে </a:t>
            </a:r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‘কোথা থেকে’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যোগ করে প্রশ্ন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করলে যে উত্তর পাওয়া যায় সেটাই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endParaRPr lang="bn-BD" sz="1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অর্থাৎ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---</a:t>
            </a:r>
          </a:p>
          <a:p>
            <a:pPr>
              <a:buNone/>
            </a:pPr>
            <a:r>
              <a:rPr lang="en-US" sz="4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ক্রিয়াপদ </a:t>
            </a:r>
          </a:p>
          <a:p>
            <a:pPr>
              <a:buNone/>
            </a:pPr>
            <a:r>
              <a:rPr lang="en-US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ও</a:t>
            </a:r>
          </a:p>
          <a:p>
            <a:pPr>
              <a:buNone/>
            </a:pPr>
            <a:endParaRPr lang="bn-BD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pPr>
              <a:buNone/>
            </a:pPr>
            <a:endParaRPr lang="bn-BD" sz="40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urved Left Arrow 8"/>
          <p:cNvSpPr/>
          <p:nvPr/>
        </p:nvSpPr>
        <p:spPr>
          <a:xfrm>
            <a:off x="2620945" y="2638530"/>
            <a:ext cx="1143000" cy="2286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flipV="1">
            <a:off x="3763945" y="3657600"/>
            <a:ext cx="622160" cy="3887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36361" y="3480004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অপাদান কারক</a:t>
            </a:r>
            <a:endParaRPr lang="en-US" sz="4800" dirty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86105" y="3436455"/>
            <a:ext cx="1833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bn-BD" sz="4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4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846320" y="769203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অপাদান কারক</a:t>
            </a:r>
            <a:endParaRPr lang="bn-BD" sz="2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9080" y="4461808"/>
            <a:ext cx="4312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যা থেকে  </a:t>
            </a:r>
            <a:endParaRPr lang="en-US" sz="40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(উৎপন্ন ,বিচ্যুত, ভীত,</a:t>
            </a:r>
            <a:endParaRPr lang="en-US" sz="40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বিরত, রক্ষিত ইত্যাদি) </a:t>
            </a:r>
            <a:endParaRPr lang="en-US" sz="4000" dirty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ee-clipart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0"/>
            <a:ext cx="9220200" cy="6858000"/>
          </a:xfrm>
          <a:prstGeom prst="rect">
            <a:avLst/>
          </a:prstGeom>
        </p:spPr>
      </p:pic>
      <p:pic>
        <p:nvPicPr>
          <p:cNvPr id="3" name="Picture 2" descr="tree-clipart-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476999" y="1088574"/>
            <a:ext cx="1074207" cy="1578426"/>
          </a:xfrm>
          <a:prstGeom prst="diagStripe">
            <a:avLst/>
          </a:prstGeom>
          <a:effectLst>
            <a:softEdge rad="127000"/>
          </a:effectLst>
        </p:spPr>
      </p:pic>
      <p:pic>
        <p:nvPicPr>
          <p:cNvPr id="4" name="Picture 3" descr="tree-clipart-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V="1">
            <a:off x="3505200" y="6329680"/>
            <a:ext cx="990600" cy="528320"/>
          </a:xfrm>
          <a:prstGeom prst="ellipse">
            <a:avLst/>
          </a:prstGeom>
          <a:effectLst>
            <a:softEdge rad="127000"/>
          </a:effectLst>
        </p:spPr>
      </p:pic>
      <p:pic>
        <p:nvPicPr>
          <p:cNvPr id="5" name="Picture 4" descr="tree-clipart-5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5105400" y="6118414"/>
            <a:ext cx="609600" cy="739587"/>
          </a:xfrm>
          <a:prstGeom prst="heart">
            <a:avLst/>
          </a:prstGeom>
          <a:effectLst>
            <a:softEdge rad="127000"/>
          </a:effectLst>
        </p:spPr>
      </p:pic>
      <p:pic>
        <p:nvPicPr>
          <p:cNvPr id="6" name="Picture 5" descr="tree-clipart-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V="1">
            <a:off x="3276600" y="1371601"/>
            <a:ext cx="990600" cy="528320"/>
          </a:xfrm>
          <a:prstGeom prst="ellipse">
            <a:avLst/>
          </a:prstGeom>
          <a:effectLst>
            <a:softEdge rad="127000"/>
          </a:effectLst>
        </p:spPr>
      </p:pic>
      <p:pic>
        <p:nvPicPr>
          <p:cNvPr id="7" name="Picture 6" descr="tree-clipart-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V="1">
            <a:off x="6019800" y="6329680"/>
            <a:ext cx="990600" cy="528320"/>
          </a:xfrm>
          <a:prstGeom prst="ellipse">
            <a:avLst/>
          </a:prstGeom>
          <a:effectLst>
            <a:softEdge rad="127000"/>
          </a:effectLst>
        </p:spPr>
      </p:pic>
      <p:pic>
        <p:nvPicPr>
          <p:cNvPr id="8" name="Picture 7" descr="tree-clipart-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V="1">
            <a:off x="5181600" y="6329680"/>
            <a:ext cx="990600" cy="528320"/>
          </a:xfrm>
          <a:prstGeom prst="ellipse">
            <a:avLst/>
          </a:prstGeom>
          <a:effectLst>
            <a:softEdge rad="127000"/>
          </a:effectLst>
        </p:spPr>
      </p:pic>
      <p:pic>
        <p:nvPicPr>
          <p:cNvPr id="9" name="Picture 8" descr="tree-clipart-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V="1">
            <a:off x="5715000" y="5715001"/>
            <a:ext cx="990600" cy="528320"/>
          </a:xfrm>
          <a:prstGeom prst="ellipse">
            <a:avLst/>
          </a:prstGeom>
          <a:effectLst>
            <a:softEdge rad="127000"/>
          </a:effectLst>
        </p:spPr>
      </p:pic>
      <p:pic>
        <p:nvPicPr>
          <p:cNvPr id="10" name="Picture 9" descr="tree-clipart-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V="1">
            <a:off x="6705600" y="5882640"/>
            <a:ext cx="1828800" cy="975360"/>
          </a:xfrm>
          <a:prstGeom prst="ellipse">
            <a:avLst/>
          </a:prstGeom>
          <a:effectLst>
            <a:softEdge rad="127000"/>
          </a:effectLst>
        </p:spPr>
      </p:pic>
      <p:pic>
        <p:nvPicPr>
          <p:cNvPr id="11" name="Picture 10" descr="tree-clipart-5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3962400" y="6118414"/>
            <a:ext cx="609600" cy="739587"/>
          </a:xfrm>
          <a:prstGeom prst="heart">
            <a:avLst/>
          </a:prstGeom>
          <a:effectLst>
            <a:softEdge rad="127000"/>
          </a:effectLst>
        </p:spPr>
      </p:pic>
      <p:pic>
        <p:nvPicPr>
          <p:cNvPr id="12" name="Picture 11" descr="tree-clipart-5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5943600" y="6118414"/>
            <a:ext cx="609600" cy="739587"/>
          </a:xfrm>
          <a:prstGeom prst="heart">
            <a:avLst/>
          </a:prstGeom>
          <a:effectLst>
            <a:softEdge rad="127000"/>
          </a:effectLst>
        </p:spPr>
      </p:pic>
      <p:pic>
        <p:nvPicPr>
          <p:cNvPr id="13" name="Picture 12" descr="tree-clipart-5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4800600" y="6118414"/>
            <a:ext cx="609600" cy="739587"/>
          </a:xfrm>
          <a:prstGeom prst="heart">
            <a:avLst/>
          </a:prstGeom>
          <a:effectLst>
            <a:softEdge rad="127000"/>
          </a:effectLst>
        </p:spPr>
      </p:pic>
      <p:pic>
        <p:nvPicPr>
          <p:cNvPr id="14" name="Picture 13" descr="tree-clipart-5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4343400" y="6270813"/>
            <a:ext cx="609600" cy="739587"/>
          </a:xfrm>
          <a:prstGeom prst="heart">
            <a:avLst/>
          </a:prstGeom>
          <a:effectLst>
            <a:softEdge rad="127000"/>
          </a:effectLst>
        </p:spPr>
      </p:pic>
      <p:pic>
        <p:nvPicPr>
          <p:cNvPr id="16" name="Picture 15" descr="tree-clipart-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V="1">
            <a:off x="5334000" y="5791200"/>
            <a:ext cx="2000250" cy="1066800"/>
          </a:xfrm>
          <a:prstGeom prst="ellipse">
            <a:avLst/>
          </a:prstGeom>
          <a:effectLst>
            <a:softEdge rad="127000"/>
          </a:effectLst>
        </p:spPr>
      </p:pic>
      <p:pic>
        <p:nvPicPr>
          <p:cNvPr id="17" name="Picture 16" descr="tree-clipart-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V="1">
            <a:off x="2895600" y="5882640"/>
            <a:ext cx="1828800" cy="975360"/>
          </a:xfrm>
          <a:prstGeom prst="ellipse">
            <a:avLst/>
          </a:prstGeom>
          <a:effectLst>
            <a:softEdge rad="127000"/>
          </a:effectLst>
        </p:spPr>
      </p:pic>
      <p:pic>
        <p:nvPicPr>
          <p:cNvPr id="18" name="Picture 17" descr="tree-clipart-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V="1">
            <a:off x="3962400" y="5562600"/>
            <a:ext cx="1562100" cy="833120"/>
          </a:xfrm>
          <a:prstGeom prst="ellipse">
            <a:avLst/>
          </a:prstGeom>
          <a:effectLst>
            <a:softEdge rad="127000"/>
          </a:effectLst>
        </p:spPr>
      </p:pic>
      <p:pic>
        <p:nvPicPr>
          <p:cNvPr id="19" name="Picture 18" descr="tree-clipart-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V="1">
            <a:off x="6629400" y="6329680"/>
            <a:ext cx="990600" cy="528320"/>
          </a:xfrm>
          <a:prstGeom prst="ellipse">
            <a:avLst/>
          </a:prstGeom>
          <a:effectLst>
            <a:softEdge rad="127000"/>
          </a:effectLst>
        </p:spPr>
      </p:pic>
      <p:pic>
        <p:nvPicPr>
          <p:cNvPr id="20" name="Picture 19" descr="tree-clipart-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V="1">
            <a:off x="4181475" y="6090919"/>
            <a:ext cx="1714500" cy="914400"/>
          </a:xfrm>
          <a:prstGeom prst="ellipse">
            <a:avLst/>
          </a:prstGeom>
          <a:effectLst>
            <a:softEdge rad="127000"/>
          </a:effectLst>
        </p:spPr>
      </p:pic>
      <p:pic>
        <p:nvPicPr>
          <p:cNvPr id="21" name="Picture 20" descr="tree-clipart-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V="1">
            <a:off x="2743200" y="6329680"/>
            <a:ext cx="990600" cy="528320"/>
          </a:xfrm>
          <a:prstGeom prst="ellipse">
            <a:avLst/>
          </a:prstGeom>
          <a:effectLst>
            <a:softEdge rad="127000"/>
          </a:effectLst>
        </p:spPr>
      </p:pic>
      <p:pic>
        <p:nvPicPr>
          <p:cNvPr id="22" name="Picture 21" descr="tree-clipart-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V="1">
            <a:off x="3886200" y="1676400"/>
            <a:ext cx="990600" cy="528320"/>
          </a:xfrm>
          <a:prstGeom prst="ellipse">
            <a:avLst/>
          </a:prstGeom>
          <a:effectLst>
            <a:softEdge rad="127000"/>
          </a:effectLst>
        </p:spPr>
      </p:pic>
      <p:pic>
        <p:nvPicPr>
          <p:cNvPr id="25" name="Picture 24" descr="tree-clipart-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477000" y="1088574"/>
            <a:ext cx="1066800" cy="1567542"/>
          </a:xfrm>
          <a:prstGeom prst="diagStripe">
            <a:avLst/>
          </a:prstGeom>
          <a:effectLst>
            <a:softEdge rad="127000"/>
          </a:effectLst>
        </p:spPr>
      </p:pic>
      <p:sp>
        <p:nvSpPr>
          <p:cNvPr id="26" name="TextBox 25"/>
          <p:cNvSpPr txBox="1"/>
          <p:nvPr/>
        </p:nvSpPr>
        <p:spPr>
          <a:xfrm>
            <a:off x="941832" y="2871216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গাছ থেকে </a:t>
            </a: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পাতা পড়ে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iver_Banglades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3" name="Picture 2" descr="River_Bangladesh.JPG"/>
          <p:cNvPicPr>
            <a:picLocks noChangeAspect="1"/>
          </p:cNvPicPr>
          <p:nvPr/>
        </p:nvPicPr>
        <p:blipFill>
          <a:blip r:embed="rId3"/>
          <a:srcRect l="64166" t="86667" r="19167"/>
          <a:stretch>
            <a:fillRect/>
          </a:stretch>
        </p:blipFill>
        <p:spPr>
          <a:xfrm>
            <a:off x="6096000" y="5181600"/>
            <a:ext cx="3403600" cy="1676400"/>
          </a:xfrm>
          <a:prstGeom prst="ellipse">
            <a:avLst/>
          </a:prstGeom>
          <a:effectLst>
            <a:softEdge rad="317500"/>
          </a:effectLst>
        </p:spPr>
      </p:pic>
      <p:pic>
        <p:nvPicPr>
          <p:cNvPr id="5" name="Picture 4" descr="River_Bangladesh.JPG"/>
          <p:cNvPicPr>
            <a:picLocks noChangeAspect="1"/>
          </p:cNvPicPr>
          <p:nvPr/>
        </p:nvPicPr>
        <p:blipFill>
          <a:blip r:embed="rId3"/>
          <a:srcRect l="64166" t="86667" r="19167"/>
          <a:stretch>
            <a:fillRect/>
          </a:stretch>
        </p:blipFill>
        <p:spPr>
          <a:xfrm>
            <a:off x="3810000" y="5562600"/>
            <a:ext cx="2914073" cy="1295400"/>
          </a:xfrm>
          <a:prstGeom prst="ellipse">
            <a:avLst/>
          </a:prstGeom>
          <a:effectLst>
            <a:softEdge rad="317500"/>
          </a:effectLst>
        </p:spPr>
      </p:pic>
      <p:sp>
        <p:nvSpPr>
          <p:cNvPr id="10" name="TextBox 9"/>
          <p:cNvSpPr txBox="1"/>
          <p:nvPr/>
        </p:nvSpPr>
        <p:spPr>
          <a:xfrm>
            <a:off x="4172578" y="2014304"/>
            <a:ext cx="4419600" cy="1015663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নদীতে</a:t>
            </a:r>
            <a:r>
              <a:rPr lang="bn-BD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পানি আছে 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4 -0.01111 L 3.33333E-6 0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" y="6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 0.01111 L 3.33333E-6 -3.33333E-6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4294967295"/>
          </p:nvPr>
        </p:nvSpPr>
        <p:spPr>
          <a:xfrm>
            <a:off x="0" y="152400"/>
            <a:ext cx="8915400" cy="6553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ক্রিয়ার সঙ্গে </a:t>
            </a:r>
            <a:r>
              <a:rPr lang="bn-BD" sz="4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‘কোথায় , কখন ও কোন বিষয়ে’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যোগ করে প্রশ্ন করলে যে উত্তর পাওয়া যায় সেটাই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-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অর্থাৎ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---</a:t>
            </a:r>
          </a:p>
          <a:p>
            <a:pPr>
              <a:buNone/>
            </a:pPr>
            <a:r>
              <a:rPr lang="en-US" sz="4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ক্রিয়াপদ </a:t>
            </a:r>
          </a:p>
          <a:p>
            <a:pPr>
              <a:buNone/>
            </a:pPr>
            <a:r>
              <a:rPr lang="en-US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ও</a:t>
            </a:r>
          </a:p>
          <a:p>
            <a:pPr>
              <a:buNone/>
            </a:pPr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আধার</a:t>
            </a:r>
          </a:p>
          <a:p>
            <a:pPr>
              <a:buNone/>
            </a:pP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(স্থান, কাল, পাত্র ও বিষয়)</a:t>
            </a:r>
          </a:p>
        </p:txBody>
      </p:sp>
      <p:sp>
        <p:nvSpPr>
          <p:cNvPr id="9" name="Curved Left Arrow 8"/>
          <p:cNvSpPr/>
          <p:nvPr/>
        </p:nvSpPr>
        <p:spPr>
          <a:xfrm>
            <a:off x="2154936" y="3314281"/>
            <a:ext cx="914400" cy="19812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069336" y="4191000"/>
            <a:ext cx="664464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486400" y="40386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অধিকরণ কারক</a:t>
            </a:r>
            <a:endParaRPr lang="en-US" sz="5400" dirty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600" y="403860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সম্পর্ক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2154936" y="1485483"/>
            <a:ext cx="4108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অধিকরণ কারক।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unris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92513" y="880905"/>
            <a:ext cx="4937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প্রভাতে</a:t>
            </a:r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সূর্য ওঠে 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0914" y="351693"/>
            <a:ext cx="4450080" cy="1470025"/>
          </a:xfr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bn-BD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1" y="2347964"/>
            <a:ext cx="8686800" cy="4800600"/>
          </a:xfr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কর্মপত্র ১*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সম্প্রদান কারক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 এমন ৫টি বাক্য 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কারকটি শনাক্ত কর।</a:t>
            </a:r>
          </a:p>
          <a:p>
            <a:pPr algn="l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কর্মপত্র ২*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অপাদান কারক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 এমন ৫টি বাক্য 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কারকটি শনাক্ত কর।</a:t>
            </a:r>
          </a:p>
          <a:p>
            <a:pPr algn="l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কর্মপত্র ৩*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অধিকরণ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কারক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 এমন ৫টি বাক্য 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কারকটি শনাক্ত কর।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514600" y="-30480"/>
            <a:ext cx="3124200" cy="1470025"/>
          </a:xfrm>
          <a:solidFill>
            <a:schemeClr val="accent1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1000" y="1371600"/>
            <a:ext cx="8610600" cy="52578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bn-BD" sz="5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১* সম্প্রদান কারকের প্রধান বৈশিষ্ট্য কী?</a:t>
            </a:r>
          </a:p>
          <a:p>
            <a:pPr algn="l"/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২* অপাদান কারক কিভাবে চেনা যায়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5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sz="5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৩* ‘তিল হতে তেল হয়’ – এ বাক্যে কোন </a:t>
            </a:r>
          </a:p>
          <a:p>
            <a:pPr algn="l"/>
            <a:r>
              <a:rPr lang="bn-BD" sz="5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   পদটি অপাদান কারক? </a:t>
            </a:r>
          </a:p>
          <a:p>
            <a:pPr algn="l"/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৪* অধিকরণ কারক চিনতে হলে কী প্রশ্ন </a:t>
            </a:r>
          </a:p>
          <a:p>
            <a:pPr algn="l"/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করতে হবে?</a:t>
            </a: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1295400" y="76200"/>
            <a:ext cx="6309360" cy="1219199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8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বাড়ির কাজ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779687"/>
            <a:ext cx="8534400" cy="5078313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নিচের অনুচ্ছেদ থেকে আজকের পঠিত কারকগুলো খুঁজে বের কর-</a:t>
            </a:r>
            <a:endParaRPr lang="en-US" sz="4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1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বাবা প্রায়ই বলেন, ‘দরিদ্রকে ধন দাও, দেশের জন্য প্রাণ দাও আর পাপে বিরত হও’।</a:t>
            </a:r>
            <a:endParaRPr lang="en-US" sz="4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 ছুটি। কিন্তু বাবা বাড়ি নেই।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ট্রেনে করে ঢাকায় যাচ্ছেন। কিছুক্ষণ আগে ট্রেন ময়মনসিংহ ছেড়ে গেল।</a:t>
            </a:r>
            <a:endParaRPr lang="en-US" sz="4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3" y="108021"/>
            <a:ext cx="9144000" cy="6574133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 rot="2379759">
            <a:off x="432078" y="2610257"/>
            <a:ext cx="8048730" cy="156966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সকলকে ধন্যবাদ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6901" y="575462"/>
            <a:ext cx="3662425" cy="769441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400" b="1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6901" y="1493822"/>
            <a:ext cx="3798228" cy="3785652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হিল্লোল</a:t>
            </a:r>
            <a:r>
              <a:rPr lang="en-US" sz="4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4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মল্লিক</a:t>
            </a:r>
            <a:endParaRPr lang="bn-BD" sz="4000" b="1" spc="150" dirty="0" smtClean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সহ্কারীশিক্ষক</a:t>
            </a:r>
            <a:r>
              <a:rPr lang="bn-BD" sz="4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শিয়ালী</a:t>
            </a:r>
            <a:r>
              <a:rPr lang="en-US" sz="4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4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b="1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রূপসা,খুলনা</a:t>
            </a:r>
            <a:endParaRPr lang="bn-BD" sz="4000" b="1" spc="150" dirty="0" smtClean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000" b="1" spc="150" dirty="0" smtClean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73895" y="456258"/>
            <a:ext cx="3662425" cy="769441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400" b="1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05703" y="1475715"/>
            <a:ext cx="3330617" cy="2554545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 ২য় পত্র</a:t>
            </a:r>
          </a:p>
          <a:p>
            <a:pPr algn="ctr"/>
            <a:r>
              <a:rPr lang="bn-BD" sz="4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শ্রেণীঃ ৭ম</a:t>
            </a:r>
          </a:p>
          <a:p>
            <a:pPr algn="ctr"/>
            <a:r>
              <a:rPr lang="bn-BD" sz="4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 কারক</a:t>
            </a:r>
          </a:p>
          <a:p>
            <a:pPr algn="ctr"/>
            <a:endParaRPr lang="en-US" sz="4000" b="1" spc="150" dirty="0" smtClean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6440" y="2895598"/>
            <a:ext cx="8686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4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সম্প্রদান,</a:t>
            </a:r>
            <a:r>
              <a:rPr lang="en-US" sz="4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অপাদান</a:t>
            </a:r>
            <a:r>
              <a:rPr lang="en-US" sz="4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4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অধিকরণ</a:t>
            </a:r>
            <a:r>
              <a:rPr lang="en-US" sz="4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কারকের সংজ্ঞা বলতে পারবে।</a:t>
            </a:r>
            <a:endParaRPr lang="en-US" sz="4800" dirty="0">
              <a:solidFill>
                <a:schemeClr val="bg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4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বাক্য থেকে সম্প্রদান,</a:t>
            </a:r>
            <a:r>
              <a:rPr lang="en-US" sz="4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অপাদান</a:t>
            </a:r>
            <a:r>
              <a:rPr lang="en-US" sz="4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ও অধিকরণ কারক শনাক্ত করতে পারবে।             </a:t>
            </a:r>
            <a:endParaRPr lang="en-US" sz="4800" dirty="0">
              <a:solidFill>
                <a:schemeClr val="bg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95080" y="674914"/>
            <a:ext cx="3629520" cy="144655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63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432079" y="813916"/>
            <a:ext cx="2049864" cy="13075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74689" y="2411604"/>
            <a:ext cx="6841253" cy="58477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এ পাট শেষে শিক্ষার্থীরা...............।</a:t>
            </a:r>
            <a:endParaRPr lang="en-US" sz="32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7" descr="toy 4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06436" y="1810657"/>
            <a:ext cx="6248400" cy="4495800"/>
          </a:xfrm>
          <a:prstGeom prst="rect">
            <a:avLst/>
          </a:prstGeom>
        </p:spPr>
      </p:pic>
      <p:pic>
        <p:nvPicPr>
          <p:cNvPr id="5" name="Picture 4" descr="anonyo-87.jpg"/>
          <p:cNvPicPr>
            <a:picLocks noChangeAspect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>
          <a:xfrm>
            <a:off x="3567165" y="120579"/>
            <a:ext cx="2013723" cy="2339233"/>
          </a:xfrm>
          <a:prstGeom prst="wedgeEllipseCallout">
            <a:avLst>
              <a:gd name="adj1" fmla="val -16900"/>
              <a:gd name="adj2" fmla="val 72439"/>
            </a:avLst>
          </a:prstGeom>
          <a:effectLst>
            <a:softEdge rad="127000"/>
          </a:effectLst>
        </p:spPr>
      </p:pic>
      <p:sp>
        <p:nvSpPr>
          <p:cNvPr id="4" name="TextBox 3"/>
          <p:cNvSpPr txBox="1"/>
          <p:nvPr/>
        </p:nvSpPr>
        <p:spPr>
          <a:xfrm>
            <a:off x="0" y="6617956"/>
            <a:ext cx="8936736" cy="83099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তোমরা কী এই ছবিটি লক্ষ করেছ?</a:t>
            </a:r>
            <a:endParaRPr lang="en-US" sz="4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7896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0960" y="1678118"/>
            <a:ext cx="9083040" cy="101566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u="sng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চয়ন</a:t>
            </a:r>
            <a:r>
              <a:rPr lang="bn-BD" sz="60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6000" b="1" u="sng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 দিয়ে</a:t>
            </a:r>
            <a:r>
              <a:rPr lang="bn-BD" sz="60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6000" b="1" u="sng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গিটার</a:t>
            </a:r>
            <a:r>
              <a:rPr lang="bn-BD" sz="60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u="sng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বাজাচ্ছে</a:t>
            </a:r>
            <a:endParaRPr lang="en-US" sz="6000" b="1" u="sng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06771" y="2717278"/>
            <a:ext cx="2135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spc="150" dirty="0" smtClean="0">
                <a:ln w="11430"/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ক্রিয়াপদ</a:t>
            </a:r>
            <a:endParaRPr lang="en-US" sz="2800" b="1" spc="150" dirty="0">
              <a:ln w="11430"/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1692" y="2693781"/>
            <a:ext cx="1520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spc="150" dirty="0" smtClean="0">
                <a:ln w="11430"/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কর্তৃ কারক</a:t>
            </a:r>
            <a:endParaRPr lang="en-US" sz="2800" b="1" spc="150" dirty="0">
              <a:ln w="11430"/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01231" y="2717278"/>
            <a:ext cx="1584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spc="150" dirty="0" smtClean="0">
                <a:ln w="11430"/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 কারক</a:t>
            </a:r>
            <a:endParaRPr lang="en-US" sz="2800" b="1" spc="150" dirty="0">
              <a:ln w="11430"/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02354" y="2713334"/>
            <a:ext cx="1584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spc="150" dirty="0" smtClean="0">
                <a:ln w="11430"/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করণকারক</a:t>
            </a:r>
            <a:endParaRPr lang="en-US" sz="2800" dirty="0">
              <a:solidFill>
                <a:schemeClr val="bg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65224" y="977487"/>
            <a:ext cx="5715000" cy="1631216"/>
          </a:xfrm>
          <a:prstGeom prst="rect">
            <a:avLst/>
          </a:prstGeom>
          <a:solidFill>
            <a:srgbClr val="0000FF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96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কারক</a:t>
            </a:r>
            <a:endParaRPr lang="en-US" sz="9600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5850" y="-9659"/>
            <a:ext cx="701374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7200" b="1" cap="none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4400" b="1" cap="none" spc="150" dirty="0">
              <a:ln w="11430"/>
              <a:solidFill>
                <a:srgbClr val="0033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Subtitle 3"/>
          <p:cNvSpPr txBox="1">
            <a:spLocks/>
          </p:cNvSpPr>
          <p:nvPr/>
        </p:nvSpPr>
        <p:spPr>
          <a:xfrm>
            <a:off x="0" y="548640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8000" b="1" i="0" u="none" strike="noStrike" kern="1200" cap="none" spc="150" normalizeH="0" baseline="0" noProof="0" dirty="0">
              <a:ln w="11430"/>
              <a:solidFill>
                <a:srgbClr val="6600F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HA105_0TH_JIH_s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" y="30479"/>
            <a:ext cx="9083040" cy="68275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40636" y="6339839"/>
            <a:ext cx="4617720" cy="769441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পীড়িতকে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সেবা কর 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4294967295"/>
          </p:nvPr>
        </p:nvSpPr>
        <p:spPr>
          <a:xfrm>
            <a:off x="0" y="228600"/>
            <a:ext cx="8839200" cy="6324600"/>
          </a:xfrm>
          <a:solidFill>
            <a:srgbClr val="00B050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ক্রিয়ার সঙ্গে </a:t>
            </a:r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‘কাকে’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যোগ করে প্রশ্ন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করলে যে উত্তর পাওয়া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যায় এবং যদি স্বত্ব ত্যাগ করে দান বোঝায় তবে সেটাই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-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অর্থাৎ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---</a:t>
            </a:r>
          </a:p>
          <a:p>
            <a:pPr>
              <a:buNone/>
            </a:pPr>
            <a:r>
              <a:rPr lang="en-US" sz="4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ক্রিয়াপদ</a:t>
            </a:r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44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ও</a:t>
            </a:r>
          </a:p>
          <a:p>
            <a:pPr>
              <a:buNone/>
            </a:pPr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4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যাকে দান </a:t>
            </a:r>
          </a:p>
          <a:p>
            <a:pPr>
              <a:buNone/>
            </a:pPr>
            <a:r>
              <a:rPr lang="bn-BD" sz="4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4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স্বত্ব ত্যাগ করে</a:t>
            </a:r>
            <a:r>
              <a:rPr lang="bn-BD" sz="4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sp>
        <p:nvSpPr>
          <p:cNvPr id="9" name="Curved Left Arrow 8"/>
          <p:cNvSpPr/>
          <p:nvPr/>
        </p:nvSpPr>
        <p:spPr>
          <a:xfrm>
            <a:off x="2181330" y="2681654"/>
            <a:ext cx="838200" cy="1905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200400" y="3634154"/>
            <a:ext cx="381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410200" y="3362988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সম্প্রদান কারক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1400" y="3409155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সম্পর্ক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0" y="1317843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সম্প্রদান কারক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vikkhuk 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731" r="7731" b="6087"/>
          <a:stretch>
            <a:fillRect/>
          </a:stretch>
        </p:blipFill>
        <p:spPr>
          <a:xfrm>
            <a:off x="110532" y="-134815"/>
            <a:ext cx="8763000" cy="5486400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967573" y="5627076"/>
            <a:ext cx="6324600" cy="914400"/>
          </a:xfrm>
          <a:solidFill>
            <a:schemeClr val="tx2">
              <a:lumMod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BD" sz="6000" b="1" u="sng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ভিক্ষুককে</a:t>
            </a:r>
            <a:r>
              <a:rPr lang="bn-BD" sz="6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ভিক্ষা দাও </a:t>
            </a:r>
            <a:endParaRPr lang="en-US" sz="6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</TotalTime>
  <Words>374</Words>
  <Application>Microsoft Office PowerPoint</Application>
  <PresentationFormat>On-screen Show (4:3)</PresentationFormat>
  <Paragraphs>82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 </vt:lpstr>
      <vt:lpstr>মূল্যায়ন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Hillol</cp:lastModifiedBy>
  <cp:revision>88</cp:revision>
  <dcterms:modified xsi:type="dcterms:W3CDTF">2020-03-26T08:35:53Z</dcterms:modified>
</cp:coreProperties>
</file>