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89" r:id="rId4"/>
    <p:sldId id="273" r:id="rId5"/>
    <p:sldId id="262" r:id="rId6"/>
    <p:sldId id="260" r:id="rId7"/>
    <p:sldId id="293" r:id="rId8"/>
    <p:sldId id="302" r:id="rId9"/>
    <p:sldId id="301" r:id="rId10"/>
    <p:sldId id="298" r:id="rId11"/>
    <p:sldId id="279" r:id="rId12"/>
    <p:sldId id="294" r:id="rId13"/>
    <p:sldId id="281" r:id="rId14"/>
    <p:sldId id="282" r:id="rId15"/>
    <p:sldId id="296" r:id="rId16"/>
    <p:sldId id="283" r:id="rId17"/>
    <p:sldId id="300" r:id="rId18"/>
    <p:sldId id="270" r:id="rId19"/>
    <p:sldId id="285" r:id="rId20"/>
    <p:sldId id="297" r:id="rId21"/>
    <p:sldId id="299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2" autoAdjust="0"/>
    <p:restoredTop sz="97820" autoAdjust="0"/>
  </p:normalViewPr>
  <p:slideViewPr>
    <p:cSldViewPr>
      <p:cViewPr varScale="1">
        <p:scale>
          <a:sx n="49" d="100"/>
          <a:sy n="49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516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702C-3B61-44A2-A1C3-3E2882B7B8F0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7DDA-AEFF-40A4-83A8-BE69C9DBB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37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271B-6CF0-49A3-80AE-66DDA38EA388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A48-B54B-46F0-AFDC-DB68C2088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63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01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23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9A48-B54B-46F0-AFDC-DB68C2088B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98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৩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bn-BD" dirty="0" smtClean="0">
                <a:sym typeface="Symbol" panose="05050102010706020507" pitchFamily="18" charset="2"/>
              </a:rPr>
              <a:t>৫ আয়তক্ষেত্রটি</a:t>
            </a:r>
            <a:r>
              <a:rPr lang="bn-BD" baseline="0" dirty="0" smtClean="0">
                <a:sym typeface="Symbol" panose="05050102010706020507" pitchFamily="18" charset="2"/>
              </a:rPr>
              <a:t> , সকল আয়তক্ষেত্রে </a:t>
            </a:r>
            <a:r>
              <a:rPr lang="en-US" baseline="0" dirty="0" smtClean="0">
                <a:sym typeface="Symbol" panose="05050102010706020507" pitchFamily="18" charset="2"/>
              </a:rPr>
              <a:t>common </a:t>
            </a:r>
            <a:r>
              <a:rPr lang="bn-BD" baseline="0" dirty="0" smtClean="0">
                <a:sym typeface="Symbol" panose="05050102010706020507" pitchFamily="18" charset="2"/>
              </a:rPr>
              <a:t>থাকায় এটি  সকল আয়তক্ষেত্রের গরিষ্ঠ সাধারণ গুণনীয়ক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22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21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21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</a:t>
            </a:r>
            <a:r>
              <a:rPr lang="en-US" dirty="0" smtClean="0"/>
              <a:t> </a:t>
            </a:r>
            <a:r>
              <a:rPr lang="bn-BD" dirty="0" smtClean="0"/>
              <a:t>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63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2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 cap="rnd" cmpd="tri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6629400"/>
            <a:ext cx="457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Rafiqul</a:t>
            </a:r>
            <a:r>
              <a:rPr lang="en-US" sz="2800" dirty="0" smtClean="0">
                <a:solidFill>
                  <a:srgbClr val="FF0000"/>
                </a:solidFill>
              </a:rPr>
              <a:t> Islam</a:t>
            </a:r>
            <a:r>
              <a:rPr lang="en-US" sz="2800" baseline="0" dirty="0" smtClean="0">
                <a:solidFill>
                  <a:srgbClr val="FF0000"/>
                </a:solidFill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</a:rPr>
              <a:t>Ratan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2777 L 0.75 -0.016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  <p:sndAc>
      <p:stSnd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  <p:sndAc>
      <p:stSnd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700364-1DA7-49E3-A5DA-235DB435427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  <p:sndAc>
      <p:stSnd>
        <p:snd r:embed="rId13" name="bomb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20728369">
            <a:off x="244291" y="1428816"/>
            <a:ext cx="8744796" cy="3062377"/>
          </a:xfrm>
          <a:custGeom>
            <a:avLst/>
            <a:gdLst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0 w 7620000"/>
              <a:gd name="connsiteY3" fmla="*/ 2554545 h 2554545"/>
              <a:gd name="connsiteX4" fmla="*/ 0 w 7620000"/>
              <a:gd name="connsiteY4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1122784 w 7620000"/>
              <a:gd name="connsiteY5" fmla="*/ 2307771 h 2554545"/>
              <a:gd name="connsiteX6" fmla="*/ 0 w 7620000"/>
              <a:gd name="connsiteY6" fmla="*/ 2554545 h 2554545"/>
              <a:gd name="connsiteX7" fmla="*/ 0 w 7620000"/>
              <a:gd name="connsiteY7" fmla="*/ 0 h 2554545"/>
              <a:gd name="connsiteX0" fmla="*/ 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0 w 7620000"/>
              <a:gd name="connsiteY8" fmla="*/ 0 h 2964055"/>
              <a:gd name="connsiteX0" fmla="*/ 45720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457200 w 7620000"/>
              <a:gd name="connsiteY8" fmla="*/ 0 h 2964055"/>
              <a:gd name="connsiteX0" fmla="*/ 457200 w 7926355"/>
              <a:gd name="connsiteY0" fmla="*/ 0 h 2964055"/>
              <a:gd name="connsiteX1" fmla="*/ 7620000 w 7926355"/>
              <a:gd name="connsiteY1" fmla="*/ 0 h 2964055"/>
              <a:gd name="connsiteX2" fmla="*/ 7926355 w 7926355"/>
              <a:gd name="connsiteY2" fmla="*/ 1803 h 2964055"/>
              <a:gd name="connsiteX3" fmla="*/ 7620000 w 7926355"/>
              <a:gd name="connsiteY3" fmla="*/ 2554545 h 2964055"/>
              <a:gd name="connsiteX4" fmla="*/ 5489510 w 7926355"/>
              <a:gd name="connsiteY4" fmla="*/ 2152261 h 2964055"/>
              <a:gd name="connsiteX5" fmla="*/ 4004388 w 7926355"/>
              <a:gd name="connsiteY5" fmla="*/ 2531706 h 2964055"/>
              <a:gd name="connsiteX6" fmla="*/ 1384041 w 7926355"/>
              <a:gd name="connsiteY6" fmla="*/ 2245567 h 2964055"/>
              <a:gd name="connsiteX7" fmla="*/ 1122784 w 7926355"/>
              <a:gd name="connsiteY7" fmla="*/ 2307771 h 2964055"/>
              <a:gd name="connsiteX8" fmla="*/ 0 w 7926355"/>
              <a:gd name="connsiteY8" fmla="*/ 2554545 h 2964055"/>
              <a:gd name="connsiteX9" fmla="*/ 457200 w 7926355"/>
              <a:gd name="connsiteY9" fmla="*/ 0 h 29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6355" h="2964055">
                <a:moveTo>
                  <a:pt x="457200" y="0"/>
                </a:moveTo>
                <a:lnTo>
                  <a:pt x="7620000" y="0"/>
                </a:lnTo>
                <a:lnTo>
                  <a:pt x="7926355" y="1803"/>
                </a:lnTo>
                <a:cubicBezTo>
                  <a:pt x="7925837" y="852717"/>
                  <a:pt x="7620518" y="1703631"/>
                  <a:pt x="7620000" y="2554545"/>
                </a:cubicBezTo>
                <a:cubicBezTo>
                  <a:pt x="7264918" y="2964055"/>
                  <a:pt x="6092112" y="2156068"/>
                  <a:pt x="5489510" y="2152261"/>
                </a:cubicBezTo>
                <a:cubicBezTo>
                  <a:pt x="4886908" y="2148455"/>
                  <a:pt x="4688633" y="2566955"/>
                  <a:pt x="4004388" y="2531706"/>
                </a:cubicBezTo>
                <a:lnTo>
                  <a:pt x="1384041" y="2245567"/>
                </a:lnTo>
                <a:lnTo>
                  <a:pt x="1122784" y="2307771"/>
                </a:lnTo>
                <a:lnTo>
                  <a:pt x="0" y="255454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199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58951"/>
      </p:ext>
    </p:extLst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715000"/>
            <a:ext cx="41148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ভগ্নাংশগুলোর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গ.সা.গু</a:t>
            </a:r>
            <a:r>
              <a:rPr lang="en-US" sz="3600" dirty="0" smtClean="0">
                <a:solidFill>
                  <a:schemeClr val="tx1"/>
                </a:solidFill>
              </a:rPr>
              <a:t> =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95800" y="5562600"/>
            <a:ext cx="4343400" cy="914402"/>
            <a:chOff x="2819397" y="3886201"/>
            <a:chExt cx="4343400" cy="91440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34"/>
            <p:cNvGrpSpPr/>
            <p:nvPr/>
          </p:nvGrpSpPr>
          <p:grpSpPr>
            <a:xfrm>
              <a:off x="6248399" y="3886201"/>
              <a:ext cx="914398" cy="914402"/>
              <a:chOff x="1412996" y="2820098"/>
              <a:chExt cx="371672" cy="172538"/>
            </a:xfrm>
            <a:grpFill/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1447842" y="2899173"/>
                <a:ext cx="243909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443968" y="2820098"/>
                <a:ext cx="220228" cy="661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৩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12996" y="2920745"/>
                <a:ext cx="371672" cy="718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৮০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34"/>
            <p:cNvGrpSpPr/>
            <p:nvPr/>
          </p:nvGrpSpPr>
          <p:grpSpPr>
            <a:xfrm>
              <a:off x="2819397" y="3886204"/>
              <a:ext cx="3200404" cy="838187"/>
              <a:chOff x="1004648" y="2831883"/>
              <a:chExt cx="961622" cy="113874"/>
            </a:xfrm>
            <a:grpFill/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073335" y="2892702"/>
                <a:ext cx="744580" cy="1295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1004648" y="2831883"/>
                <a:ext cx="961621" cy="51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ভগ্নাংশগুলোর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লবের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গসাগু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27545" y="2904348"/>
                <a:ext cx="938725" cy="414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ভগ্নাংশগুলোর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হরের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লসাগু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867397" y="4114804"/>
              <a:ext cx="5334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=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85800" y="2514600"/>
            <a:ext cx="84582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লব</a:t>
            </a:r>
            <a:r>
              <a:rPr lang="en-US" sz="3200" b="1" dirty="0" smtClean="0">
                <a:solidFill>
                  <a:srgbClr val="002060"/>
                </a:solidFill>
              </a:rPr>
              <a:t> = ৯,৩,৯।  </a:t>
            </a:r>
            <a:r>
              <a:rPr lang="en-US" sz="3200" b="1" dirty="0" err="1" smtClean="0">
                <a:solidFill>
                  <a:srgbClr val="002060"/>
                </a:solidFill>
              </a:rPr>
              <a:t>এদের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গ.সা.গু</a:t>
            </a:r>
            <a:r>
              <a:rPr lang="en-US" sz="3200" b="1" dirty="0" smtClean="0">
                <a:solidFill>
                  <a:srgbClr val="002060"/>
                </a:solidFill>
              </a:rPr>
              <a:t>. = </a:t>
            </a:r>
            <a:r>
              <a:rPr lang="en-US" sz="4400" b="1" dirty="0" smtClean="0">
                <a:solidFill>
                  <a:srgbClr val="FF0000"/>
                </a:solidFill>
              </a:rPr>
              <a:t>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4343400"/>
            <a:ext cx="86106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হর</a:t>
            </a:r>
            <a:r>
              <a:rPr lang="en-US" sz="3200" b="1" dirty="0" smtClean="0">
                <a:solidFill>
                  <a:srgbClr val="002060"/>
                </a:solidFill>
              </a:rPr>
              <a:t> = ৪,১৬,২০।  </a:t>
            </a:r>
            <a:r>
              <a:rPr lang="en-US" sz="3200" b="1" dirty="0" err="1" smtClean="0">
                <a:solidFill>
                  <a:srgbClr val="002060"/>
                </a:solidFill>
              </a:rPr>
              <a:t>এদের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ল.সা.গু</a:t>
            </a:r>
            <a:r>
              <a:rPr lang="en-US" sz="3200" b="1" dirty="0" smtClean="0">
                <a:solidFill>
                  <a:srgbClr val="002060"/>
                </a:solidFill>
              </a:rPr>
              <a:t>.=</a:t>
            </a:r>
            <a:r>
              <a:rPr lang="en-US" sz="3600" b="1" dirty="0" smtClean="0">
                <a:solidFill>
                  <a:srgbClr val="FF0000"/>
                </a:solidFill>
              </a:rPr>
              <a:t>৮০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62000" y="340659"/>
            <a:ext cx="7620000" cy="954741"/>
            <a:chOff x="762000" y="685800"/>
            <a:chExt cx="7620000" cy="1082040"/>
          </a:xfrm>
        </p:grpSpPr>
        <p:sp>
          <p:nvSpPr>
            <p:cNvPr id="40" name="Rounded Rectangle 39"/>
            <p:cNvSpPr/>
            <p:nvPr/>
          </p:nvSpPr>
          <p:spPr>
            <a:xfrm>
              <a:off x="762000" y="731520"/>
              <a:ext cx="7620000" cy="1036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dirty="0" smtClean="0">
                <a:solidFill>
                  <a:srgbClr val="7030A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066800" y="685800"/>
              <a:ext cx="7086600" cy="1066851"/>
              <a:chOff x="1066800" y="685800"/>
              <a:chExt cx="7086600" cy="106685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066800" y="685800"/>
                <a:ext cx="2971800" cy="990600"/>
                <a:chOff x="1066800" y="685800"/>
                <a:chExt cx="2971800" cy="9906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352800" y="685800"/>
                  <a:ext cx="685800" cy="990600"/>
                  <a:chOff x="3352800" y="685800"/>
                  <a:chExt cx="685800" cy="9906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3429000" y="1219200"/>
                    <a:ext cx="533400" cy="1706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3429000" y="685800"/>
                    <a:ext cx="457199" cy="3812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৯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352800" y="1371600"/>
                    <a:ext cx="6858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২০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2209800" y="838200"/>
                  <a:ext cx="990600" cy="837936"/>
                  <a:chOff x="2209800" y="838200"/>
                  <a:chExt cx="990600" cy="837936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362200" y="1219200"/>
                    <a:ext cx="838200" cy="158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Rectangle 50"/>
                  <p:cNvSpPr/>
                  <p:nvPr/>
                </p:nvSpPr>
                <p:spPr>
                  <a:xfrm>
                    <a:off x="2438400" y="838200"/>
                    <a:ext cx="694273" cy="305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09800" y="1295400"/>
                    <a:ext cx="979715" cy="38073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১৬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066800" y="685803"/>
                  <a:ext cx="982986" cy="914387"/>
                  <a:chOff x="1066800" y="685803"/>
                  <a:chExt cx="982986" cy="914387"/>
                </a:xfrm>
              </p:grpSpPr>
              <p:grpSp>
                <p:nvGrpSpPr>
                  <p:cNvPr id="45" name="Group 53"/>
                  <p:cNvGrpSpPr/>
                  <p:nvPr/>
                </p:nvGrpSpPr>
                <p:grpSpPr>
                  <a:xfrm>
                    <a:off x="1371600" y="685803"/>
                    <a:ext cx="678186" cy="838205"/>
                    <a:chOff x="1229259" y="2780812"/>
                    <a:chExt cx="588656" cy="183015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flipV="1">
                      <a:off x="1295400" y="2892702"/>
                      <a:ext cx="522515" cy="289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1229259" y="2780812"/>
                      <a:ext cx="483463" cy="78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1382486" y="2907800"/>
                      <a:ext cx="351182" cy="560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1066800" y="838200"/>
                    <a:ext cx="533400" cy="7619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২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4343400" y="838200"/>
                <a:ext cx="3810000" cy="914451"/>
                <a:chOff x="1219200" y="2819390"/>
                <a:chExt cx="3335373" cy="914451"/>
              </a:xfrm>
              <a:solidFill>
                <a:schemeClr val="accent4">
                  <a:lumMod val="40000"/>
                  <a:lumOff val="60000"/>
                </a:schemeClr>
              </a:solidFill>
            </p:grpSpPr>
            <p:sp>
              <p:nvSpPr>
                <p:cNvPr id="65" name="Equal 64"/>
                <p:cNvSpPr/>
                <p:nvPr/>
              </p:nvSpPr>
              <p:spPr>
                <a:xfrm>
                  <a:off x="1219200" y="3048000"/>
                  <a:ext cx="685800" cy="381000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6" name="Group 101"/>
                <p:cNvGrpSpPr/>
                <p:nvPr/>
              </p:nvGrpSpPr>
              <p:grpSpPr>
                <a:xfrm>
                  <a:off x="1952982" y="2819390"/>
                  <a:ext cx="2601591" cy="914451"/>
                  <a:chOff x="2597755" y="2667260"/>
                  <a:chExt cx="2601591" cy="914451"/>
                </a:xfrm>
                <a:grpFill/>
              </p:grpSpPr>
              <p:grpSp>
                <p:nvGrpSpPr>
                  <p:cNvPr id="67" name="Group 102"/>
                  <p:cNvGrpSpPr/>
                  <p:nvPr/>
                </p:nvGrpSpPr>
                <p:grpSpPr>
                  <a:xfrm>
                    <a:off x="4343400" y="2743499"/>
                    <a:ext cx="855946" cy="838212"/>
                    <a:chOff x="1295400" y="2834469"/>
                    <a:chExt cx="522515" cy="142346"/>
                  </a:xfrm>
                  <a:grpFill/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1295400" y="2892702"/>
                      <a:ext cx="522515" cy="2898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382486" y="2834469"/>
                      <a:ext cx="353034" cy="5176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1316871" y="2912113"/>
                      <a:ext cx="418649" cy="6470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4"/>
                  <p:cNvGrpSpPr/>
                  <p:nvPr/>
                </p:nvGrpSpPr>
                <p:grpSpPr>
                  <a:xfrm>
                    <a:off x="3531658" y="2743491"/>
                    <a:ext cx="914399" cy="838194"/>
                    <a:chOff x="1404582" y="2834469"/>
                    <a:chExt cx="558197" cy="142343"/>
                  </a:xfrm>
                  <a:grpFill/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 flipH="1" flipV="1">
                      <a:off x="1663899" y="2751626"/>
                      <a:ext cx="6469" cy="301562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1502937" y="2834469"/>
                      <a:ext cx="372131" cy="5176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৩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1404582" y="2912110"/>
                      <a:ext cx="558197" cy="6470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১৬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9" name="Group 107"/>
                  <p:cNvGrpSpPr/>
                  <p:nvPr/>
                </p:nvGrpSpPr>
                <p:grpSpPr>
                  <a:xfrm>
                    <a:off x="2597755" y="2667260"/>
                    <a:ext cx="790217" cy="838714"/>
                    <a:chOff x="1260410" y="2797398"/>
                    <a:chExt cx="979855" cy="183119"/>
                  </a:xfrm>
                  <a:grpFill/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1295399" y="2895597"/>
                      <a:ext cx="944866" cy="1734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1260410" y="2797398"/>
                      <a:ext cx="827160" cy="8318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1295399" y="2913966"/>
                      <a:ext cx="661406" cy="6655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89" name="Group 88"/>
          <p:cNvGrpSpPr/>
          <p:nvPr/>
        </p:nvGrpSpPr>
        <p:grpSpPr>
          <a:xfrm>
            <a:off x="1295400" y="1295400"/>
            <a:ext cx="5410200" cy="1219199"/>
            <a:chOff x="1371600" y="1752601"/>
            <a:chExt cx="4343400" cy="1219199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82" name="Group 108"/>
            <p:cNvGrpSpPr/>
            <p:nvPr/>
          </p:nvGrpSpPr>
          <p:grpSpPr>
            <a:xfrm>
              <a:off x="1371600" y="1752601"/>
              <a:ext cx="2637064" cy="1219199"/>
              <a:chOff x="6019800" y="4572000"/>
              <a:chExt cx="1447800" cy="1135528"/>
            </a:xfrm>
            <a:grpFill/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6521824" y="5423646"/>
                <a:ext cx="502024" cy="147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Alternate Process 84"/>
              <p:cNvSpPr/>
              <p:nvPr/>
            </p:nvSpPr>
            <p:spPr>
              <a:xfrm>
                <a:off x="6019800" y="4572000"/>
                <a:ext cx="1447800" cy="1135528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৩)৯(৩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৯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০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3505200" y="1981200"/>
              <a:ext cx="2209800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rgbClr val="002060"/>
                  </a:solidFill>
                </a:rPr>
                <a:t>গসাগু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=৩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066800" y="3200400"/>
            <a:ext cx="6324600" cy="990600"/>
            <a:chOff x="1371600" y="3886200"/>
            <a:chExt cx="6324600" cy="99060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01" name="Group 100"/>
            <p:cNvGrpSpPr/>
            <p:nvPr/>
          </p:nvGrpSpPr>
          <p:grpSpPr>
            <a:xfrm>
              <a:off x="1371600" y="3886200"/>
              <a:ext cx="2590800" cy="990600"/>
              <a:chOff x="1371600" y="3733799"/>
              <a:chExt cx="2514600" cy="1022350"/>
            </a:xfrm>
            <a:grpFill/>
          </p:grpSpPr>
          <p:sp>
            <p:nvSpPr>
              <p:cNvPr id="94" name="Flowchart: Alternate Process 93"/>
              <p:cNvSpPr/>
              <p:nvPr/>
            </p:nvSpPr>
            <p:spPr>
              <a:xfrm>
                <a:off x="1905001" y="3733800"/>
                <a:ext cx="1981199" cy="5334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৪, ১৬, ২০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371600" y="3733799"/>
                <a:ext cx="2324949" cy="1022350"/>
                <a:chOff x="2358571" y="3505200"/>
                <a:chExt cx="2661039" cy="943708"/>
              </a:xfrm>
              <a:grpFill/>
            </p:grpSpPr>
            <p:grpSp>
              <p:nvGrpSpPr>
                <p:cNvPr id="95" name="Group 125"/>
                <p:cNvGrpSpPr/>
                <p:nvPr/>
              </p:nvGrpSpPr>
              <p:grpSpPr>
                <a:xfrm>
                  <a:off x="2794000" y="3505200"/>
                  <a:ext cx="2006601" cy="539261"/>
                  <a:chOff x="6553200" y="4648200"/>
                  <a:chExt cx="1723852" cy="539261"/>
                </a:xfrm>
                <a:grpFill/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6553200" y="5181600"/>
                    <a:ext cx="1723852" cy="5861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5400000">
                    <a:off x="6286897" y="4914503"/>
                    <a:ext cx="533400" cy="794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Flowchart: Alternate Process 92"/>
                <p:cNvSpPr/>
                <p:nvPr/>
              </p:nvSpPr>
              <p:spPr>
                <a:xfrm>
                  <a:off x="2358571" y="3581400"/>
                  <a:ext cx="362857" cy="457200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solidFill>
                        <a:srgbClr val="002060"/>
                      </a:solidFill>
                    </a:rPr>
                    <a:t>৪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96" name="Flowchart: Alternate Process 95"/>
                <p:cNvSpPr/>
                <p:nvPr/>
              </p:nvSpPr>
              <p:spPr>
                <a:xfrm>
                  <a:off x="3230724" y="4067908"/>
                  <a:ext cx="1788886" cy="381000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solidFill>
                        <a:srgbClr val="002060"/>
                      </a:solidFill>
                    </a:rPr>
                    <a:t>১,  ৪,  ৫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92" name="Rounded Rectangle 91"/>
            <p:cNvSpPr/>
            <p:nvPr/>
          </p:nvSpPr>
          <p:spPr>
            <a:xfrm>
              <a:off x="3886200" y="4114800"/>
              <a:ext cx="3810000" cy="609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solidFill>
                    <a:srgbClr val="002060"/>
                  </a:solidFill>
                </a:rPr>
                <a:t>লসাগু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= ৪×৪×৫=৮০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4" name="5-Point Star 103"/>
          <p:cNvSpPr/>
          <p:nvPr/>
        </p:nvSpPr>
        <p:spPr>
          <a:xfrm>
            <a:off x="8153400" y="2438400"/>
            <a:ext cx="838200" cy="609600"/>
          </a:xfrm>
          <a:prstGeom prst="star5">
            <a:avLst>
              <a:gd name="adj" fmla="val 3102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5" name="5-Point Star 104"/>
          <p:cNvSpPr/>
          <p:nvPr/>
        </p:nvSpPr>
        <p:spPr>
          <a:xfrm>
            <a:off x="7848600" y="4267200"/>
            <a:ext cx="1600200" cy="533400"/>
          </a:xfrm>
          <a:prstGeom prst="star5">
            <a:avLst>
              <a:gd name="adj" fmla="val 3102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৮০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6 -0.07232 0.02292 -0.14464 0.02153 -0.17999 C 0.02014 -0.21534 0.01163 -0.20633 -0.00816 -0.21234 C -0.02795 -0.21835 -0.06806 -0.21396 -0.0974 -0.21581 C -0.12674 -0.21765 -0.1533 -0.22297 -0.18385 -0.22297 C -0.21441 -0.22297 -0.2599 -0.22412 -0.28108 -0.21581 C -0.30226 -0.20749 -0.31042 -0.18762 -0.31094 -0.1726 C -0.31146 -0.15758 -0.29115 -0.12708 -0.28385 -0.12593 C -0.27656 -0.12477 -0.2724 -0.15527 -0.26753 -0.16544 C -0.26267 -0.1756 -0.26215 -0.19016 -0.25417 -0.18716 C -0.24618 -0.18415 -0.21632 -0.16428 -0.21892 -0.14741 C -0.22153 -0.13055 -0.24861 -0.10328 -0.27031 -0.08642 C -0.29201 -0.06955 -0.32274 -0.05338 -0.34878 -0.04691 C -0.37483 -0.04044 -0.40417 -0.06008 -0.42708 -0.04691 C -0.45 -0.03374 -0.46753 0.003 -0.48646 0.03235 C -0.50538 0.06169 -0.52569 0.09635 -0.54063 0.12939 C -0.55556 0.16243 -0.58021 0.20979 -0.57569 0.23013 C -0.57118 0.25046 -0.53333 0.25185 -0.51354 0.25185 C -0.49375 0.25185 -0.47708 0.23844 -0.45677 0.23013 C -0.43646 0.22181 -0.41545 0.20748 -0.39201 0.20148 C -0.36858 0.19547 -0.3401 0.19524 -0.31632 0.19408 C -0.29253 0.19293 -0.27587 0.19524 -0.24878 0.19408 C -0.2217 0.19293 -0.18125 0.19039 -0.15417 0.18692 C -0.12708 0.18345 -0.10486 0.17491 -0.08646 0.17259 C -0.06806 0.17028 -0.05538 0.17329 -0.04323 0.17259 C -0.03108 0.1719 -0.01944 0.16543 -0.01354 0.1689 C -0.00764 0.17236 -0.00226 0.18322 -0.00816 0.19408 C -0.01406 0.20494 -0.03264 0.22782 -0.04878 0.23382 C -0.06493 0.23983 -0.08958 0.22782 -0.10538 0.23013 C -0.12118 0.23244 -0.13698 0.23868 -0.14323 0.24815 C -0.14948 0.25762 -0.15 0.2738 -0.14323 0.28766 C -0.13646 0.30152 -0.11667 0.3207 -0.10278 0.33087 C -0.08889 0.34103 -0.07344 0.34658 -0.05955 0.34889 C -0.04566 0.3512 -0.02969 0.34334 -0.01892 0.34519 C -0.00816 0.34704 0.00139 0.35744 0.00538 0.35975 " pathEditMode="relative" ptsTypes="aaaaaaaaaaaaaaaaaaaaaaaaaaaaaaaaaaA">
                                      <p:cBhvr>
                                        <p:cTn id="60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5245 0.00486 -0.1049 0.00798 -0.14741 C 0.01111 -0.18993 0.0158 -0.21996 0.01892 -0.25532 C 0.02205 -0.29067 0.0342 -0.33041 0.02691 -0.35975 C 0.01962 -0.3891 -0.01129 -0.40227 -0.02431 -0.43161 C -0.03733 -0.46095 -0.03108 -0.52056 -0.05139 -0.53605 C -0.0717 -0.55153 -0.11094 -0.52634 -0.14601 -0.52519 C -0.18108 -0.52403 -0.22066 -0.52865 -0.26233 -0.52865 C -0.30365 -0.52865 -0.35052 -0.5335 -0.39462 -0.52519 C -0.43872 -0.51687 -0.48976 -0.50439 -0.52709 -0.47851 C -0.56441 -0.45263 -0.5915 -0.41474 -0.61893 -0.37038 C -0.64636 -0.32602 -0.68073 -0.25555 -0.69202 -0.21234 C -0.7033 -0.16913 -0.70469 -0.13678 -0.68663 -0.1116 C -0.66858 -0.08641 -0.61493 -0.06239 -0.58386 -0.06123 C -0.55278 -0.06007 -0.51806 -0.09034 -0.5 -0.10421 C -0.48195 -0.11807 -0.49375 -0.13193 -0.4757 -0.14395 C -0.45764 -0.15596 -0.42483 -0.16913 -0.39202 -0.17629 C -0.3592 -0.18346 -0.31042 -0.18415 -0.27865 -0.18715 C -0.24653 -0.19016 -0.22066 -0.19247 -0.2 -0.19432 C -0.17934 -0.19617 -0.16493 -0.21095 -0.15417 -0.19778 C -0.14341 -0.18461 -0.12848 -0.1354 -0.13525 -0.11507 C -0.14202 -0.09473 -0.17657 -0.07902 -0.19462 -0.07556 C -0.21268 -0.07209 -0.23559 -0.07925 -0.24323 -0.09358 C -0.25087 -0.1079 -0.24618 -0.1518 -0.24063 -0.16197 C -0.23525 -0.17214 -0.21407 -0.15042 -0.21094 -0.15458 C -0.20782 -0.15873 -0.21007 -0.1823 -0.2217 -0.18715 C -0.23334 -0.19201 -0.25903 -0.19547 -0.28125 -0.18346 C -0.30313 -0.17144 -0.32795 -0.14025 -0.35417 -0.11507 C -0.38038 -0.08988 -0.41719 -0.05083 -0.43785 -0.03235 C -0.45851 -0.01386 -0.46094 -0.01802 -0.47848 -0.0037 C -0.49601 0.01063 -0.52882 0.02865 -0.54323 0.05383 C -0.55764 0.07902 -0.57118 0.11691 -0.56493 0.14741 C -0.55868 0.17791 -0.52882 0.2158 -0.50538 0.23729 C -0.48195 0.25878 -0.44913 0.26571 -0.42431 0.27703 C -0.39948 0.28835 -0.3783 0.30753 -0.35677 0.30568 C -0.33525 0.30383 -0.30695 0.27634 -0.29479 0.26617 C -0.28247 0.25601 -0.29775 0.23868 -0.28386 0.24468 C -0.27014 0.25069 -0.23073 0.29205 -0.21094 0.30222 C -0.19115 0.31238 -0.17795 0.31354 -0.16493 0.30568 C -0.15191 0.29783 -0.14184 0.26848 -0.13247 0.25531 C -0.12309 0.24214 -0.11719 0.23198 -0.10816 0.22666 C -0.09913 0.22135 -0.08473 0.22297 -0.07848 0.22297 " pathEditMode="relative" ptsTypes="aaaaaaaaaaaaaaaaaaaaaaaaaaaaaaaaaaaaaaaaaA">
                                      <p:cBhvr>
                                        <p:cTn id="70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7064" cy="109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en-US" sz="60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6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নির্ণয় - </a:t>
            </a:r>
            <a:endParaRPr lang="en-US" sz="6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57200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84"/>
          <p:cNvGrpSpPr/>
          <p:nvPr/>
        </p:nvGrpSpPr>
        <p:grpSpPr>
          <a:xfrm>
            <a:off x="3048000" y="4114800"/>
            <a:ext cx="3352800" cy="1447809"/>
            <a:chOff x="3352800" y="2591067"/>
            <a:chExt cx="1846546" cy="99060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" name="Group 85"/>
            <p:cNvGrpSpPr/>
            <p:nvPr/>
          </p:nvGrpSpPr>
          <p:grpSpPr>
            <a:xfrm>
              <a:off x="4343400" y="2667274"/>
              <a:ext cx="855946" cy="914402"/>
              <a:chOff x="1295400" y="2821530"/>
              <a:chExt cx="522515" cy="155285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382486" y="2821530"/>
                <a:ext cx="296675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৫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07029" y="2912113"/>
                <a:ext cx="418649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১২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86"/>
            <p:cNvGrpSpPr/>
            <p:nvPr/>
          </p:nvGrpSpPr>
          <p:grpSpPr>
            <a:xfrm>
              <a:off x="3352800" y="2591067"/>
              <a:ext cx="855946" cy="990604"/>
              <a:chOff x="1295400" y="2808593"/>
              <a:chExt cx="522515" cy="168226"/>
            </a:xfrm>
            <a:grpFill/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382486" y="2808593"/>
                <a:ext cx="353034" cy="77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৩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58024" y="2912117"/>
                <a:ext cx="367654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৮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FFC000"/>
                </a:solidFill>
              </a:rPr>
              <a:t>সমাধান</a:t>
            </a:r>
            <a:endParaRPr lang="en-US" sz="5600" dirty="0">
              <a:solidFill>
                <a:srgbClr val="FFC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00200" y="1447800"/>
            <a:ext cx="6248400" cy="990600"/>
            <a:chOff x="685800" y="2057400"/>
            <a:chExt cx="6248400" cy="990599"/>
          </a:xfrm>
        </p:grpSpPr>
        <p:grpSp>
          <p:nvGrpSpPr>
            <p:cNvPr id="36" name="Group 35"/>
            <p:cNvGrpSpPr/>
            <p:nvPr/>
          </p:nvGrpSpPr>
          <p:grpSpPr>
            <a:xfrm>
              <a:off x="4800600" y="2057400"/>
              <a:ext cx="2133600" cy="990599"/>
              <a:chOff x="4191000" y="3962400"/>
              <a:chExt cx="2057400" cy="123093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410200" y="3962400"/>
                <a:ext cx="838200" cy="1219200"/>
                <a:chOff x="5424103" y="3962400"/>
                <a:chExt cx="812728" cy="1083941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5424103" y="4436624"/>
                  <a:ext cx="812728" cy="44837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5486400" y="3962400"/>
                  <a:ext cx="666701" cy="4689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486400" y="4572000"/>
                  <a:ext cx="723429" cy="47434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191000" y="4038600"/>
                <a:ext cx="838200" cy="1154731"/>
                <a:chOff x="4191000" y="4038600"/>
                <a:chExt cx="838200" cy="1154731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191000" y="4572000"/>
                  <a:ext cx="838200" cy="1588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4267200" y="4038600"/>
                  <a:ext cx="579427" cy="43375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267200" y="4648200"/>
                  <a:ext cx="609600" cy="5451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" name="Rounded Rectangle 10"/>
            <p:cNvSpPr/>
            <p:nvPr/>
          </p:nvSpPr>
          <p:spPr>
            <a:xfrm>
              <a:off x="685800" y="2098429"/>
              <a:ext cx="4024045" cy="93785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ভগ্নাংশগুলো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533400" y="5867400"/>
            <a:ext cx="78486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লব</a:t>
            </a:r>
            <a:r>
              <a:rPr lang="en-US" sz="3600" dirty="0" smtClean="0">
                <a:solidFill>
                  <a:srgbClr val="002060"/>
                </a:solidFill>
              </a:rPr>
              <a:t> = ৩,৫     </a:t>
            </a:r>
            <a:r>
              <a:rPr lang="en-US" sz="3600" dirty="0" err="1" smtClean="0">
                <a:solidFill>
                  <a:srgbClr val="002060"/>
                </a:solidFill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গ.সা.গু</a:t>
            </a:r>
            <a:r>
              <a:rPr lang="en-US" sz="3600" dirty="0" smtClean="0">
                <a:solidFill>
                  <a:srgbClr val="002060"/>
                </a:solidFill>
              </a:rPr>
              <a:t>. = ১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47800" y="2438400"/>
            <a:ext cx="4953000" cy="3352800"/>
            <a:chOff x="838200" y="1752600"/>
            <a:chExt cx="4953000" cy="3352800"/>
          </a:xfrm>
        </p:grpSpPr>
        <p:sp>
          <p:nvSpPr>
            <p:cNvPr id="41" name="Rectangle 40"/>
            <p:cNvSpPr/>
            <p:nvPr/>
          </p:nvSpPr>
          <p:spPr>
            <a:xfrm>
              <a:off x="2667000" y="2057400"/>
              <a:ext cx="2752558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rgbClr val="002060"/>
                  </a:solidFill>
                </a:rPr>
                <a:t>গসাগু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=  ১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38200" y="1752600"/>
              <a:ext cx="4953000" cy="3352800"/>
              <a:chOff x="1524000" y="1752600"/>
              <a:chExt cx="4953000" cy="33528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981200" y="2667000"/>
                <a:ext cx="1138991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lowchart: Alternate Process 42"/>
              <p:cNvSpPr/>
              <p:nvPr/>
            </p:nvSpPr>
            <p:spPr>
              <a:xfrm>
                <a:off x="1524000" y="1752600"/>
                <a:ext cx="4953000" cy="33528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৩)৫(১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৩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২)৩(১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 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   ১)২(২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        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		০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2438400" y="3581400"/>
                <a:ext cx="1138991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971800" y="4648200"/>
                <a:ext cx="1138991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429000"/>
            <a:ext cx="8001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হর</a:t>
            </a:r>
            <a:r>
              <a:rPr lang="en-US" sz="3600" dirty="0" smtClean="0">
                <a:solidFill>
                  <a:srgbClr val="002060"/>
                </a:solidFill>
              </a:rPr>
              <a:t> = ৮,১২  </a:t>
            </a:r>
            <a:r>
              <a:rPr lang="en-US" sz="3600" dirty="0" err="1" smtClean="0">
                <a:solidFill>
                  <a:srgbClr val="002060"/>
                </a:solidFill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ল.সা.গু</a:t>
            </a:r>
            <a:r>
              <a:rPr lang="en-US" sz="3600" dirty="0" smtClean="0">
                <a:solidFill>
                  <a:srgbClr val="002060"/>
                </a:solidFill>
              </a:rPr>
              <a:t>. = ২৪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2133600"/>
            <a:ext cx="5714998" cy="1143000"/>
            <a:chOff x="1371602" y="3886200"/>
            <a:chExt cx="5714998" cy="106680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4" name="Group 100"/>
            <p:cNvGrpSpPr/>
            <p:nvPr/>
          </p:nvGrpSpPr>
          <p:grpSpPr>
            <a:xfrm>
              <a:off x="1371602" y="3886200"/>
              <a:ext cx="2198256" cy="1066800"/>
              <a:chOff x="1371602" y="3733798"/>
              <a:chExt cx="2133601" cy="1100992"/>
            </a:xfrm>
            <a:grpFill/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1905001" y="3733800"/>
                <a:ext cx="1463487" cy="471853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৮, ১২,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7" name="Group 99"/>
              <p:cNvGrpSpPr/>
              <p:nvPr/>
            </p:nvGrpSpPr>
            <p:grpSpPr>
              <a:xfrm>
                <a:off x="1371602" y="3733798"/>
                <a:ext cx="2133601" cy="1100992"/>
                <a:chOff x="2358571" y="3505200"/>
                <a:chExt cx="2442030" cy="1016301"/>
              </a:xfrm>
              <a:grpFill/>
            </p:grpSpPr>
            <p:grpSp>
              <p:nvGrpSpPr>
                <p:cNvPr id="8" name="Group 125"/>
                <p:cNvGrpSpPr/>
                <p:nvPr/>
              </p:nvGrpSpPr>
              <p:grpSpPr>
                <a:xfrm>
                  <a:off x="2794000" y="3505200"/>
                  <a:ext cx="2006601" cy="539261"/>
                  <a:chOff x="6553200" y="4648200"/>
                  <a:chExt cx="1723852" cy="539261"/>
                </a:xfrm>
                <a:grpFill/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6553200" y="5181600"/>
                    <a:ext cx="1723852" cy="5861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rot="5400000">
                    <a:off x="6286897" y="4914503"/>
                    <a:ext cx="533400" cy="794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Alternate Process 8"/>
                <p:cNvSpPr/>
                <p:nvPr/>
              </p:nvSpPr>
              <p:spPr>
                <a:xfrm>
                  <a:off x="2358571" y="3581400"/>
                  <a:ext cx="362857" cy="457200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solidFill>
                        <a:srgbClr val="002060"/>
                      </a:solidFill>
                    </a:rPr>
                    <a:t>৪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" name="Flowchart: Alternate Process 9"/>
                <p:cNvSpPr/>
                <p:nvPr/>
              </p:nvSpPr>
              <p:spPr>
                <a:xfrm>
                  <a:off x="3230724" y="4067908"/>
                  <a:ext cx="1413399" cy="453593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solidFill>
                        <a:srgbClr val="002060"/>
                      </a:solidFill>
                    </a:rPr>
                    <a:t>২,  ৩, 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5" name="Rounded Rectangle 4"/>
            <p:cNvSpPr/>
            <p:nvPr/>
          </p:nvSpPr>
          <p:spPr>
            <a:xfrm>
              <a:off x="3505200" y="4114800"/>
              <a:ext cx="3581400" cy="609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solidFill>
                    <a:srgbClr val="002060"/>
                  </a:solidFill>
                </a:rPr>
                <a:t>লসাগু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= ৪×২×৩ = ২৪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5800" y="4953000"/>
            <a:ext cx="6248400" cy="981160"/>
            <a:chOff x="533400" y="3962400"/>
            <a:chExt cx="5288844" cy="981160"/>
          </a:xfrm>
        </p:grpSpPr>
        <p:sp>
          <p:nvSpPr>
            <p:cNvPr id="13" name="Rounded Rectangle 12"/>
            <p:cNvSpPr/>
            <p:nvPr/>
          </p:nvSpPr>
          <p:spPr>
            <a:xfrm>
              <a:off x="533400" y="4114800"/>
              <a:ext cx="4063379" cy="609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</a:rPr>
                <a:t>ভগ্নাংশগুলোর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গ.সা.গু</a:t>
              </a:r>
              <a:r>
                <a:rPr lang="en-US" sz="4000" dirty="0" smtClean="0">
                  <a:solidFill>
                    <a:schemeClr val="tx1"/>
                  </a:solidFill>
                </a:rPr>
                <a:t> =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4953000" y="3962400"/>
              <a:ext cx="869244" cy="981160"/>
              <a:chOff x="5424103" y="3962400"/>
              <a:chExt cx="812728" cy="108394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24103" y="4436624"/>
                <a:ext cx="812728" cy="44837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5486400" y="3962400"/>
                <a:ext cx="666701" cy="4689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১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86400" y="4572000"/>
                <a:ext cx="723429" cy="4743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২৪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92D050"/>
                </a:solidFill>
              </a:rPr>
              <a:t>সমাধান</a:t>
            </a:r>
            <a:endParaRPr lang="en-US" sz="5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08203"/>
            <a:ext cx="7086600" cy="109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42949"/>
              </a:avLst>
            </a:prstTxWarp>
            <a:spAutoFit/>
          </a:bodyPr>
          <a:lstStyle/>
          <a:p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bn-BD" sz="38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8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48"/>
          <p:cNvGrpSpPr/>
          <p:nvPr/>
        </p:nvGrpSpPr>
        <p:grpSpPr>
          <a:xfrm>
            <a:off x="2133600" y="3657582"/>
            <a:ext cx="4495800" cy="1752614"/>
            <a:chOff x="2223706" y="2542020"/>
            <a:chExt cx="2975640" cy="119177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" name="Group 22"/>
            <p:cNvGrpSpPr/>
            <p:nvPr/>
          </p:nvGrpSpPr>
          <p:grpSpPr>
            <a:xfrm>
              <a:off x="4343400" y="2542036"/>
              <a:ext cx="855946" cy="1139945"/>
              <a:chOff x="1295400" y="2800262"/>
              <a:chExt cx="522515" cy="193587"/>
            </a:xfrm>
            <a:grpFill/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1382486" y="2800262"/>
                <a:ext cx="281489" cy="859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৭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07029" y="2912111"/>
                <a:ext cx="449310" cy="817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১২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3352800" y="2542020"/>
              <a:ext cx="855946" cy="1191774"/>
              <a:chOff x="1295400" y="2800264"/>
              <a:chExt cx="522515" cy="202389"/>
            </a:xfrm>
            <a:grpFill/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406628" y="2800264"/>
                <a:ext cx="332021" cy="683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৫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307029" y="2912115"/>
                <a:ext cx="499842" cy="90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৬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2223706" y="2542035"/>
              <a:ext cx="907822" cy="1191755"/>
              <a:chOff x="3298019" y="3812604"/>
              <a:chExt cx="983475" cy="1532252"/>
            </a:xfrm>
            <a:grpFill/>
          </p:grpSpPr>
          <p:grpSp>
            <p:nvGrpSpPr>
              <p:cNvPr id="12" name="Group 43"/>
              <p:cNvGrpSpPr/>
              <p:nvPr/>
            </p:nvGrpSpPr>
            <p:grpSpPr>
              <a:xfrm>
                <a:off x="3727837" y="3812604"/>
                <a:ext cx="553657" cy="1532252"/>
                <a:chOff x="1288573" y="2770163"/>
                <a:chExt cx="633715" cy="260209"/>
              </a:xfrm>
              <a:grpFill/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1452561" y="2770163"/>
                  <a:ext cx="469727" cy="889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4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88573" y="2913912"/>
                  <a:ext cx="573959" cy="11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4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298019" y="4267200"/>
                <a:ext cx="609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২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257550" cy="854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905000"/>
            <a:ext cx="33528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51415"/>
      </p:ext>
    </p:extLst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419301" cy="1683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570" y="1721535"/>
            <a:ext cx="6926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, ১২ও 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198180" y="336649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098152" y="336649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198180" y="488074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098152" y="488074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70402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82" y="1676400"/>
            <a:ext cx="8732718" cy="737705"/>
          </a:xfrm>
          <a:prstGeom prst="rect">
            <a:avLst/>
          </a:prstGeom>
          <a:solidFill>
            <a:schemeClr val="bg1"/>
          </a:solidFill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১২ ও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410200" y="48768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6388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828800" y="50292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9050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22078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599" y="1219200"/>
            <a:ext cx="8534401" cy="1219196"/>
            <a:chOff x="609599" y="1600201"/>
            <a:chExt cx="8534401" cy="1219196"/>
          </a:xfrm>
        </p:grpSpPr>
        <p:sp>
          <p:nvSpPr>
            <p:cNvPr id="31" name="TextBox 30"/>
            <p:cNvSpPr txBox="1"/>
            <p:nvPr/>
          </p:nvSpPr>
          <p:spPr>
            <a:xfrm>
              <a:off x="4191000" y="1752600"/>
              <a:ext cx="4953000" cy="737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4048" tIns="47023" rIns="94048" bIns="47023" rtlCol="0">
              <a:prstTxWarp prst="textPlain">
                <a:avLst/>
              </a:prstTxWarp>
              <a:spAutoFit/>
            </a:bodyPr>
            <a:lstStyle/>
            <a:p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গ.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609599" y="1600201"/>
              <a:ext cx="3505205" cy="1219196"/>
              <a:chOff x="2223702" y="2438401"/>
              <a:chExt cx="2851659" cy="1295385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9" name="Group 22"/>
              <p:cNvGrpSpPr/>
              <p:nvPr/>
            </p:nvGrpSpPr>
            <p:grpSpPr>
              <a:xfrm>
                <a:off x="4343400" y="2438401"/>
                <a:ext cx="731961" cy="1143001"/>
                <a:chOff x="1295400" y="2782663"/>
                <a:chExt cx="446828" cy="194106"/>
              </a:xfrm>
              <a:grpFill/>
            </p:grpSpPr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295400" y="2892655"/>
                  <a:ext cx="446828" cy="2945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1382486" y="2782663"/>
                  <a:ext cx="284053" cy="9624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307029" y="2912112"/>
                  <a:ext cx="418649" cy="646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34"/>
              <p:cNvGrpSpPr/>
              <p:nvPr/>
            </p:nvGrpSpPr>
            <p:grpSpPr>
              <a:xfrm>
                <a:off x="3352800" y="2666990"/>
                <a:ext cx="855946" cy="990605"/>
                <a:chOff x="1295400" y="2821484"/>
                <a:chExt cx="522515" cy="168226"/>
              </a:xfrm>
              <a:grpFill/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1382486" y="2821484"/>
                  <a:ext cx="296675" cy="64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307029" y="2912113"/>
                  <a:ext cx="418649" cy="775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42"/>
              <p:cNvGrpSpPr/>
              <p:nvPr/>
            </p:nvGrpSpPr>
            <p:grpSpPr>
              <a:xfrm>
                <a:off x="2223702" y="2519364"/>
                <a:ext cx="867893" cy="1214422"/>
                <a:chOff x="3298019" y="3783449"/>
                <a:chExt cx="940220" cy="1561393"/>
              </a:xfrm>
              <a:grpFill/>
            </p:grpSpPr>
            <p:grpSp>
              <p:nvGrpSpPr>
                <p:cNvPr id="12" name="Group 43"/>
                <p:cNvGrpSpPr/>
                <p:nvPr/>
              </p:nvGrpSpPr>
              <p:grpSpPr>
                <a:xfrm>
                  <a:off x="3727836" y="3783449"/>
                  <a:ext cx="510403" cy="1561393"/>
                  <a:chOff x="1288573" y="2765214"/>
                  <a:chExt cx="584207" cy="265158"/>
                </a:xfrm>
                <a:grpFill/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Rectangle 14"/>
                  <p:cNvSpPr/>
                  <p:nvPr/>
                </p:nvSpPr>
                <p:spPr>
                  <a:xfrm>
                    <a:off x="1452561" y="2765214"/>
                    <a:ext cx="420219" cy="938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288573" y="2913912"/>
                    <a:ext cx="573959" cy="1164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029200" y="3124200"/>
            <a:ext cx="1752600" cy="1143000"/>
            <a:chOff x="2209800" y="3276600"/>
            <a:chExt cx="1752600" cy="1143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৫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২৪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খ)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28800" y="3124200"/>
            <a:ext cx="1752600" cy="1143000"/>
            <a:chOff x="2209800" y="3276600"/>
            <a:chExt cx="1752600" cy="1143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১২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ক)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81200" y="4800600"/>
            <a:ext cx="1752600" cy="1143000"/>
            <a:chOff x="2209800" y="3276600"/>
            <a:chExt cx="1752600" cy="11430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৫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১২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গ)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29200" y="4800600"/>
            <a:ext cx="1752600" cy="1143000"/>
            <a:chOff x="2209800" y="3276600"/>
            <a:chExt cx="1752600" cy="1143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২৪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ঘ)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6822078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019800" cy="1302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410"/>
              </a:avLst>
            </a:prstTxWarp>
            <a:spAutoFit/>
          </a:bodyPr>
          <a:lstStyle/>
          <a:p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0" y="2895600"/>
            <a:ext cx="9144000" cy="2514600"/>
            <a:chOff x="0" y="2895600"/>
            <a:chExt cx="9144000" cy="2514600"/>
          </a:xfrm>
        </p:grpSpPr>
        <p:sp>
          <p:nvSpPr>
            <p:cNvPr id="3" name="Vertical Scroll 2"/>
            <p:cNvSpPr/>
            <p:nvPr/>
          </p:nvSpPr>
          <p:spPr>
            <a:xfrm>
              <a:off x="0" y="2895600"/>
              <a:ext cx="9144000" cy="2514600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rgbClr val="002060"/>
                  </a:solidFill>
                </a:rPr>
                <a:t>কোন</a:t>
              </a:r>
              <a:r>
                <a:rPr lang="en-US" sz="3600" dirty="0" smtClean="0">
                  <a:solidFill>
                    <a:srgbClr val="002060"/>
                  </a:solidFill>
                </a:rPr>
                <a:t> 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বৃহত্তম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সংখ্যা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দিয়ে</a:t>
              </a:r>
              <a:r>
                <a:rPr lang="en-US" sz="3600" dirty="0" smtClean="0">
                  <a:solidFill>
                    <a:srgbClr val="002060"/>
                  </a:solidFill>
                </a:rPr>
                <a:t> 			 </a:t>
              </a:r>
            </a:p>
            <a:p>
              <a:endParaRPr lang="en-US" sz="3600" dirty="0" smtClean="0">
                <a:solidFill>
                  <a:srgbClr val="002060"/>
                </a:solidFill>
              </a:endParaRPr>
            </a:p>
            <a:p>
              <a:r>
                <a:rPr lang="en-US" sz="3600" dirty="0" err="1" smtClean="0">
                  <a:solidFill>
                    <a:srgbClr val="002060"/>
                  </a:solidFill>
                </a:rPr>
                <a:t>কে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ভাগ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করলে</a:t>
              </a:r>
              <a:r>
                <a:rPr lang="en-US" sz="3600" dirty="0" smtClean="0">
                  <a:solidFill>
                    <a:srgbClr val="002060"/>
                  </a:solidFill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প্রত্যেক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ক্ষেত্রে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ভাগফল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পূর্ণসংখ্যা</a:t>
              </a:r>
              <a:r>
                <a:rPr lang="en-US" sz="3600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</a:rPr>
                <a:t>হবে</a:t>
              </a:r>
              <a:r>
                <a:rPr lang="en-US" sz="3600" dirty="0" smtClean="0">
                  <a:solidFill>
                    <a:srgbClr val="002060"/>
                  </a:solidFill>
                </a:rPr>
                <a:t> ?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495800" y="3048000"/>
              <a:ext cx="4191000" cy="1014338"/>
              <a:chOff x="1600200" y="1752600"/>
              <a:chExt cx="4191000" cy="101433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600200" y="1752600"/>
                <a:ext cx="1066800" cy="990600"/>
                <a:chOff x="1143000" y="1600200"/>
                <a:chExt cx="914400" cy="93234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95400" y="2057400"/>
                  <a:ext cx="762000" cy="1588"/>
                </a:xfrm>
                <a:prstGeom prst="lin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1371600" y="1600200"/>
                  <a:ext cx="685800" cy="35884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143000" y="2133600"/>
                  <a:ext cx="914400" cy="39894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৩২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819400" y="1752600"/>
                <a:ext cx="1066800" cy="990600"/>
                <a:chOff x="1143000" y="1600200"/>
                <a:chExt cx="914400" cy="93234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295400" y="2057400"/>
                  <a:ext cx="762000" cy="1588"/>
                </a:xfrm>
                <a:prstGeom prst="lin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1371600" y="1600200"/>
                  <a:ext cx="685800" cy="35884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143000" y="2133600"/>
                  <a:ext cx="914400" cy="39894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৮০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42"/>
              <p:cNvGrpSpPr/>
              <p:nvPr/>
            </p:nvGrpSpPr>
            <p:grpSpPr>
              <a:xfrm>
                <a:off x="4114800" y="1752600"/>
                <a:ext cx="1676400" cy="1014338"/>
                <a:chOff x="3225692" y="3855155"/>
                <a:chExt cx="1281189" cy="138564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grpSp>
              <p:nvGrpSpPr>
                <p:cNvPr id="41" name="Group 43"/>
                <p:cNvGrpSpPr/>
                <p:nvPr/>
              </p:nvGrpSpPr>
              <p:grpSpPr>
                <a:xfrm>
                  <a:off x="3633817" y="3855155"/>
                  <a:ext cx="873064" cy="1385640"/>
                  <a:chOff x="1180954" y="2777387"/>
                  <a:chExt cx="999303" cy="235311"/>
                </a:xfrm>
                <a:grpFill/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1427133" y="2892702"/>
                    <a:ext cx="522514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452561" y="2777387"/>
                    <a:ext cx="420219" cy="938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৭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180954" y="2924309"/>
                    <a:ext cx="999303" cy="8838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১৬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3225692" y="4095724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7364" y="2092149"/>
            <a:ext cx="0" cy="376843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2" y="2897833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8" y="2897833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82154">
            <a:off x="5201262" y="2747879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অনুশীলনী-১.৪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80" y="1636296"/>
            <a:ext cx="1756612" cy="1997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200" b="1" u="sng" spc="52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200" b="1" u="sng" spc="52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200" b="1" u="sng" spc="52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200" b="1" u="sng" spc="52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4" y="1676400"/>
            <a:ext cx="5913086" cy="510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6162561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50679"/>
              </a:avLst>
            </a:prstTxWarp>
            <a:normAutofit fontScale="90000"/>
          </a:bodyPr>
          <a:lstStyle/>
          <a:p>
            <a:pPr algn="ctr"/>
            <a:r>
              <a:rPr lang="bn-BD" sz="6600" b="1" i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i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200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 তা  বলতে পারবে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850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 করতে পারবে 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4075981" cy="209245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54"/>
              </a:avLst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72390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4876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সর্ম্পকিত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058978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9600"/>
            <a:ext cx="4160521" cy="5638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10684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524000"/>
            <a:ext cx="7391400" cy="5181600"/>
            <a:chOff x="1219200" y="685800"/>
            <a:chExt cx="7010400" cy="4419600"/>
          </a:xfrm>
        </p:grpSpPr>
        <p:sp>
          <p:nvSpPr>
            <p:cNvPr id="2" name="Rectangle 1"/>
            <p:cNvSpPr/>
            <p:nvPr/>
          </p:nvSpPr>
          <p:spPr>
            <a:xfrm>
              <a:off x="1797377" y="2245659"/>
              <a:ext cx="6122849" cy="94505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0" cmpd="thinThick">
              <a:solidFill>
                <a:schemeClr val="tx1"/>
              </a:solidFill>
              <a:prstDash val="sysDot"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ভগ্নাশের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গ.সা.গু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685800"/>
              <a:ext cx="7010400" cy="4419600"/>
            </a:xfrm>
            <a:prstGeom prst="ellipse">
              <a:avLst/>
            </a:prstGeom>
            <a:noFill/>
            <a:ln w="184150" cap="sq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04800" y="231697"/>
            <a:ext cx="3962400" cy="914399"/>
          </a:xfrm>
          <a:prstGeom prst="roundRect">
            <a:avLst>
              <a:gd name="adj" fmla="val 187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38200"/>
            <a:ext cx="43434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৪, ৬   </a:t>
            </a:r>
            <a:r>
              <a:rPr lang="en-US" sz="3600" dirty="0" err="1" smtClean="0">
                <a:solidFill>
                  <a:schemeClr val="tx1"/>
                </a:solidFill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নির্ণয়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038600" y="2438400"/>
            <a:ext cx="2819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গসাগু</a:t>
            </a:r>
            <a:r>
              <a:rPr lang="en-US" sz="4000" b="1" dirty="0" smtClean="0">
                <a:solidFill>
                  <a:srgbClr val="002060"/>
                </a:solidFill>
              </a:rPr>
              <a:t> = ২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371600" y="4800600"/>
            <a:ext cx="4800600" cy="1371600"/>
            <a:chOff x="1371600" y="4419600"/>
            <a:chExt cx="4800600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4419600"/>
              <a:ext cx="2362200" cy="685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একক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কাজ</a:t>
              </a:r>
              <a:endParaRPr lang="en-US" sz="4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71600" y="5257800"/>
              <a:ext cx="480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৬, ৯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এর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গসাগু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নির্ণয়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</a:t>
              </a:r>
              <a:endParaRPr lang="en-US" sz="3600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1447800" y="1828800"/>
            <a:ext cx="2286000" cy="2590800"/>
            <a:chOff x="6324600" y="1143000"/>
            <a:chExt cx="2286000" cy="2590800"/>
          </a:xfrm>
        </p:grpSpPr>
        <p:grpSp>
          <p:nvGrpSpPr>
            <p:cNvPr id="6" name="Group 19"/>
            <p:cNvGrpSpPr/>
            <p:nvPr/>
          </p:nvGrpSpPr>
          <p:grpSpPr>
            <a:xfrm>
              <a:off x="6324600" y="1143000"/>
              <a:ext cx="1752600" cy="1066800"/>
              <a:chOff x="6324600" y="1143000"/>
              <a:chExt cx="1752600" cy="10668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858000" y="2133600"/>
                <a:ext cx="838200" cy="257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Alternate Process 16"/>
              <p:cNvSpPr/>
              <p:nvPr/>
            </p:nvSpPr>
            <p:spPr>
              <a:xfrm>
                <a:off x="6324600" y="1143000"/>
                <a:ext cx="1752600" cy="10668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৪)৬(১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lowchart: Alternate Process 11"/>
            <p:cNvSpPr/>
            <p:nvPr/>
          </p:nvSpPr>
          <p:spPr>
            <a:xfrm>
              <a:off x="7467600" y="3276600"/>
              <a:ext cx="609600" cy="457200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০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6858000" y="2286000"/>
              <a:ext cx="1752600" cy="987268"/>
              <a:chOff x="6705600" y="2514600"/>
              <a:chExt cx="1752600" cy="987268"/>
            </a:xfrm>
          </p:grpSpPr>
          <p:sp>
            <p:nvSpPr>
              <p:cNvPr id="14" name="Flowchart: Alternate Process 13"/>
              <p:cNvSpPr/>
              <p:nvPr/>
            </p:nvSpPr>
            <p:spPr>
              <a:xfrm>
                <a:off x="6705600" y="2514600"/>
                <a:ext cx="1752600" cy="987268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২) ৪(২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7239000" y="3429000"/>
                <a:ext cx="838200" cy="333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wheel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38200"/>
            <a:ext cx="43434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৪, ৬   </a:t>
            </a:r>
            <a:r>
              <a:rPr lang="en-US" sz="3600" dirty="0" err="1" smtClean="0">
                <a:solidFill>
                  <a:schemeClr val="tx1"/>
                </a:solidFill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নির্ণয়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2895600"/>
            <a:ext cx="4724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লসাগু</a:t>
            </a:r>
            <a:r>
              <a:rPr lang="en-US" sz="4000" b="1" dirty="0" smtClean="0">
                <a:solidFill>
                  <a:srgbClr val="002060"/>
                </a:solidFill>
              </a:rPr>
              <a:t> = ২×২×৩ = ১২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371600" y="1905000"/>
            <a:ext cx="1905000" cy="838200"/>
            <a:chOff x="1295400" y="3581400"/>
            <a:chExt cx="1905000" cy="8382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828801" y="3581400"/>
              <a:ext cx="1219200" cy="3810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৪, ৬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1295400" y="3581400"/>
              <a:ext cx="326635" cy="479918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1905000" y="4038600"/>
              <a:ext cx="1219200" cy="3810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২,  ৩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4" name="Group 86"/>
            <p:cNvGrpSpPr/>
            <p:nvPr/>
          </p:nvGrpSpPr>
          <p:grpSpPr>
            <a:xfrm>
              <a:off x="1752600" y="3657600"/>
              <a:ext cx="1447800" cy="381000"/>
              <a:chOff x="990599" y="1905002"/>
              <a:chExt cx="144780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2280203"/>
                <a:ext cx="1447799" cy="5799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803000" y="2092601"/>
                <a:ext cx="375200" cy="1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2"/>
          <p:cNvGrpSpPr/>
          <p:nvPr/>
        </p:nvGrpSpPr>
        <p:grpSpPr>
          <a:xfrm>
            <a:off x="1371600" y="4419600"/>
            <a:ext cx="4800600" cy="1371600"/>
            <a:chOff x="1371600" y="4419600"/>
            <a:chExt cx="4800600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4419600"/>
              <a:ext cx="2362200" cy="685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একক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কাজ</a:t>
              </a:r>
              <a:endParaRPr lang="en-US" sz="4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71600" y="5257800"/>
              <a:ext cx="480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৬, ৯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এর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লসাগু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নির্ণয়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</a:t>
              </a:r>
              <a:endParaRPr lang="en-US" sz="3600" dirty="0"/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381000" y="2590800"/>
            <a:ext cx="43434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</a:rPr>
              <a:t>ভগ্নাংশের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গ.সা.গু</a:t>
            </a:r>
            <a:r>
              <a:rPr lang="en-US" sz="4400" dirty="0" smtClean="0">
                <a:solidFill>
                  <a:schemeClr val="tx1"/>
                </a:solidFill>
              </a:rPr>
              <a:t> =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572000" y="2209800"/>
            <a:ext cx="3962400" cy="1828800"/>
            <a:chOff x="4572000" y="2438400"/>
            <a:chExt cx="3962400" cy="1828800"/>
          </a:xfrm>
        </p:grpSpPr>
        <p:sp>
          <p:nvSpPr>
            <p:cNvPr id="137" name="Rounded Rectangle 136"/>
            <p:cNvSpPr/>
            <p:nvPr/>
          </p:nvSpPr>
          <p:spPr>
            <a:xfrm>
              <a:off x="4648200" y="2438400"/>
              <a:ext cx="3886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লব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</a:rPr>
                <a:t>গ.সা.গু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4724400" y="3352800"/>
              <a:ext cx="3429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ounded Rectangle 143"/>
            <p:cNvSpPr/>
            <p:nvPr/>
          </p:nvSpPr>
          <p:spPr>
            <a:xfrm>
              <a:off x="4572000" y="3505200"/>
              <a:ext cx="3886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হর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</a:rPr>
                <a:t>ল.সা.গু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52234214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914400" y="381007"/>
            <a:ext cx="6934200" cy="1447793"/>
            <a:chOff x="914400" y="381007"/>
            <a:chExt cx="4853940" cy="1447793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457200"/>
              <a:ext cx="4853940" cy="1371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</a:rPr>
                <a:t>                        </a:t>
              </a:r>
            </a:p>
            <a:p>
              <a:pPr algn="ctr"/>
              <a:r>
                <a:rPr lang="en-US" sz="4800" dirty="0" err="1" smtClean="0">
                  <a:solidFill>
                    <a:srgbClr val="7030A0"/>
                  </a:solidFill>
                </a:rPr>
                <a:t>ভগ্নাংশগুলোর</a:t>
              </a:r>
              <a:r>
                <a:rPr lang="en-US" sz="4800" dirty="0" smtClean="0">
                  <a:solidFill>
                    <a:srgbClr val="7030A0"/>
                  </a:solidFill>
                </a:rPr>
                <a:t> </a:t>
              </a:r>
              <a:r>
                <a:rPr lang="en-US" sz="4800" dirty="0" err="1" smtClean="0">
                  <a:solidFill>
                    <a:srgbClr val="7030A0"/>
                  </a:solidFill>
                </a:rPr>
                <a:t>গ.সা.গু</a:t>
              </a:r>
              <a:r>
                <a:rPr lang="en-US" sz="4800" dirty="0" smtClean="0">
                  <a:solidFill>
                    <a:srgbClr val="7030A0"/>
                  </a:solidFill>
                </a:rPr>
                <a:t>. </a:t>
              </a:r>
              <a:r>
                <a:rPr lang="en-US" sz="4800" dirty="0" err="1" smtClean="0">
                  <a:solidFill>
                    <a:srgbClr val="7030A0"/>
                  </a:solidFill>
                </a:rPr>
                <a:t>নির্ণয়</a:t>
              </a:r>
              <a:endParaRPr lang="en-US" sz="4800" dirty="0">
                <a:solidFill>
                  <a:srgbClr val="7030A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95402" y="381007"/>
              <a:ext cx="3065744" cy="990600"/>
              <a:chOff x="2133602" y="2590807"/>
              <a:chExt cx="3065744" cy="9906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343400" y="2590807"/>
                <a:ext cx="855946" cy="990600"/>
                <a:chOff x="1295400" y="2808544"/>
                <a:chExt cx="522515" cy="16822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1382486" y="2808544"/>
                  <a:ext cx="296675" cy="77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307029" y="2912112"/>
                  <a:ext cx="418649" cy="64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352800" y="2743211"/>
                <a:ext cx="855946" cy="838187"/>
                <a:chOff x="1295400" y="2834425"/>
                <a:chExt cx="522515" cy="142342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1382486" y="2834425"/>
                  <a:ext cx="296675" cy="518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307029" y="2912110"/>
                  <a:ext cx="418649" cy="64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133602" y="2666998"/>
                <a:ext cx="952499" cy="762004"/>
                <a:chOff x="3200400" y="3973281"/>
                <a:chExt cx="1031873" cy="979719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3733802" y="3973281"/>
                  <a:ext cx="498471" cy="979718"/>
                  <a:chOff x="1295400" y="2797450"/>
                  <a:chExt cx="570549" cy="166377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1382486" y="2797450"/>
                    <a:ext cx="483463" cy="783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382486" y="2907800"/>
                    <a:ext cx="351182" cy="56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3200400" y="4267200"/>
                  <a:ext cx="6096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0" y="2286002"/>
            <a:ext cx="6781800" cy="990592"/>
            <a:chOff x="-1676400" y="2057402"/>
            <a:chExt cx="5885146" cy="990592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1233108" y="2057402"/>
              <a:ext cx="2975638" cy="990592"/>
              <a:chOff x="2223708" y="2667002"/>
              <a:chExt cx="2975638" cy="990592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4343400" y="2743184"/>
                <a:ext cx="855946" cy="914410"/>
                <a:chOff x="1295400" y="2834470"/>
                <a:chExt cx="522515" cy="155289"/>
              </a:xfrm>
              <a:grpFill/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1382486" y="2834470"/>
                  <a:ext cx="314330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307029" y="2912113"/>
                  <a:ext cx="418649" cy="77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352800" y="2667004"/>
                <a:ext cx="855946" cy="838185"/>
                <a:chOff x="1295400" y="2821530"/>
                <a:chExt cx="522515" cy="142344"/>
              </a:xfrm>
              <a:grpFill/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1382486" y="2821530"/>
                  <a:ext cx="273183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307029" y="2912112"/>
                  <a:ext cx="418649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223708" y="2667002"/>
                <a:ext cx="925756" cy="914398"/>
                <a:chOff x="3298019" y="3973283"/>
                <a:chExt cx="1002903" cy="1175653"/>
              </a:xfrm>
              <a:grpFill/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733801" y="3973283"/>
                  <a:ext cx="567121" cy="1175653"/>
                  <a:chOff x="1295400" y="2797451"/>
                  <a:chExt cx="649126" cy="199651"/>
                </a:xfrm>
                <a:grpFill/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Rectangle 46"/>
                  <p:cNvSpPr/>
                  <p:nvPr/>
                </p:nvSpPr>
                <p:spPr>
                  <a:xfrm>
                    <a:off x="1370568" y="2797451"/>
                    <a:ext cx="409971" cy="616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370568" y="2913914"/>
                    <a:ext cx="573958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5" name="Rounded Rectangle 64"/>
            <p:cNvSpPr/>
            <p:nvPr/>
          </p:nvSpPr>
          <p:spPr>
            <a:xfrm>
              <a:off x="-1676400" y="2133600"/>
              <a:ext cx="3107886" cy="609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ভগ্নাংশগুলো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667000" y="3505202"/>
            <a:ext cx="4114800" cy="1066803"/>
            <a:chOff x="952370" y="2666998"/>
            <a:chExt cx="3602203" cy="10668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6" name="Equal 65"/>
            <p:cNvSpPr/>
            <p:nvPr/>
          </p:nvSpPr>
          <p:spPr>
            <a:xfrm>
              <a:off x="952370" y="3124191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486030" y="2666998"/>
              <a:ext cx="3068543" cy="1066803"/>
              <a:chOff x="2130803" y="2514868"/>
              <a:chExt cx="3068543" cy="1066803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>
                <a:off x="4343400" y="2743459"/>
                <a:ext cx="855946" cy="838210"/>
                <a:chOff x="1295400" y="2834469"/>
                <a:chExt cx="522515" cy="142346"/>
              </a:xfrm>
              <a:grpFill/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531660" y="2743471"/>
                <a:ext cx="914400" cy="838193"/>
                <a:chOff x="1404582" y="2834469"/>
                <a:chExt cx="558197" cy="142343"/>
              </a:xfrm>
              <a:grpFill/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30803" y="2514868"/>
                <a:ext cx="1495263" cy="1066803"/>
                <a:chOff x="681397" y="2764228"/>
                <a:chExt cx="1854099" cy="232927"/>
              </a:xfrm>
              <a:grpFill/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681397" y="2764228"/>
                  <a:ext cx="1854099" cy="116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২×৪+১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295399" y="2913966"/>
                  <a:ext cx="874887" cy="8318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590800" y="4876800"/>
            <a:ext cx="3810000" cy="914451"/>
            <a:chOff x="1219200" y="2819390"/>
            <a:chExt cx="3335373" cy="91445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0" name="Equal 99"/>
            <p:cNvSpPr/>
            <p:nvPr/>
          </p:nvSpPr>
          <p:spPr>
            <a:xfrm>
              <a:off x="1219200" y="3048000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952982" y="2819390"/>
              <a:ext cx="2601591" cy="914451"/>
              <a:chOff x="2597755" y="2667260"/>
              <a:chExt cx="2601591" cy="914451"/>
            </a:xfrm>
            <a:grpFill/>
          </p:grpSpPr>
          <p:grpSp>
            <p:nvGrpSpPr>
              <p:cNvPr id="103" name="Group 102"/>
              <p:cNvGrpSpPr/>
              <p:nvPr/>
            </p:nvGrpSpPr>
            <p:grpSpPr>
              <a:xfrm>
                <a:off x="4343400" y="2743499"/>
                <a:ext cx="855946" cy="838212"/>
                <a:chOff x="1295400" y="2834469"/>
                <a:chExt cx="522515" cy="142346"/>
              </a:xfrm>
              <a:grpFill/>
            </p:grpSpPr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531658" y="2743491"/>
                <a:ext cx="914399" cy="838194"/>
                <a:chOff x="1404582" y="2834469"/>
                <a:chExt cx="558197" cy="142343"/>
              </a:xfrm>
              <a:grpFill/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597755" y="2667260"/>
                <a:ext cx="790217" cy="838714"/>
                <a:chOff x="1260410" y="2797398"/>
                <a:chExt cx="979855" cy="183119"/>
              </a:xfrm>
              <a:grpFill/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ctangle 114"/>
                <p:cNvSpPr/>
                <p:nvPr/>
              </p:nvSpPr>
              <p:spPr>
                <a:xfrm>
                  <a:off x="1260410" y="2797398"/>
                  <a:ext cx="827160" cy="831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95399" y="2913966"/>
                  <a:ext cx="661406" cy="66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552234214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473</Words>
  <Application>Microsoft Office PowerPoint</Application>
  <PresentationFormat>On-screen Show (4:3)</PresentationFormat>
  <Paragraphs>200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Oriel</vt:lpstr>
      <vt:lpstr>Slide 1</vt:lpstr>
      <vt:lpstr>Slide 2</vt:lpstr>
      <vt:lpstr>শিখনফল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প্রশ্নোত্তর পর্ব</vt:lpstr>
      <vt:lpstr>Slide 16</vt:lpstr>
      <vt:lpstr>Slide 17</vt:lpstr>
      <vt:lpstr>Slide 18</vt:lpstr>
      <vt:lpstr>Slide 19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217</cp:revision>
  <dcterms:created xsi:type="dcterms:W3CDTF">2006-08-16T00:00:00Z</dcterms:created>
  <dcterms:modified xsi:type="dcterms:W3CDTF">2009-09-17T17:05:47Z</dcterms:modified>
</cp:coreProperties>
</file>