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0" r:id="rId5"/>
    <p:sldId id="274" r:id="rId6"/>
    <p:sldId id="275" r:id="rId7"/>
    <p:sldId id="279" r:id="rId8"/>
    <p:sldId id="276" r:id="rId9"/>
    <p:sldId id="272" r:id="rId10"/>
    <p:sldId id="277" r:id="rId11"/>
    <p:sldId id="264" r:id="rId12"/>
    <p:sldId id="278" r:id="rId13"/>
    <p:sldId id="285" r:id="rId14"/>
    <p:sldId id="286" r:id="rId15"/>
    <p:sldId id="287" r:id="rId16"/>
    <p:sldId id="262" r:id="rId17"/>
    <p:sldId id="283" r:id="rId18"/>
    <p:sldId id="267" r:id="rId19"/>
    <p:sldId id="265" r:id="rId20"/>
    <p:sldId id="26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>
        <p:scale>
          <a:sx n="66" d="100"/>
          <a:sy n="66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0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9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914400"/>
          </a:xfrm>
        </p:spPr>
        <p:txBody>
          <a:bodyPr>
            <a:normAutofit fontScale="90000"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কাগজী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নোট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1"/>
            <a:ext cx="40640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1"/>
            <a:ext cx="3765530" cy="2209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6400" y="48006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রূপান্তর অযোগ্য কাগজী মুদ্রা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876800"/>
            <a:ext cx="287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রূপান্তরযোগ্য কাগজী মুদ্রা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59948" y="990601"/>
            <a:ext cx="6881226" cy="1524000"/>
            <a:chOff x="1394759" y="1729132"/>
            <a:chExt cx="6881226" cy="926213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1629727" y="1729132"/>
              <a:ext cx="6324599" cy="3619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7623941" y="2003301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1266450" y="1996372"/>
              <a:ext cx="751955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9121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গ্রহনের বাধ্যবাধকতার দিক থেকে অর্থের 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45720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419600" cy="2286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66800" y="1219200"/>
            <a:ext cx="6881226" cy="926213"/>
            <a:chOff x="1394759" y="1729132"/>
            <a:chExt cx="6881226" cy="926213"/>
          </a:xfrm>
        </p:grpSpPr>
        <p:sp>
          <p:nvSpPr>
            <p:cNvPr id="8" name="Down Arrow Callout 7"/>
            <p:cNvSpPr/>
            <p:nvPr/>
          </p:nvSpPr>
          <p:spPr>
            <a:xfrm rot="10800000">
              <a:off x="1629727" y="1729132"/>
              <a:ext cx="6324599" cy="3619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7623941" y="2003301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1238052" y="1967974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0" y="48006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বিহিত অর্থ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4516" y="4800600"/>
            <a:ext cx="1609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ব্যাংক হিসাব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9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বিহিত অর্থ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36118" y="1219201"/>
            <a:ext cx="6881226" cy="1295400"/>
            <a:chOff x="1394759" y="1729132"/>
            <a:chExt cx="6881226" cy="926213"/>
          </a:xfrm>
        </p:grpSpPr>
        <p:sp>
          <p:nvSpPr>
            <p:cNvPr id="5" name="Down Arrow Callout 4"/>
            <p:cNvSpPr/>
            <p:nvPr/>
          </p:nvSpPr>
          <p:spPr>
            <a:xfrm rot="10800000">
              <a:off x="1629727" y="1729132"/>
              <a:ext cx="6324599" cy="3619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7623941" y="2003301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238052" y="1967974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13" y="2438400"/>
            <a:ext cx="2570563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982" y="2590800"/>
            <a:ext cx="4512418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9989" y="5181600"/>
            <a:ext cx="204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সসীম বিহিত অর্থ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1455" y="5458936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অসীম বিহিত অর্থ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2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295400"/>
            <a:ext cx="40386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38400" y="2286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9906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ঋনের ভিত্তি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276600"/>
            <a:ext cx="9113520" cy="3048000"/>
            <a:chOff x="0" y="1090448"/>
            <a:chExt cx="9113520" cy="3938752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71600"/>
              <a:ext cx="4389120" cy="365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0448"/>
              <a:ext cx="4572000" cy="3931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283029"/>
            <a:ext cx="3657600" cy="1850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6096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733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392323" y="1981200"/>
            <a:ext cx="3751677" cy="2611374"/>
            <a:chOff x="2209300" y="2541111"/>
            <a:chExt cx="3751677" cy="2611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300" y="2541111"/>
              <a:ext cx="3751677" cy="26113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3884710" y="3527990"/>
              <a:ext cx="1314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59965" y="827814"/>
            <a:ext cx="98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12365" y="980214"/>
            <a:ext cx="98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64765" y="1132614"/>
            <a:ext cx="98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455"/>
            <a:ext cx="4191000" cy="12801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8382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48768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4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21103"/>
            <a:ext cx="6856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অর্থের কার্যাবলি  বর্ণনা করতে গিয়ে বলেন-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3531" y="581375"/>
            <a:ext cx="8658069" cy="2809981"/>
            <a:chOff x="333531" y="581375"/>
            <a:chExt cx="8658069" cy="2809981"/>
          </a:xfrm>
        </p:grpSpPr>
        <p:sp>
          <p:nvSpPr>
            <p:cNvPr id="9" name="Up Arrow Callout 8"/>
            <p:cNvSpPr/>
            <p:nvPr/>
          </p:nvSpPr>
          <p:spPr>
            <a:xfrm>
              <a:off x="5105400" y="581375"/>
              <a:ext cx="3886200" cy="1775159"/>
            </a:xfrm>
            <a:prstGeom prst="upArrowCallou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31" y="693342"/>
              <a:ext cx="4375462" cy="1663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2070741" y="2868136"/>
              <a:ext cx="40735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spc="50" dirty="0">
                  <a:ln w="11430"/>
                  <a:latin typeface="NikoshBAN" pitchFamily="2" charset="0"/>
                  <a:cs typeface="NikoshBAN" pitchFamily="2" charset="0"/>
                </a:rPr>
                <a:t>যাহা করে বিনিময় ও মূল্য পরিমাপ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932" y="3329801"/>
            <a:ext cx="8632668" cy="3297773"/>
            <a:chOff x="358932" y="3329801"/>
            <a:chExt cx="8632668" cy="32977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32" y="3342501"/>
              <a:ext cx="4350062" cy="18390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329801"/>
              <a:ext cx="3962400" cy="183009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327221" y="5562600"/>
              <a:ext cx="3560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spc="50" dirty="0">
                  <a:ln w="11430"/>
                  <a:latin typeface="NikoshBAN" pitchFamily="2" charset="0"/>
                  <a:cs typeface="NikoshBAN" pitchFamily="2" charset="0"/>
                </a:rPr>
                <a:t>ঋণ পরিশোধ আর সঞ্চয় সাধন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64017" y="6104354"/>
              <a:ext cx="3841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spc="50" dirty="0">
                  <a:ln w="11430"/>
                  <a:latin typeface="NikoshBAN" pitchFamily="2" charset="0"/>
                  <a:cs typeface="NikoshBAN" pitchFamily="2" charset="0"/>
                </a:rPr>
                <a:t>অর্থ বলি গণ্য তারে করে সর্বজন।</a:t>
              </a:r>
              <a:endParaRPr lang="en-US" sz="2800" b="1" spc="5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66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143001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162800" cy="3886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ধাতব মুদ্রা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আমাদের দৈনন্দিন জীবনকে সহজতর করেছে-ব্যাখ্যা কর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0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7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28601"/>
            <a:ext cx="3810000" cy="685800"/>
          </a:xfrm>
        </p:spPr>
        <p:txBody>
          <a:bodyPr>
            <a:no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43000"/>
            <a:ext cx="4497388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এ,কে,এম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শিক্ষক,মুক্তারপুর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আম-জামতলা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চৌগাছা,যশোর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en-US" sz="4000" dirty="0"/>
          </a:p>
        </p:txBody>
      </p:sp>
      <p:pic>
        <p:nvPicPr>
          <p:cNvPr id="8" name="Content Placeholder 7" descr="03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09400"/>
            <a:ext cx="4572000" cy="5016764"/>
          </a:xfrm>
        </p:spPr>
      </p:pic>
    </p:spTree>
    <p:extLst>
      <p:ext uri="{BB962C8B-B14F-4D97-AF65-F5344CB8AC3E}">
        <p14:creationId xmlns="" xmlns:p14="http://schemas.microsoft.com/office/powerpoint/2010/main" val="15710967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-152400"/>
            <a:ext cx="77724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6629400" cy="4114800"/>
          </a:xfrm>
        </p:spPr>
        <p:txBody>
          <a:bodyPr>
            <a:normAutofit fontScale="47500" lnSpcReduction="20000"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কোনটি স</a:t>
            </a:r>
            <a:r>
              <a:rPr lang="en-US" sz="5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</a:t>
            </a:r>
            <a:r>
              <a:rPr lang="bn-BD" sz="5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বিহিত অর্থ?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ক। ১০/- নোট              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খ। ২০/- নোট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গ। ২/- নোট             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ঘ।   ৫/- ধতব মুদ্রা  </a:t>
            </a:r>
          </a:p>
          <a:p>
            <a:endParaRPr lang="bn-BD" sz="5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২।অর্থের কার্যাবলি </a:t>
            </a:r>
            <a:r>
              <a:rPr lang="bn-BD" sz="5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5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৩টি                    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খ। ৪টি 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৫টি                    </a:t>
            </a:r>
          </a:p>
          <a:p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ঘ। ৬টি</a:t>
            </a:r>
          </a:p>
          <a:p>
            <a:endParaRPr lang="bn-BD" sz="5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14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সঠিক উত্তর জেনে নেই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27350" y="3048000"/>
            <a:ext cx="5207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44958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2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9" y="0"/>
            <a:ext cx="91573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7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81000"/>
            <a:ext cx="3638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- সপ্তম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 - অর্থ ও ব্যাংক ব্যবস্থা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 - ৫০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 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/০৩/২০২০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221997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54864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Bangladesh Bang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"/>
            <a:ext cx="3276600" cy="1470025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5943600" cy="4648200"/>
          </a:xfrm>
        </p:spPr>
        <p:txBody>
          <a:bodyPr>
            <a:normAutofit/>
          </a:bodyPr>
          <a:lstStyle/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1.অর্থের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ধারনা 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-2.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অর্থের প্রকারভেদ বর্ননা করতে পারবে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l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অর্থের কার্যাবলী ব্যাখ্যা করতে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oel-1612i3\Desktop\Shahina\B4-_MG_7707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5404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44185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867400"/>
            <a:ext cx="3276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 মুদ্রা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8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2800" y="6169900"/>
            <a:ext cx="324722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কাগজী নোট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532" y="152400"/>
            <a:ext cx="9021468" cy="6096772"/>
            <a:chOff x="92075" y="152400"/>
            <a:chExt cx="9021468" cy="6096772"/>
          </a:xfrm>
        </p:grpSpPr>
        <p:grpSp>
          <p:nvGrpSpPr>
            <p:cNvPr id="5" name="Group 4"/>
            <p:cNvGrpSpPr/>
            <p:nvPr/>
          </p:nvGrpSpPr>
          <p:grpSpPr>
            <a:xfrm>
              <a:off x="121942" y="152400"/>
              <a:ext cx="8991601" cy="6017500"/>
              <a:chOff x="121942" y="152400"/>
              <a:chExt cx="8991601" cy="60175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1942" y="152400"/>
                <a:ext cx="8991601" cy="4854472"/>
                <a:chOff x="914400" y="-224927"/>
                <a:chExt cx="7651112" cy="485447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2413" y="-224927"/>
                  <a:ext cx="3171825" cy="159603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2711450"/>
                  <a:ext cx="3454202" cy="149542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4000" y="3066505"/>
                  <a:ext cx="3150238" cy="156304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5587" y="1542505"/>
                  <a:ext cx="3209925" cy="1419225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1371103"/>
                  <a:ext cx="3589676" cy="131276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-148727"/>
                  <a:ext cx="3589676" cy="1444128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9950" y="4512550"/>
                <a:ext cx="3085837" cy="165735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0575" y="4257675"/>
                <a:ext cx="2619375" cy="174307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5" y="4744222"/>
              <a:ext cx="3028950" cy="150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728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0"/>
            <a:ext cx="7086599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24000"/>
            <a:ext cx="8382000" cy="876300"/>
            <a:chOff x="381000" y="1524000"/>
            <a:chExt cx="8382000" cy="876300"/>
          </a:xfrm>
        </p:grpSpPr>
        <p:sp>
          <p:nvSpPr>
            <p:cNvPr id="12" name="Minus 11"/>
            <p:cNvSpPr/>
            <p:nvPr/>
          </p:nvSpPr>
          <p:spPr>
            <a:xfrm>
              <a:off x="381000" y="19431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652629" y="1524000"/>
              <a:ext cx="2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24000" y="2057400"/>
              <a:ext cx="3304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0"/>
            </p:cNvCxnSpPr>
            <p:nvPr/>
          </p:nvCxnSpPr>
          <p:spPr>
            <a:xfrm flipH="1">
              <a:off x="7620000" y="2057400"/>
              <a:ext cx="31966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36229" y="23622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তৈরির উপকরণের দিক থেকে 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8736" y="2318097"/>
            <a:ext cx="3337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গ্রহণের বাধ্যবাধকতার দিক থেকে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20971" y="2703562"/>
            <a:ext cx="5222387" cy="605135"/>
            <a:chOff x="381000" y="1524000"/>
            <a:chExt cx="8382000" cy="605135"/>
          </a:xfrm>
        </p:grpSpPr>
        <p:sp>
          <p:nvSpPr>
            <p:cNvPr id="27" name="Minus 26"/>
            <p:cNvSpPr/>
            <p:nvPr/>
          </p:nvSpPr>
          <p:spPr>
            <a:xfrm>
              <a:off x="381000" y="17145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652630" y="1524000"/>
              <a:ext cx="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524001" y="1828800"/>
              <a:ext cx="0" cy="30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619999" y="1828800"/>
              <a:ext cx="0" cy="30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48929" y="330869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ধাতব মুদ্রা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67886" y="3320552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কাগজী মুদ্রা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75280" y="3779291"/>
            <a:ext cx="3068660" cy="605135"/>
            <a:chOff x="381000" y="1524000"/>
            <a:chExt cx="8382000" cy="605135"/>
          </a:xfrm>
        </p:grpSpPr>
        <p:sp>
          <p:nvSpPr>
            <p:cNvPr id="46" name="Minus 45"/>
            <p:cNvSpPr/>
            <p:nvPr/>
          </p:nvSpPr>
          <p:spPr>
            <a:xfrm>
              <a:off x="381000" y="17145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4652630" y="1524000"/>
              <a:ext cx="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524001" y="1828800"/>
              <a:ext cx="0" cy="30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619999" y="1828800"/>
              <a:ext cx="0" cy="300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6518" y="4379793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প্রামানিক ধাতব মুদ্রা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49643" y="4433808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প্রাতিকী ধাতব মুদ্রা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08548" y="3782217"/>
            <a:ext cx="4497350" cy="1551989"/>
            <a:chOff x="381000" y="848311"/>
            <a:chExt cx="8382000" cy="1551989"/>
          </a:xfrm>
        </p:grpSpPr>
        <p:sp>
          <p:nvSpPr>
            <p:cNvPr id="58" name="Minus 57"/>
            <p:cNvSpPr/>
            <p:nvPr/>
          </p:nvSpPr>
          <p:spPr>
            <a:xfrm>
              <a:off x="381000" y="19431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32" idx="2"/>
            </p:cNvCxnSpPr>
            <p:nvPr/>
          </p:nvCxnSpPr>
          <p:spPr>
            <a:xfrm>
              <a:off x="5384592" y="848311"/>
              <a:ext cx="34200" cy="1038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524000" y="2057400"/>
              <a:ext cx="3304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0"/>
            </p:cNvCxnSpPr>
            <p:nvPr/>
          </p:nvCxnSpPr>
          <p:spPr>
            <a:xfrm flipH="1">
              <a:off x="7620000" y="2057400"/>
              <a:ext cx="31966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153881" y="5253335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রূপান্তরযোগ্য কাগজী 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50386" y="5415002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রূপান্তর অযোগ্য কাগজী 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09774" y="3400524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বিহিত 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953000" y="2741662"/>
            <a:ext cx="4588731" cy="696962"/>
            <a:chOff x="381000" y="1703338"/>
            <a:chExt cx="8382000" cy="696962"/>
          </a:xfrm>
        </p:grpSpPr>
        <p:sp>
          <p:nvSpPr>
            <p:cNvPr id="69" name="Minus 68"/>
            <p:cNvSpPr/>
            <p:nvPr/>
          </p:nvSpPr>
          <p:spPr>
            <a:xfrm>
              <a:off x="381000" y="19431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4618396" y="1703338"/>
              <a:ext cx="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524000" y="2057400"/>
              <a:ext cx="3304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9" idx="0"/>
            </p:cNvCxnSpPr>
            <p:nvPr/>
          </p:nvCxnSpPr>
          <p:spPr>
            <a:xfrm flipH="1">
              <a:off x="7620000" y="2057400"/>
              <a:ext cx="31966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7651966" y="3470383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ব্যাংক হিসাব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76016" y="3888685"/>
            <a:ext cx="3832976" cy="690836"/>
            <a:chOff x="381000" y="1709464"/>
            <a:chExt cx="8382000" cy="690836"/>
          </a:xfrm>
        </p:grpSpPr>
        <p:sp>
          <p:nvSpPr>
            <p:cNvPr id="79" name="Minus 78"/>
            <p:cNvSpPr/>
            <p:nvPr/>
          </p:nvSpPr>
          <p:spPr>
            <a:xfrm>
              <a:off x="381000" y="1943100"/>
              <a:ext cx="83820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2396690" y="1709464"/>
              <a:ext cx="2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524000" y="2057400"/>
              <a:ext cx="33049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9" idx="0"/>
            </p:cNvCxnSpPr>
            <p:nvPr/>
          </p:nvCxnSpPr>
          <p:spPr>
            <a:xfrm flipH="1">
              <a:off x="7620000" y="2057400"/>
              <a:ext cx="31966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7362743" y="4682041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সসীম বিহিত 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76016" y="4667704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অসীম বিহিত 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9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4" grpId="0"/>
      <p:bldP spid="25" grpId="0"/>
      <p:bldP spid="31" grpId="0"/>
      <p:bldP spid="32" grpId="0"/>
      <p:bldP spid="51" grpId="0"/>
      <p:bldP spid="52" grpId="0"/>
      <p:bldP spid="65" grpId="0"/>
      <p:bldP spid="66" grpId="0"/>
      <p:bldP spid="67" grpId="0"/>
      <p:bldP spid="77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609600"/>
          </a:xfrm>
        </p:spPr>
        <p:txBody>
          <a:bodyPr>
            <a:normAutofit fontScale="90000"/>
          </a:bodyPr>
          <a:lstStyle/>
          <a:p>
            <a:pPr lvl="0"/>
            <a:r>
              <a:rPr lang="bn-BD" dirty="0">
                <a:latin typeface="NikoshBAN" pitchFamily="2" charset="0"/>
                <a:cs typeface="NikoshBAN" pitchFamily="2" charset="0"/>
              </a:rPr>
              <a:t>বস্তুগত মূল্যমানের  দিক থেকে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94759" y="1519226"/>
            <a:ext cx="6881226" cy="926213"/>
            <a:chOff x="1394759" y="1729132"/>
            <a:chExt cx="6881226" cy="926213"/>
          </a:xfrm>
        </p:grpSpPr>
        <p:sp>
          <p:nvSpPr>
            <p:cNvPr id="5" name="Down Arrow Callout 4"/>
            <p:cNvSpPr/>
            <p:nvPr/>
          </p:nvSpPr>
          <p:spPr>
            <a:xfrm rot="10800000">
              <a:off x="1629727" y="1729132"/>
              <a:ext cx="6324599" cy="3619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7623941" y="2003301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238052" y="1967974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000"/>
            <a:ext cx="43434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7997"/>
            <a:ext cx="4396957" cy="3017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297" y="625526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প্রামানিক  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9385" y="62552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7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226" y="25400"/>
            <a:ext cx="8229600" cy="1117600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6726" y="762000"/>
            <a:ext cx="8610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তৈরির উপকরণের দিক থেকে মুদ্রা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71600" y="1371600"/>
            <a:ext cx="7162800" cy="1078613"/>
            <a:chOff x="1394759" y="1729132"/>
            <a:chExt cx="6881226" cy="926213"/>
          </a:xfrm>
        </p:grpSpPr>
        <p:sp>
          <p:nvSpPr>
            <p:cNvPr id="12" name="Down Arrow Callout 11"/>
            <p:cNvSpPr/>
            <p:nvPr/>
          </p:nvSpPr>
          <p:spPr>
            <a:xfrm rot="10800000">
              <a:off x="1629727" y="1729132"/>
              <a:ext cx="6324599" cy="3619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7623941" y="2003301"/>
              <a:ext cx="808751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1262418" y="1992340"/>
              <a:ext cx="760020" cy="495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1"/>
            <a:ext cx="3996688" cy="259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85" y="2514601"/>
            <a:ext cx="4419599" cy="26669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47800" y="5257801"/>
            <a:ext cx="1600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ধাতব মুদ্রা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5181600"/>
            <a:ext cx="182317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কাগজী নোট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2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294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</vt:lpstr>
      <vt:lpstr> </vt:lpstr>
      <vt:lpstr>Slide 3</vt:lpstr>
      <vt:lpstr>শিখনফল</vt:lpstr>
      <vt:lpstr>Slide 5</vt:lpstr>
      <vt:lpstr>Slide 6</vt:lpstr>
      <vt:lpstr>Slide 7</vt:lpstr>
      <vt:lpstr>বস্তুগত মূল্যমানের  দিক থেকে  </vt:lpstr>
      <vt:lpstr>প্রকারভেদ </vt:lpstr>
      <vt:lpstr> কাগজী নোট  </vt:lpstr>
      <vt:lpstr>গ্রহনের বাধ্যবাধকতার দিক থেকে অর্থের প্রকারভেদ</vt:lpstr>
      <vt:lpstr>বিহিত অর্থ </vt:lpstr>
      <vt:lpstr>Slide 13</vt:lpstr>
      <vt:lpstr>Slide 14</vt:lpstr>
      <vt:lpstr>Slide 15</vt:lpstr>
      <vt:lpstr>Slide 16</vt:lpstr>
      <vt:lpstr>Slide 17</vt:lpstr>
      <vt:lpstr>বাড়ীর কাজ</vt:lpstr>
      <vt:lpstr>দলীয়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স্বাগতাম</dc:title>
  <dc:creator>Bishwajit Biswas</dc:creator>
  <cp:lastModifiedBy>SHARIFUL</cp:lastModifiedBy>
  <cp:revision>112</cp:revision>
  <dcterms:created xsi:type="dcterms:W3CDTF">2006-08-16T00:00:00Z</dcterms:created>
  <dcterms:modified xsi:type="dcterms:W3CDTF">2020-03-26T16:55:23Z</dcterms:modified>
</cp:coreProperties>
</file>