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2"/>
  </p:notesMasterIdLst>
  <p:sldIdLst>
    <p:sldId id="256" r:id="rId5"/>
    <p:sldId id="275" r:id="rId6"/>
    <p:sldId id="257" r:id="rId7"/>
    <p:sldId id="258" r:id="rId8"/>
    <p:sldId id="261" r:id="rId9"/>
    <p:sldId id="263" r:id="rId10"/>
    <p:sldId id="264" r:id="rId11"/>
    <p:sldId id="262" r:id="rId12"/>
    <p:sldId id="266" r:id="rId13"/>
    <p:sldId id="269" r:id="rId14"/>
    <p:sldId id="267" r:id="rId15"/>
    <p:sldId id="268" r:id="rId16"/>
    <p:sldId id="270" r:id="rId17"/>
    <p:sldId id="271" r:id="rId18"/>
    <p:sldId id="273" r:id="rId19"/>
    <p:sldId id="272" r:id="rId20"/>
    <p:sldId id="274" r:id="rId21"/>
  </p:sldIdLst>
  <p:sldSz cx="12161838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3300"/>
    <a:srgbClr val="4D4D4D"/>
    <a:srgbClr val="2263D4"/>
    <a:srgbClr val="60682C"/>
    <a:srgbClr val="919163"/>
    <a:srgbClr val="AE1517"/>
    <a:srgbClr val="B68702"/>
    <a:srgbClr val="CA2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62" y="-90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B140A-A5BA-4DA3-B063-DF1FE3510B73}" type="datetimeFigureOut">
              <a:rPr lang="en-US" smtClean="0"/>
              <a:t>29-Sep-19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AD74A-E9B0-4E11-AB9E-D9AFDCB3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1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AD74A-E9B0-4E11-AB9E-D9AFDCB365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0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4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6" y="365125"/>
            <a:ext cx="2622396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7" y="365125"/>
            <a:ext cx="7664492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17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0D7F-06BE-4E65-9F3F-E5640DE6E6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D2F9-E183-4C60-8148-39AE30786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97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0D7F-06BE-4E65-9F3F-E5640DE6E6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D2F9-E183-4C60-8148-39AE30786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44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3" y="1709740"/>
            <a:ext cx="1048958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3" y="4589465"/>
            <a:ext cx="1048958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0D7F-06BE-4E65-9F3F-E5640DE6E6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D2F9-E183-4C60-8148-39AE30786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21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0D7F-06BE-4E65-9F3F-E5640DE6E6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D2F9-E183-4C60-8148-39AE30786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31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7"/>
            <a:ext cx="1048958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2" y="1681163"/>
            <a:ext cx="514502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2" y="2505075"/>
            <a:ext cx="514502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0D7F-06BE-4E65-9F3F-E5640DE6E6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D2F9-E183-4C60-8148-39AE30786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40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0D7F-06BE-4E65-9F3F-E5640DE6E6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D2F9-E183-4C60-8148-39AE30786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30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0D7F-06BE-4E65-9F3F-E5640DE6E6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D2F9-E183-4C60-8148-39AE30786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337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7"/>
            <a:ext cx="615693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0D7F-06BE-4E65-9F3F-E5640DE6E6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D2F9-E183-4C60-8148-39AE30786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8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07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7"/>
            <a:ext cx="615693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0D7F-06BE-4E65-9F3F-E5640DE6E6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D2F9-E183-4C60-8148-39AE30786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988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0D7F-06BE-4E65-9F3F-E5640DE6E6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D2F9-E183-4C60-8148-39AE30786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34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6" y="365125"/>
            <a:ext cx="262239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7" y="365125"/>
            <a:ext cx="771516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0D7F-06BE-4E65-9F3F-E5640DE6E6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D2F9-E183-4C60-8148-39AE30786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000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5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41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3" y="1709740"/>
            <a:ext cx="1048958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3" y="4589465"/>
            <a:ext cx="1048958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17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34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7"/>
            <a:ext cx="1048958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2" y="1681163"/>
            <a:ext cx="514502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2" y="2505075"/>
            <a:ext cx="514502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57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09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2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3" y="1709739"/>
            <a:ext cx="1048958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3" y="4589464"/>
            <a:ext cx="1048958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5159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7"/>
            <a:ext cx="615693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2217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7"/>
            <a:ext cx="615693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7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55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6" y="365125"/>
            <a:ext cx="262239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7" y="365125"/>
            <a:ext cx="771516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433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F99EB-AA2F-4CF3-9ED8-82E65219C1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29-Sep-19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2575-FD43-42C8-9D38-67F047603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69331"/>
      </p:ext>
    </p:extLst>
  </p:cSld>
  <p:clrMapOvr>
    <a:masterClrMapping/>
  </p:clrMapOvr>
  <p:transition spd="slow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F99EB-AA2F-4CF3-9ED8-82E65219C1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29-Sep-19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2575-FD43-42C8-9D38-67F047603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977045"/>
      </p:ext>
    </p:extLst>
  </p:cSld>
  <p:clrMapOvr>
    <a:masterClrMapping/>
  </p:clrMapOvr>
  <p:transition spd="slow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F99EB-AA2F-4CF3-9ED8-82E65219C1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29-Sep-19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2575-FD43-42C8-9D38-67F047603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30636"/>
      </p:ext>
    </p:extLst>
  </p:cSld>
  <p:clrMapOvr>
    <a:masterClrMapping/>
  </p:clrMapOvr>
  <p:transition spd="slow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F99EB-AA2F-4CF3-9ED8-82E65219C1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29-Sep-19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2575-FD43-42C8-9D38-67F047603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97632"/>
      </p:ext>
    </p:extLst>
  </p:cSld>
  <p:clrMapOvr>
    <a:masterClrMapping/>
  </p:clrMapOvr>
  <p:transition spd="slow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F99EB-AA2F-4CF3-9ED8-82E65219C1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29-Sep-19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2575-FD43-42C8-9D38-67F047603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99685"/>
      </p:ext>
    </p:extLst>
  </p:cSld>
  <p:clrMapOvr>
    <a:masterClrMapping/>
  </p:clrMapOvr>
  <p:transition spd="slow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F99EB-AA2F-4CF3-9ED8-82E65219C1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29-Sep-19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2575-FD43-42C8-9D38-67F047603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79737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43444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825625"/>
            <a:ext cx="5143444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434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F99EB-AA2F-4CF3-9ED8-82E65219C1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29-Sep-19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2575-FD43-42C8-9D38-67F047603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20133"/>
      </p:ext>
    </p:extLst>
  </p:cSld>
  <p:clrMapOvr>
    <a:masterClrMapping/>
  </p:clrMapOvr>
  <p:transition spd="slow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F99EB-AA2F-4CF3-9ED8-82E65219C1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29-Sep-19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2575-FD43-42C8-9D38-67F047603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1498"/>
      </p:ext>
    </p:extLst>
  </p:cSld>
  <p:clrMapOvr>
    <a:masterClrMapping/>
  </p:clrMapOvr>
  <p:transition spd="slow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F99EB-AA2F-4CF3-9ED8-82E65219C1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29-Sep-19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2575-FD43-42C8-9D38-67F047603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243466"/>
      </p:ext>
    </p:extLst>
  </p:cSld>
  <p:clrMapOvr>
    <a:masterClrMapping/>
  </p:clrMapOvr>
  <p:transition spd="slow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F99EB-AA2F-4CF3-9ED8-82E65219C1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29-Sep-19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2575-FD43-42C8-9D38-67F047603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8130"/>
      </p:ext>
    </p:extLst>
  </p:cSld>
  <p:clrMapOvr>
    <a:masterClrMapping/>
  </p:clrMapOvr>
  <p:transition spd="slow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F99EB-AA2F-4CF3-9ED8-82E65219C1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29-Sep-19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2575-FD43-42C8-9D38-67F047603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3695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39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39" y="1681163"/>
            <a:ext cx="514555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39" y="2505075"/>
            <a:ext cx="514555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89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893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80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2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14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39" y="457200"/>
            <a:ext cx="39230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893" y="987426"/>
            <a:ext cx="615693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39" y="2057400"/>
            <a:ext cx="39230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12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39" y="457200"/>
            <a:ext cx="39230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893" y="987426"/>
            <a:ext cx="615693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39" y="2057400"/>
            <a:ext cx="39230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848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 descr="t ytr yrtjgh 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10590934" y="6375401"/>
            <a:ext cx="10823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CA2F01"/>
                </a:solidFill>
              </a:rPr>
              <a:t>Page </a:t>
            </a:r>
            <a:fld id="{BE3D36CA-3D70-4365-9A65-80A27221DDE7}" type="slidenum">
              <a:rPr lang="fr-FR" b="1">
                <a:solidFill>
                  <a:srgbClr val="CA2F01"/>
                </a:solidFill>
              </a:rPr>
              <a:pPr/>
              <a:t>‹#›</a:t>
            </a:fld>
            <a:endParaRPr lang="fr-FR" b="1">
              <a:solidFill>
                <a:srgbClr val="CA2F0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7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2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8770D7F-06BE-4E65-9F3F-E5640DE6E62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29-Sep-19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2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2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0DCD2F9-E183-4C60-8148-39AE3078664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8818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7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2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29-Sep-19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2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2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301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FF99EB-AA2F-4CF3-9ED8-82E65219C1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29-Sep-19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95E2575-FD43-42C8-9D38-67F0476031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231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7" name="Picture 19" descr="fds fsd fsd y 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93097"/>
            <a:ext cx="12161839" cy="2564903"/>
          </a:xfrm>
          <a:prstGeom prst="rect">
            <a:avLst/>
          </a:prstGeom>
        </p:spPr>
      </p:pic>
      <p:sp>
        <p:nvSpPr>
          <p:cNvPr id="5" name="Flowchart: Punched Tape 4"/>
          <p:cNvSpPr/>
          <p:nvPr/>
        </p:nvSpPr>
        <p:spPr>
          <a:xfrm>
            <a:off x="3878137" y="332657"/>
            <a:ext cx="7374532" cy="1991851"/>
          </a:xfrm>
          <a:prstGeom prst="flowChartPunchedTape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086" y="188640"/>
            <a:ext cx="6709418" cy="738664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চাপসৃষ্টিকারী </a:t>
            </a:r>
            <a:r>
              <a:rPr lang="bn-BD" sz="4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গোষ্ঠী</a:t>
            </a:r>
            <a:r>
              <a:rPr lang="bn-IN" sz="4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 বৈশিষ্ট্য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2607" y="393694"/>
            <a:ext cx="823597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 algn="just">
              <a:buFont typeface="+mj-lt"/>
              <a:buAutoNum type="romanLcPeriod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সংঘবদ্ধতা</a:t>
            </a:r>
          </a:p>
          <a:p>
            <a:pPr marL="857250" indent="-857250" algn="just">
              <a:buFont typeface="+mj-lt"/>
              <a:buAutoNum type="romanLcPeriod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ক্ষমতার বাইরে অবস্থান </a:t>
            </a:r>
          </a:p>
          <a:p>
            <a:pPr marL="857250" lvl="0" indent="-857250" algn="just">
              <a:buFont typeface="+mj-lt"/>
              <a:buAutoNum type="romanLcPeriod"/>
            </a:pPr>
            <a:r>
              <a:rPr lang="bn-IN" sz="4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পরোক্ষভাবে </a:t>
            </a:r>
            <a:r>
              <a:rPr lang="bn-IN" sz="4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রাজনীতিতে অংশগ্রহন</a:t>
            </a:r>
          </a:p>
          <a:p>
            <a:pPr marL="857250" indent="-857250" algn="just">
              <a:buFont typeface="+mj-lt"/>
              <a:buAutoNum type="romanLcPeriod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নীতি নির্ধারনে প্রভাব </a:t>
            </a:r>
          </a:p>
          <a:p>
            <a:pPr marL="857250" indent="-857250" algn="just">
              <a:buFont typeface="+mj-lt"/>
              <a:buAutoNum type="romanLcPeriod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গোষ্ঠী স্বার্থ</a:t>
            </a:r>
          </a:p>
          <a:p>
            <a:pPr marL="857250" indent="-857250" algn="just">
              <a:buFont typeface="+mj-lt"/>
              <a:buAutoNum type="romanLcPeriod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কাঠামোগত ভিন্নতা </a:t>
            </a:r>
          </a:p>
          <a:p>
            <a:pPr marL="857250" indent="-857250" algn="just">
              <a:buFont typeface="+mj-lt"/>
              <a:buAutoNum type="romanLcPeriod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সুসংগঠিত নয়</a:t>
            </a:r>
          </a:p>
          <a:p>
            <a:pPr marL="857250" indent="-857250" algn="just">
              <a:buFont typeface="+mj-lt"/>
              <a:buAutoNum type="romanLcPeriod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সমজাতীয় মনোভাব </a:t>
            </a:r>
          </a:p>
        </p:txBody>
      </p:sp>
    </p:spTree>
    <p:extLst>
      <p:ext uri="{BB962C8B-B14F-4D97-AF65-F5344CB8AC3E}">
        <p14:creationId xmlns:p14="http://schemas.microsoft.com/office/powerpoint/2010/main" val="30538313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1541" y="188640"/>
            <a:ext cx="7361639" cy="73866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চাপসৃষ্টিকারী </a:t>
            </a:r>
            <a:r>
              <a:rPr lang="bn-BD" sz="4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গোষ্ঠী</a:t>
            </a:r>
            <a:r>
              <a:rPr lang="en-US" sz="4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2731" y="1484784"/>
            <a:ext cx="87982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চাপ সৃষ্টিকারী গোষ্ঠী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(pressure group)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স্বার্থান্বেষী গোষ্ঠী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(Interest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group)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মনোবৃত্তীবাহী গোষ্ঠী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(Attitude group)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গোষ্ঠী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(Political group)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সংগঠিত গোষ্ঠী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(Organised group)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(Lobby)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551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8859" y="260648"/>
            <a:ext cx="7470305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innerShdw blurRad="63500" dist="50800" dir="16200000">
              <a:srgbClr val="00B05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চাপসৃষ্টিকারী </a:t>
            </a:r>
            <a:r>
              <a:rPr lang="bn-BD" sz="4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গোষ্ঠী</a:t>
            </a:r>
            <a:r>
              <a:rPr lang="bn-IN" sz="4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 শ্রেণী বিভাগ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8447" y="1700809"/>
            <a:ext cx="928999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স্বতঃস্ফুর্ত চাপ সৃষ্টিকারী গোষ্ঠী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সংগঠন ভিত্তিক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চাপ সৃষ্টিকারী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গোষ্ঠী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সংগঠনহীন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চাপ সৃষ্টিকারী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গোষ্ঠী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প্রাতিষ্ঠানিক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চাপ সৃষ্টিকারী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গোষ্ঠী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04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351" y="332656"/>
            <a:ext cx="10439273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রাজনৈতিক দল ও </a:t>
            </a:r>
            <a:r>
              <a:rPr lang="bn-BD" sz="4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চাপসৃষ্টিকারী গোষ্ঠী</a:t>
            </a:r>
            <a:r>
              <a:rPr lang="bn-IN" sz="4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 পার্থক্য 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2364" y="937612"/>
            <a:ext cx="644740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 algn="just">
              <a:buFont typeface="+mj-lt"/>
              <a:buAutoNum type="arabicPeriod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 </a:t>
            </a:r>
          </a:p>
          <a:p>
            <a:pPr marL="857250" indent="-857250" algn="just">
              <a:buFont typeface="+mj-lt"/>
              <a:buAutoNum type="arabicPeriod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মতাদর্শ  </a:t>
            </a:r>
          </a:p>
          <a:p>
            <a:pPr marL="857250" lvl="0" indent="-857250" algn="just">
              <a:buFont typeface="+mj-lt"/>
              <a:buAutoNum type="arabicPeriod"/>
            </a:pPr>
            <a:r>
              <a:rPr lang="bn-IN" sz="4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 গ্রহন </a:t>
            </a:r>
            <a:endParaRPr lang="bn-IN" sz="44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 algn="just">
              <a:buFont typeface="+mj-lt"/>
              <a:buAutoNum type="arabicPeriod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 বিরোধিতা  </a:t>
            </a:r>
          </a:p>
          <a:p>
            <a:pPr marL="857250" indent="-857250" algn="just">
              <a:buFont typeface="+mj-lt"/>
              <a:buAutoNum type="arabicPeriod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সাংগঠনিক </a:t>
            </a:r>
          </a:p>
          <a:p>
            <a:pPr marL="857250" indent="-857250" algn="just">
              <a:buFont typeface="+mj-lt"/>
              <a:buAutoNum type="arabicPeriod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নির্বাচনে অংশগ্রহন </a:t>
            </a:r>
          </a:p>
          <a:p>
            <a:pPr marL="857250" indent="-857250" algn="just">
              <a:buFont typeface="+mj-lt"/>
              <a:buAutoNum type="arabicPeriod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অস্তিত্ব </a:t>
            </a:r>
          </a:p>
        </p:txBody>
      </p:sp>
    </p:spTree>
    <p:extLst>
      <p:ext uri="{BB962C8B-B14F-4D97-AF65-F5344CB8AC3E}">
        <p14:creationId xmlns:p14="http://schemas.microsoft.com/office/powerpoint/2010/main" val="200142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4942" y="198948"/>
            <a:ext cx="10439273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bn-IN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প্রতিষ্ঠায়</a:t>
            </a:r>
            <a:r>
              <a:rPr lang="bn-IN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চাপসৃষ্টিকারী</a:t>
            </a:r>
            <a:r>
              <a:rPr lang="bn-BD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গোষ্ঠী</a:t>
            </a:r>
            <a:r>
              <a:rPr lang="bn-IN" sz="4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 ভূমিকা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312" y="1271288"/>
            <a:ext cx="50405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lvl="0" indent="-857250" algn="just">
              <a:buFont typeface="+mj-lt"/>
              <a:buAutoNum type="arabicPeriod"/>
            </a:pPr>
            <a:r>
              <a:rPr lang="bn-IN" sz="4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স্বার্থ উত্থাপন </a:t>
            </a:r>
            <a:endParaRPr lang="bn-IN" sz="44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 algn="just">
              <a:buFont typeface="+mj-lt"/>
              <a:buAutoNum type="arabicPeriod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জনসংযোগ </a:t>
            </a:r>
          </a:p>
          <a:p>
            <a:pPr marL="857250" lvl="0" indent="-857250" algn="just">
              <a:buFont typeface="+mj-lt"/>
              <a:buAutoNum type="arabicPeriod"/>
            </a:pPr>
            <a:r>
              <a:rPr lang="bn-IN" sz="4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পরামর্শদান </a:t>
            </a:r>
            <a:endParaRPr lang="bn-IN" sz="44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 algn="just">
              <a:buFont typeface="+mj-lt"/>
              <a:buAutoNum type="arabicPeriod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</a:p>
          <a:p>
            <a:pPr marL="857250" indent="-857250" algn="just">
              <a:buFont typeface="+mj-lt"/>
              <a:buAutoNum type="arabicPeriod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নীতি নির্ধারণ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8871" y="1628800"/>
            <a:ext cx="61185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bn-IN" sz="4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 রাজনৈতিক সামাজিকরন </a:t>
            </a:r>
          </a:p>
          <a:p>
            <a:pPr lvl="0" algn="just"/>
            <a:r>
              <a:rPr lang="bn-IN" sz="4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bn-IN" sz="4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আইন </a:t>
            </a:r>
            <a:r>
              <a:rPr lang="bn-IN" sz="4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প্রণয়নে ভূমিকা </a:t>
            </a:r>
          </a:p>
          <a:p>
            <a:pPr algn="just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 তথ্য সরবরাহ </a:t>
            </a:r>
          </a:p>
          <a:p>
            <a:pPr algn="just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   স্বেচ্ছাচারিতা রোধ  </a:t>
            </a:r>
          </a:p>
          <a:p>
            <a:pPr lvl="0" algn="just"/>
            <a:r>
              <a:rPr lang="bn-IN" sz="4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রাজনৈতিক নিয়োগ </a:t>
            </a:r>
            <a:endParaRPr lang="bn-IN" sz="44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22615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5355" y="2132856"/>
            <a:ext cx="8006543" cy="129540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একক কাজ </a:t>
            </a:r>
            <a:endParaRPr kumimoji="0" lang="en-US" sz="6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53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0057" y="1028700"/>
            <a:ext cx="11173689" cy="80010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চাপসৃষ্টিকারী গোষ্ঠীর </a:t>
            </a:r>
            <a:r>
              <a:rPr lang="bn-IN" sz="4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bn-IN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 </a:t>
            </a:r>
            <a:r>
              <a:rPr lang="bn-IN" sz="4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?</a:t>
            </a:r>
            <a:r>
              <a:rPr lang="bn-BD" sz="4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60402" y="2153787"/>
            <a:ext cx="8209241" cy="62865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95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স্বার্থ উদ্ধার  </a:t>
            </a:r>
            <a:endParaRPr lang="en-US" sz="495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60403" y="4648342"/>
            <a:ext cx="8209242" cy="62865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95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রাষ্ট্রের উন্নয়ন </a:t>
            </a:r>
            <a:r>
              <a:rPr lang="bn-BD" sz="495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9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61535" y="3817108"/>
            <a:ext cx="8208107" cy="62865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9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বাস্তবায়ন </a:t>
            </a:r>
            <a:endParaRPr lang="en-US" sz="49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60402" y="2985021"/>
            <a:ext cx="8209241" cy="62865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95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ক্ষমতা দখল </a:t>
            </a:r>
            <a:endParaRPr lang="en-US" sz="495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72253" y="2210938"/>
            <a:ext cx="760115" cy="5322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7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72253" y="4696536"/>
            <a:ext cx="760115" cy="5322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27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72253" y="3877243"/>
            <a:ext cx="760115" cy="5322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7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72253" y="3019994"/>
            <a:ext cx="760115" cy="5322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27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72253" y="2210938"/>
            <a:ext cx="760115" cy="532263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7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18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1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1850" y="2636912"/>
            <a:ext cx="11130481" cy="2180456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3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91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y.Pc\Pictures\Pic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G_20150608_235438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7525" y="61049"/>
            <a:ext cx="3186789" cy="2895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813396" y="2942078"/>
            <a:ext cx="10630819" cy="110799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38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নূর মোহাম্মদ নূরউল্লাহ্‌</a:t>
            </a:r>
            <a:endParaRPr lang="en-US" sz="6600" b="1" spc="38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3028" y="3884377"/>
            <a:ext cx="9491555" cy="156966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spc="-113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800" b="1" spc="-113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13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bn-BD" sz="4800" b="1" spc="-113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রাষ্ট্র বিজ্ঞান</a:t>
            </a:r>
            <a:r>
              <a:rPr lang="en-US" sz="4800" b="1" spc="-113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বিভাগ )</a:t>
            </a:r>
            <a:endParaRPr lang="bn-BD" sz="4800" b="1" spc="-113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কুমিল্লা ভিক্টোরিয়া</a:t>
            </a:r>
            <a:r>
              <a:rPr lang="bn-BD" sz="4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সরকারি কলেজ।</a:t>
            </a:r>
            <a:endParaRPr lang="en-US" sz="48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5335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7827" y="1648879"/>
            <a:ext cx="68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cap="all" dirty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5400" b="1" cap="all" dirty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৬</a:t>
            </a:r>
            <a:endParaRPr lang="bn-BD" sz="5400" b="1" dirty="0">
              <a:ln w="9000" cmpd="sng">
                <a:solidFill>
                  <a:srgbClr val="00B0F0"/>
                </a:solidFill>
                <a:prstDash val="solid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4424" y="3429000"/>
            <a:ext cx="4838405" cy="147732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A5A5A5"/>
            </a:solidFill>
            <a:prstDash val="solid"/>
            <a:miter lim="800000"/>
          </a:ln>
          <a:effectLst>
            <a:glow rad="228600">
              <a:srgbClr val="ED7D31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5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রাজনৈতিক দল, নেতৃত্ব ও সুশাসন </a:t>
            </a:r>
            <a:r>
              <a:rPr kumimoji="0" lang="bn-BD" sz="4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bn-BD" sz="45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8" t="8039" r="14773"/>
          <a:stretch/>
        </p:blipFill>
        <p:spPr>
          <a:xfrm>
            <a:off x="-46819" y="0"/>
            <a:ext cx="6779606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9993" y="0"/>
            <a:ext cx="8134354" cy="707886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এসো কিছু ছবি দেখি</a:t>
            </a:r>
            <a:r>
              <a:rPr kumimoji="0" lang="en-US" sz="4000" b="0" i="0" u="none" strike="noStrike" kern="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-</a:t>
            </a:r>
            <a:r>
              <a:rPr kumimoji="0" lang="bn-BD" sz="4000" b="0" i="0" u="none" strike="noStrike" kern="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4000" b="0" i="0" u="none" strike="noStrike" kern="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3518"/>
            <a:ext cx="12161839" cy="578448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9993" y="0"/>
            <a:ext cx="8134354" cy="707886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এসো কিছু ছবি দেখি</a:t>
            </a:r>
            <a:r>
              <a:rPr kumimoji="0" lang="en-US" sz="4000" b="0" i="0" u="none" strike="noStrike" kern="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-</a:t>
            </a:r>
            <a:r>
              <a:rPr kumimoji="0" lang="bn-BD" sz="4000" b="0" i="0" u="none" strike="noStrike" kern="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4000" b="0" i="0" u="none" strike="noStrike" kern="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12161838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22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84" y="980728"/>
            <a:ext cx="11875870" cy="3816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9993" y="24867"/>
            <a:ext cx="8134354" cy="707886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4000" kern="0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কিছু ছবি দেখি</a:t>
            </a:r>
            <a:r>
              <a:rPr lang="en-US" sz="4000" kern="0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kern="0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kern="0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7468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255" y="116632"/>
            <a:ext cx="11914598" cy="6591622"/>
          </a:xfrm>
          <a:prstGeom prst="rect">
            <a:avLst/>
          </a:prstGeom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824633" y="620690"/>
            <a:ext cx="6129483" cy="2232246"/>
          </a:xfrm>
          <a:prstGeom prst="cloudCallout">
            <a:avLst>
              <a:gd name="adj1" fmla="val -25618"/>
              <a:gd name="adj2" fmla="val 112258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4017" y="4530890"/>
            <a:ext cx="10630819" cy="1938992"/>
          </a:xfrm>
          <a:prstGeom prst="rect">
            <a:avLst/>
          </a:prstGeom>
          <a:ln w="38100"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চাপসৃষ্টিকারী</a:t>
            </a:r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গোষ্ঠী</a:t>
            </a:r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Pressure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group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endParaRPr lang="bn-IN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4" y="620689"/>
            <a:ext cx="2126196" cy="36718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0554" y="620689"/>
            <a:ext cx="2531861" cy="367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81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96246" y="1844824"/>
            <a:ext cx="11521280" cy="4808334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E45F3C"/>
            </a:solidFill>
            <a:prstDash val="solid"/>
            <a:miter lim="800000"/>
          </a:ln>
          <a:effectLst>
            <a:glow rad="228600">
              <a:srgbClr val="E45F3C">
                <a:satMod val="175000"/>
                <a:alpha val="40000"/>
              </a:srgb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	</a:t>
            </a: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  <a:endParaRPr kumimoji="0" lang="bn-IN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514350" lvl="0" indent="-514350" fontAlgn="auto">
              <a:spcBef>
                <a:spcPts val="0"/>
              </a:spcBef>
              <a:buClr>
                <a:srgbClr val="B31166"/>
              </a:buClr>
              <a:buFont typeface="Wingdings" pitchFamily="2" charset="2"/>
              <a:buChar char="q"/>
            </a:pPr>
            <a:r>
              <a:rPr lang="bn-BD" sz="4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চাপসৃষ্টিকারী </a:t>
            </a:r>
            <a:r>
              <a:rPr lang="bn-BD" sz="4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গোষ্ঠী</a:t>
            </a:r>
            <a:r>
              <a:rPr lang="bn-IN" sz="4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4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সংজ্ঞা </a:t>
            </a:r>
            <a:r>
              <a:rPr kumimoji="0" lang="bn-BD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বলতে পারবে । </a:t>
            </a:r>
          </a:p>
          <a:p>
            <a:pPr marL="514350" lvl="0" indent="-514350" fontAlgn="auto">
              <a:spcBef>
                <a:spcPts val="0"/>
              </a:spcBef>
              <a:buClr>
                <a:srgbClr val="B31166"/>
              </a:buClr>
              <a:buFont typeface="Wingdings" pitchFamily="2" charset="2"/>
              <a:buChar char="q"/>
            </a:pPr>
            <a:r>
              <a:rPr lang="en-US" sz="4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চাপসৃষ্টিকারী গোষ্ঠীর </a:t>
            </a:r>
            <a:r>
              <a:rPr kumimoji="0" lang="bn-BD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প্রকারভেদ ব্যাখ্যা </a:t>
            </a:r>
            <a:r>
              <a:rPr kumimoji="0" lang="bn-BD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করতে</a:t>
            </a:r>
            <a:r>
              <a:rPr kumimoji="0" lang="en-US" sz="4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পারবে।</a:t>
            </a:r>
            <a:endParaRPr kumimoji="0" lang="bn-IN" sz="4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514350" lvl="0" indent="-514350" fontAlgn="auto">
              <a:spcBef>
                <a:spcPts val="0"/>
              </a:spcBef>
              <a:buClr>
                <a:srgbClr val="B31166"/>
              </a:buClr>
              <a:buFont typeface="Wingdings" pitchFamily="2" charset="2"/>
              <a:buChar char="q"/>
            </a:pPr>
            <a:r>
              <a:rPr lang="en-US" sz="4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রাজনৈতিক </a:t>
            </a:r>
            <a:r>
              <a:rPr lang="bn-IN" sz="4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দলের সাথে চাপসৃষ্টিকারী গোষ্ঠীর পার্থক্য ব্যাখ্যা করতে পারবে</a:t>
            </a:r>
            <a:r>
              <a:rPr lang="bn-IN" sz="4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kumimoji="0" lang="bn-BD" sz="4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514350" lvl="0" indent="-514350" fontAlgn="auto">
              <a:buClr>
                <a:srgbClr val="B31166"/>
              </a:buClr>
              <a:buFont typeface="Wingdings" pitchFamily="2" charset="2"/>
              <a:buChar char="q"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সুশাসন </a:t>
            </a:r>
            <a:r>
              <a:rPr lang="bn-BD" sz="4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প্রতিষ্ঠায় চাপসৃষ্টিকারী গোষ্ঠীর  </a:t>
            </a:r>
            <a:r>
              <a:rPr kumimoji="0" lang="bn-BD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ভূমিকা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  <a:r>
              <a:rPr kumimoji="0" lang="bn-BD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  <a:endParaRPr kumimoji="0" lang="bn-IN" sz="4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514350" lvl="0" indent="-514350" fontAlgn="auto">
              <a:buClr>
                <a:srgbClr val="B31166"/>
              </a:buClr>
              <a:buFont typeface="Wingdings" pitchFamily="2" charset="2"/>
              <a:buChar char="q"/>
            </a:pPr>
            <a:endParaRPr kumimoji="0" lang="bn-BD" sz="4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96489" y="260648"/>
            <a:ext cx="10033516" cy="1143000"/>
          </a:xfrm>
          <a:prstGeom prst="roundRect">
            <a:avLst/>
          </a:prstGeom>
          <a:solidFill>
            <a:srgbClr val="00B0F0"/>
          </a:solidFill>
          <a:ln w="38100" cap="rnd" cmpd="sng" algn="ctr">
            <a:solidFill>
              <a:srgbClr val="1B0D71"/>
            </a:solidFill>
            <a:prstDash val="solid"/>
          </a:ln>
          <a:effectLst>
            <a:glow rad="139700">
              <a:srgbClr val="E45F3C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আচরণিক উদ্দেশ্য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7286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4495" y="177668"/>
            <a:ext cx="6834347" cy="73866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চাপসৃষ্টিকারী </a:t>
            </a:r>
            <a:r>
              <a:rPr lang="bn-BD" sz="4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গোষ্ঠী</a:t>
            </a:r>
            <a:r>
              <a:rPr lang="bn-IN" sz="4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কী 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254" y="1196752"/>
            <a:ext cx="118093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চাপ সৃষ্টিকারী গোষ্ঠী হচ্ছে এমন এক সংঘবদ্ধ গোষ্ঠী যাদের কর্মকান্ড রাজনৈতিক ও রাষ্ট্রীয় কর্মকাণ্ডকে প্রভাবিত করে। </a:t>
            </a:r>
          </a:p>
          <a:p>
            <a:pPr algn="just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এরূপ গোষ্ঠী নিজেরা সরাসরি সরকার গঠনে আগ্রহী থাকে না, কিন্তু নিজেদের স্বার্থ সংশ্লিষ্ট বিষয়ে সরকারি কর্মকাণ্ড ও নীতিমালা প্রভাবিত করার জন্য বিভিন্ন উপায় অবলম্বন করে থাকে।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000" dirty="0" smtClean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গার্মেন্টস শ্রমিক ঐক্যপরিষদ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,ট্রেড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ইউনিয়ন।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036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262</Words>
  <Application>Microsoft Office PowerPoint</Application>
  <PresentationFormat>Custom</PresentationFormat>
  <Paragraphs>77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Modèle par défaut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butterfly on a blankboard</dc:title>
  <dc:creator>www.powerpointstyles.com</dc:creator>
  <dc:description>Image credit to FreeDigitalPhotos.net </dc:description>
  <cp:lastModifiedBy>it palace</cp:lastModifiedBy>
  <cp:revision>75</cp:revision>
  <dcterms:created xsi:type="dcterms:W3CDTF">2009-03-23T15:23:24Z</dcterms:created>
  <dcterms:modified xsi:type="dcterms:W3CDTF">2019-09-29T14:56:17Z</dcterms:modified>
</cp:coreProperties>
</file>