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7" r:id="rId4"/>
    <p:sldId id="259" r:id="rId5"/>
    <p:sldId id="262" r:id="rId6"/>
    <p:sldId id="271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6" autoAdjust="0"/>
    <p:restoredTop sz="94660"/>
  </p:normalViewPr>
  <p:slideViewPr>
    <p:cSldViewPr>
      <p:cViewPr varScale="1">
        <p:scale>
          <a:sx n="92" d="100"/>
          <a:sy n="9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&#2439;-&#2478;&#2503;&#2439;&#2482;&#2435;delwara@1979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\Desktop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599"/>
            <a:ext cx="8509907" cy="478148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ArchUpPour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আজকের 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মাল্টিমিডিয়া 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  </a:t>
            </a:r>
            <a:r>
              <a:rPr lang="bn-IN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" pitchFamily="2" charset="0"/>
                <a:cs typeface="Nikosh" pitchFamily="2" charset="0"/>
              </a:rPr>
              <a:t>ক্লাস রুমে স্বাগতম 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C:\Users\i\Desktop\download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164" y="2667000"/>
            <a:ext cx="5153480" cy="28956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\Desktop\download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681" y="1752600"/>
            <a:ext cx="2458719" cy="212639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download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07" y="1801722"/>
            <a:ext cx="2438400" cy="2081015"/>
          </a:xfrm>
          <a:prstGeom prst="ellipse">
            <a:avLst/>
          </a:prstGeom>
          <a:solidFill>
            <a:schemeClr val="accent2"/>
          </a:solidFill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C:\Users\i\Desktop\download (1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673" y="4302158"/>
            <a:ext cx="2438400" cy="202870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803073" y="3280064"/>
            <a:ext cx="1828800" cy="15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খাদ্য সঞ্চায়ের জন্য রূপান্তর </a:t>
            </a:r>
            <a:endParaRPr lang="en-US" sz="24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8280" y="228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ভেবে বলো চিত্রে কী কী দেখতে পাচ্ছো?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32" name="Picture 8" descr="C:\Users\i\Desktop\download (13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3" t="8201" r="10885" b="16448"/>
          <a:stretch/>
        </p:blipFill>
        <p:spPr bwMode="auto">
          <a:xfrm>
            <a:off x="5140036" y="4184272"/>
            <a:ext cx="2479964" cy="214659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42440" y="1290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মিষ্টি আলু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7080" y="130137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শতমূলীর মূল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0760" y="6326396"/>
            <a:ext cx="207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আম আদা বা সঠি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1380" y="6330862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করলার মূল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961" y="1290933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কন্দাল মূলঃ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3236" y="130137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গুচ্ছিত কন্দাল মূলঃ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3781" y="6326395"/>
            <a:ext cx="170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নডুলুজ মূলঃ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0450" y="6326397"/>
            <a:ext cx="193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মালাকৃতির মূলঃ 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91400" y="2057400"/>
            <a:ext cx="160655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খাদ্য সঞ্চয়ের জন্যই স্ফীত হয়। 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26680" y="4572000"/>
            <a:ext cx="1188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পর্যায়ক্রমে স্ফীত ও সংকচিত হয়।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239" y="2565231"/>
            <a:ext cx="1742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স্ফীত হয়।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4572000"/>
            <a:ext cx="16357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মূলের অগ্রভাগ খাদ্য সঞ্চায় করে স্ফীত হয়</a:t>
            </a:r>
            <a:r>
              <a:rPr lang="bn-IN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\Desktop\download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399"/>
            <a:ext cx="2302671" cy="204681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esktop\download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559" y="1676400"/>
            <a:ext cx="2443479" cy="204681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\Desktop\download (1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79" y="4360807"/>
            <a:ext cx="2355055" cy="184626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i\Desktop\images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99" y="4224389"/>
            <a:ext cx="2456179" cy="1982681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657600" y="3352800"/>
            <a:ext cx="2286000" cy="1295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যান্ত্রিক ভারসাম্য রক্ষার্থে রূপান্তর </a:t>
            </a:r>
            <a:endParaRPr lang="en-US" sz="24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6498" y="304799"/>
            <a:ext cx="42082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>
                <a:latin typeface="Nikosh" pitchFamily="2" charset="0"/>
                <a:cs typeface="Nikosh" pitchFamily="2" charset="0"/>
              </a:rPr>
              <a:t>চিত্রে কী কী দেখতে পাচ্ছো?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04338" y="121411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বট গাছ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8859" y="121411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স্তম্ভমূলঃ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360" y="18288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শাখা-প্রশাখার অতিরিক্ত ভার বহন করে এবং গাছকে দৃরতা প্রদান করে।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9271" y="1168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কেয়ার ঠেস মূল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1168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ঠেস মূলঃ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9182" y="1463933"/>
            <a:ext cx="16335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পর্ব, পর্বমধ্য ও পাতা ধারন করে না। গাছকে সোজাভাবে দাঁড়িয়ে থাকতে সাহায্য করে</a:t>
            </a:r>
            <a:r>
              <a:rPr lang="bn-IN" dirty="0" smtClean="0"/>
              <a:t>।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29838" y="6241325"/>
            <a:ext cx="1686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কচুরিপানা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5380" y="6231855"/>
            <a:ext cx="181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ভাসমান মূলঃ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7407" y="623116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আরোহী মূলঃ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5207" y="6246405"/>
            <a:ext cx="1524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পান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72734" y="4512155"/>
            <a:ext cx="1718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অবলম্বনকে আঁকড়ে ধরে উদ্ভিদকে উপরে উঠতে সাহায্য করে</a:t>
            </a:r>
            <a:r>
              <a:rPr lang="bn-IN" dirty="0" smtClean="0"/>
              <a:t>।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3210" y="4800230"/>
            <a:ext cx="1704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খাদ্য সংগ্রহ ও ভারসাম্যতে  সাহায্য করে।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\Desktop\download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" y="1676400"/>
            <a:ext cx="2657475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\Desktop\download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938" y="1676399"/>
            <a:ext cx="2324606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64297" y="1143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গরান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6" name="Picture 4" descr="C:\Users\i\Desktop\download (1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440" y="1676400"/>
            <a:ext cx="2381250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228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শারীরবৃত্তীয় কার্য সাধনের জন্য রূপান্তর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6810" y="1143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রাস্নার বায়বীয় মূল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6938" y="1143000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স্বর্ণলতার শোষক মূল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543607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শ্বাসমূল বা নিউমাটোফোর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351820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পরাশ্রয়ী বায়বীয়মূল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6525" y="3538527"/>
            <a:ext cx="2428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পরজিবী বা শোষক মূল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343399"/>
            <a:ext cx="3276600" cy="1200329"/>
          </a:xfrm>
          <a:prstGeom prst="rect">
            <a:avLst/>
          </a:prstGeom>
          <a:solidFill>
            <a:schemeClr val="bg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প্রধান মূল হতে শাখা মূল মাটির উপরে খাড়াভাবে উঠে আসে। এই সকল মূলে ছোট ছোট ছিত্র থাকে।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4343399"/>
            <a:ext cx="1828800" cy="1200329"/>
          </a:xfrm>
          <a:prstGeom prst="rect">
            <a:avLst/>
          </a:prstGeom>
          <a:solidFill>
            <a:schemeClr val="bg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এই মূল বাতাস থেকে জলীয় বাষ্প গ্রহণ করে।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7647" y="4005272"/>
            <a:ext cx="2377753" cy="2308324"/>
          </a:xfrm>
          <a:prstGeom prst="rect">
            <a:avLst/>
          </a:prstGeom>
          <a:solidFill>
            <a:schemeClr val="bg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এদের দেহে ক্লোরোফিল থাকে না তাই খাদ্যের জন্য আশ্রয়দাতা উদ্ভিদের দেহে বিশেষ ধরনের মূল প্রবেশ করে খাদ্যরস শোষণ করে।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4200" y="6858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latin typeface="Nikosh" pitchFamily="2" charset="0"/>
                <a:cs typeface="Nikosh" pitchFamily="2" charset="0"/>
              </a:rPr>
              <a:t>দলগত কাজ </a:t>
            </a:r>
            <a:endParaRPr lang="en-US" sz="40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9050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“</a:t>
            </a:r>
            <a:r>
              <a:rPr lang="bn-IN" sz="3200" b="1" u="sng" dirty="0" smtClean="0">
                <a:latin typeface="Nikosh" pitchFamily="2" charset="0"/>
                <a:cs typeface="Nikosh" pitchFamily="2" charset="0"/>
              </a:rPr>
              <a:t>ক” দলঃ 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খাদ্য সঞ্চায়ের জন্য মূলের রূপান্তর আলোচনা কর।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6600" y="3190239"/>
            <a:ext cx="495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3200" b="1" u="sng" dirty="0" smtClean="0">
                <a:latin typeface="Nikosh" pitchFamily="2" charset="0"/>
                <a:cs typeface="Nikosh" pitchFamily="2" charset="0"/>
              </a:rPr>
              <a:t>“খ” দলঃ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যান্ত্রিক ভারসাম্য রক্ষার্থে রূপান্তর আলোচনা কর।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672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3200" b="1" u="sng" dirty="0" smtClean="0">
                <a:latin typeface="Nikosh" pitchFamily="2" charset="0"/>
                <a:cs typeface="Nikosh" pitchFamily="2" charset="0"/>
              </a:rPr>
              <a:t>“গ” দলঃ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শারীরবৃত্তিয় কার্য সাধনের জন্য রূপান্তর আলোচনা কর।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096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latin typeface="Nikosh" pitchFamily="2" charset="0"/>
                <a:cs typeface="Nikosh" pitchFamily="2" charset="0"/>
              </a:rPr>
              <a:t>মূল্যায়ন </a:t>
            </a:r>
            <a:endParaRPr lang="en-US" sz="40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8194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১।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ঠেস মূলের একটি উদাহরণ দাও 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342621"/>
            <a:ext cx="5237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সুন্দরী, গরানের মূল কি ধরনের মূল?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8440" y="380996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৩। 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রূপান্তরিত অস্থানিক মূল কেন স্ফীত হয়?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4480" y="4327107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৪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অস্থানিক মূল কয় ধরনের কাজ সাধনের জন্য রূপান্তরিত হয়?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7620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40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5920" y="32004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প্রধান মূলের রূপান্তরের প্রয়োজনীয়তা আলোচনা কর।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\Desktop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838200"/>
            <a:ext cx="9086395" cy="51054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1371600"/>
            <a:ext cx="6553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IN" sz="2000" b="1" dirty="0" smtClean="0">
                <a:latin typeface="Nikosh" pitchFamily="2" charset="0"/>
                <a:cs typeface="Nikosh" pitchFamily="2" charset="0"/>
              </a:rPr>
              <a:t>সবাই ভাল থাকবে </a:t>
            </a:r>
            <a:endParaRPr lang="en-US" sz="2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4343400"/>
            <a:ext cx="67818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bn-IN" sz="2000" b="1" dirty="0" smtClean="0">
                <a:latin typeface="Nikosh" pitchFamily="2" charset="0"/>
                <a:cs typeface="Nikosh" pitchFamily="2" charset="0"/>
              </a:rPr>
              <a:t>ধন্যবাদ </a:t>
            </a:r>
            <a:endParaRPr lang="en-US" sz="2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457200"/>
            <a:ext cx="4953000" cy="6140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পরিচিতি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725137"/>
            <a:ext cx="3886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দেলওয়ারা বেগম 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সহকারি শিক্ষক বি,এসসি ( গণিত) 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আলতাদীঘি স্নাতক মাদ্রাসা,শেরপুর,বগুড়া। 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মোবাইলঃ ০১৭২৮২৪৭৯১০</a:t>
            </a:r>
          </a:p>
          <a:p>
            <a:r>
              <a:rPr lang="bn-IN" dirty="0" smtClean="0">
                <a:latin typeface="Nikosh" pitchFamily="2" charset="0"/>
                <a:cs typeface="Nikosh" pitchFamily="2" charset="0"/>
                <a:hlinkClick r:id="rId2"/>
              </a:rPr>
              <a:t>ই-মেইলঃ</a:t>
            </a:r>
            <a:r>
              <a:rPr lang="en-US" sz="1600" dirty="0" smtClean="0">
                <a:latin typeface="Nikosh" pitchFamily="2" charset="0"/>
                <a:cs typeface="Nikosh" pitchFamily="2" charset="0"/>
                <a:hlinkClick r:id="rId2"/>
              </a:rPr>
              <a:t>delwara@1979gmail.com</a:t>
            </a:r>
            <a:r>
              <a:rPr lang="en-US" sz="1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16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6673" y="2742455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শ্রেণিঃদাখিল ৭ম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বিষয়ঃবিজ্ঞান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অধ্যায়ঃ তৃতীয়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সময়ঃ৪৫মিনিট 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তারিখঃ ২৩/০৩/২০২০ইং</a:t>
            </a:r>
            <a:r>
              <a:rPr lang="bn-IN" dirty="0" smtClean="0"/>
              <a:t>   </a:t>
            </a:r>
            <a:endParaRPr lang="en-US" dirty="0"/>
          </a:p>
        </p:txBody>
      </p:sp>
      <p:pic>
        <p:nvPicPr>
          <p:cNvPr id="1026" name="Picture 2" descr="D:\Image\Copy of 69313623_394064328211875_7177835227241250816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891" y="2514600"/>
            <a:ext cx="1422400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861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\Desktop\download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97" t="27423" r="3063" b="29039"/>
          <a:stretch/>
        </p:blipFill>
        <p:spPr bwMode="auto">
          <a:xfrm>
            <a:off x="6172200" y="2133598"/>
            <a:ext cx="2010671" cy="333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download (4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6" t="44563" r="16162"/>
          <a:stretch/>
        </p:blipFill>
        <p:spPr bwMode="auto">
          <a:xfrm>
            <a:off x="2590800" y="2133599"/>
            <a:ext cx="2910840" cy="228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>
            <a:stCxn id="1028" idx="3"/>
          </p:cNvCxnSpPr>
          <p:nvPr/>
        </p:nvCxnSpPr>
        <p:spPr>
          <a:xfrm>
            <a:off x="5501640" y="3275596"/>
            <a:ext cx="538480" cy="581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19387" y="4417592"/>
            <a:ext cx="309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প্রধান মূল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563360" y="990600"/>
            <a:ext cx="2133600" cy="990600"/>
          </a:xfrm>
          <a:prstGeom prst="wedgeEllipse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 ধরনের মূল?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4400" y="5715000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রূপান্তরিত মূল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9" name="Picture 5" descr="C:\Users\i\Desktop\download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2" r="55765" b="14502"/>
          <a:stretch/>
        </p:blipFill>
        <p:spPr bwMode="auto">
          <a:xfrm>
            <a:off x="661987" y="2133598"/>
            <a:ext cx="2057400" cy="245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286000" y="152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latin typeface="Nikosh" pitchFamily="2" charset="0"/>
                <a:cs typeface="Nikosh" pitchFamily="2" charset="0"/>
              </a:rPr>
              <a:t>চিত্র দেখে ভেবে বলো </a:t>
            </a:r>
            <a:endParaRPr lang="en-US" sz="40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444501" y="990600"/>
            <a:ext cx="2362200" cy="1044712"/>
          </a:xfrm>
          <a:prstGeom prst="wedgeEllipse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এটি কিসের ছবি?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301" y="4679202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মূলের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38200"/>
            <a:ext cx="69342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895600"/>
            <a:ext cx="64008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000" dirty="0" smtClean="0">
                <a:latin typeface="Nikosh" pitchFamily="2" charset="0"/>
                <a:cs typeface="Nikosh" pitchFamily="2" charset="0"/>
              </a:rPr>
              <a:t>রূপান্তরিত মূল 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পাঠ শেষে শিক্ষার্থীরা............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209800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মূলের প্রধান কাজ কি তা বলতে পারবে; 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রুপান্তরিত মূলের গঠণ ব্যাখ্যা করতে পারবে;</a:t>
            </a: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রুপান্তরিত অস্থানিক মূল ব্যাখ্যা করতে পারবে।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51308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sz="40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2766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মূলের প্রধান কাজ কি?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ndha maloti roo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62418" y="4246794"/>
            <a:ext cx="2344882" cy="186192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3" name="Picture 5" descr="C:\Users\i\Desktop\download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583" y="4626054"/>
            <a:ext cx="2338315" cy="190499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i\Desktop\download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158" y="2080560"/>
            <a:ext cx="2286000" cy="192421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i\Desktop\images (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216" y="1850576"/>
            <a:ext cx="2255362" cy="19731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3931917" y="3443021"/>
            <a:ext cx="1427607" cy="128940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মূল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62418" y="4214765"/>
            <a:ext cx="2344882" cy="192598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কন্দাকৃতি মূল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44954" y="4626054"/>
            <a:ext cx="2338315" cy="198948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শালগমাকৃতি মূল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109058" y="1942864"/>
            <a:ext cx="2311400" cy="18622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গাজরাকৃতি মূল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18482" y="2160133"/>
            <a:ext cx="2285999" cy="176506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মূলাকৃতি মূল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4182" y="312401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চিত্রে কী কী দেখতে পাচ্ছো?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2740" y="2643140"/>
            <a:ext cx="83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মূলা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37780" y="236521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গাজর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4182" y="6203237"/>
            <a:ext cx="98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শালগম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84800" y="6281523"/>
            <a:ext cx="2649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সন্ধ্যামালতি গাছের মূল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 rot="7231963">
            <a:off x="3678821" y="3643325"/>
            <a:ext cx="300182" cy="301385"/>
          </a:xfrm>
          <a:prstGeom prst="downArrow">
            <a:avLst>
              <a:gd name="adj1" fmla="val 49999"/>
              <a:gd name="adj2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8794095">
            <a:off x="5190757" y="4397303"/>
            <a:ext cx="300182" cy="301385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3788859">
            <a:off x="5196339" y="3440475"/>
            <a:ext cx="300182" cy="301385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2071162">
            <a:off x="4093931" y="4558186"/>
            <a:ext cx="300182" cy="301385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74239" y="312400"/>
            <a:ext cx="3757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এগুলো কী হতে পারে?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5209" y="118983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রূপান্তরিত মূল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911277"/>
            <a:ext cx="3115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u="sng" dirty="0" smtClean="0">
                <a:latin typeface="Nikosh" pitchFamily="2" charset="0"/>
                <a:cs typeface="Nikosh" pitchFamily="2" charset="0"/>
              </a:rPr>
              <a:t>কাজঃ</a:t>
            </a: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খাদ্য সঞ্চায় করা। </a:t>
            </a:r>
          </a:p>
          <a:p>
            <a:r>
              <a:rPr lang="bn-IN" sz="2400" b="1" u="sng" dirty="0" smtClean="0">
                <a:latin typeface="Nikosh" pitchFamily="2" charset="0"/>
                <a:cs typeface="Nikosh" pitchFamily="2" charset="0"/>
              </a:rPr>
              <a:t>গঠণঃ</a:t>
            </a: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 রসাল।মধ্যভাগ মোটা এবং দুই প্রান্ত ক্রমশ সরু। 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422" y="893621"/>
            <a:ext cx="3586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u="sng" dirty="0" smtClean="0">
                <a:latin typeface="Nikosh" pitchFamily="2" charset="0"/>
                <a:cs typeface="Nikosh" pitchFamily="2" charset="0"/>
              </a:rPr>
              <a:t>কাজঃ</a:t>
            </a: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 খাদ্য সঞ্চায় করা। </a:t>
            </a:r>
          </a:p>
          <a:p>
            <a:r>
              <a:rPr lang="bn-IN" sz="2400" b="1" u="sng" dirty="0" smtClean="0">
                <a:latin typeface="Nikosh" pitchFamily="2" charset="0"/>
                <a:cs typeface="Nikosh" pitchFamily="2" charset="0"/>
              </a:rPr>
              <a:t>গঠণঃ</a:t>
            </a: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রসাল। মূলের মধ্যভাগ মোটা ও নিচের দিকে ক্রমশ সরু।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4023594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u="sng" dirty="0" smtClean="0">
                <a:latin typeface="Nikosh" pitchFamily="2" charset="0"/>
                <a:cs typeface="Nikosh" pitchFamily="2" charset="0"/>
              </a:rPr>
              <a:t>কাজঃ</a:t>
            </a: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খাদ্য সঞ্চায়।</a:t>
            </a:r>
          </a:p>
          <a:p>
            <a:r>
              <a:rPr lang="bn-IN" sz="2400" b="1" u="sng" dirty="0" smtClean="0">
                <a:latin typeface="Nikosh" pitchFamily="2" charset="0"/>
                <a:cs typeface="Nikosh" pitchFamily="2" charset="0"/>
              </a:rPr>
              <a:t>গঠণঃ</a:t>
            </a: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প্রধান মূলটির উপরের অংশ গোলাকার এবং  নিচের অংশ হঠাৎ করে সরু হয়ে যায়।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5461" y="3863877"/>
            <a:ext cx="1501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খাদ্য সঞ্চায়ের জন্য কখবো কখনো প্রধান মূলটি অনিয়মিত ভাবে মোটা হয়।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/>
      <p:bldP spid="3" grpId="0"/>
      <p:bldP spid="3" grpId="1"/>
      <p:bldP spid="4" grpId="0"/>
      <p:bldP spid="4" grpId="1"/>
      <p:bldP spid="6" grpId="0"/>
      <p:bldP spid="6" grpId="1"/>
      <p:bldP spid="12" grpId="0"/>
      <p:bldP spid="12" grpId="1"/>
      <p:bldP spid="13" grpId="0" animBg="1"/>
      <p:bldP spid="17" grpId="0" animBg="1"/>
      <p:bldP spid="18" grpId="0" animBg="1"/>
      <p:bldP spid="19" grpId="0" animBg="1"/>
      <p:bldP spid="14" grpId="0"/>
      <p:bldP spid="14" grpId="1"/>
      <p:bldP spid="15" grpId="0"/>
      <p:bldP spid="22" grpId="0"/>
      <p:bldP spid="16" grpId="0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32766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আকৃতিগত দিক থেকে মূলের প্রকারভেদ উদাহরণ সহ লিখ।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956697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4000" b="1" u="sn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latin typeface="Nikosh" pitchFamily="2" charset="0"/>
                <a:cs typeface="Nikosh" pitchFamily="2" charset="0"/>
              </a:rPr>
              <a:t>রূপান্তরিত অস্থানিক মূল </a:t>
            </a:r>
            <a:endParaRPr lang="en-US" sz="40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462107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অস্থানিক মূল সাধারণত তিন ধরনের কাজ সাধনের জন্য রূপান্তরিত হয়ে থাকে 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33528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খাদ্য সঞ্চায়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যান্ত্রিক ভারসাম্য রক্ষা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শারীরবৃত্তীয় কার্য সম্পাদন।  </a:t>
            </a:r>
          </a:p>
        </p:txBody>
      </p:sp>
    </p:spTree>
    <p:extLst>
      <p:ext uri="{BB962C8B-B14F-4D97-AF65-F5344CB8AC3E}">
        <p14:creationId xmlns:p14="http://schemas.microsoft.com/office/powerpoint/2010/main" val="6803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787</TotalTime>
  <Words>494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</dc:creator>
  <cp:lastModifiedBy>i</cp:lastModifiedBy>
  <cp:revision>87</cp:revision>
  <dcterms:created xsi:type="dcterms:W3CDTF">2006-08-16T00:00:00Z</dcterms:created>
  <dcterms:modified xsi:type="dcterms:W3CDTF">2020-03-26T15:58:55Z</dcterms:modified>
</cp:coreProperties>
</file>