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9" r:id="rId3"/>
    <p:sldId id="261" r:id="rId4"/>
    <p:sldId id="263" r:id="rId5"/>
    <p:sldId id="265" r:id="rId6"/>
    <p:sldId id="267" r:id="rId7"/>
    <p:sldId id="268" r:id="rId8"/>
    <p:sldId id="269" r:id="rId9"/>
    <p:sldId id="307" r:id="rId10"/>
    <p:sldId id="271" r:id="rId11"/>
    <p:sldId id="272" r:id="rId12"/>
    <p:sldId id="273" r:id="rId13"/>
    <p:sldId id="308" r:id="rId14"/>
    <p:sldId id="309" r:id="rId15"/>
    <p:sldId id="311" r:id="rId16"/>
    <p:sldId id="312" r:id="rId17"/>
    <p:sldId id="315" r:id="rId18"/>
    <p:sldId id="318" r:id="rId19"/>
    <p:sldId id="319" r:id="rId20"/>
    <p:sldId id="321" r:id="rId21"/>
    <p:sldId id="322" r:id="rId22"/>
    <p:sldId id="328" r:id="rId23"/>
    <p:sldId id="331" r:id="rId24"/>
    <p:sldId id="326" r:id="rId25"/>
    <p:sldId id="324" r:id="rId26"/>
    <p:sldId id="275" r:id="rId27"/>
    <p:sldId id="276" r:id="rId28"/>
    <p:sldId id="334" r:id="rId29"/>
    <p:sldId id="332" r:id="rId30"/>
    <p:sldId id="280" r:id="rId31"/>
    <p:sldId id="329" r:id="rId32"/>
    <p:sldId id="281" r:id="rId33"/>
    <p:sldId id="304" r:id="rId34"/>
    <p:sldId id="301" r:id="rId35"/>
    <p:sldId id="302" r:id="rId36"/>
    <p:sldId id="333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Takreem\Documents\222.xlsx" TargetMode="External"/><Relationship Id="rId1" Type="http://schemas.openxmlformats.org/officeDocument/2006/relationships/image" Target="../media/image4.jpeg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akreem\Documents\Book11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 b="0" i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defRPr>
            </a:pPr>
            <a:r>
              <a:rPr lang="bn-BD" sz="2400" b="0" i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 অংকন </a:t>
            </a:r>
            <a:endParaRPr lang="en-US" sz="2400" b="0" i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8.5143948258757096E-2"/>
          <c:y val="0.14066182204056937"/>
          <c:w val="0.89816202389734601"/>
          <c:h val="0.616885128408123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19.5-29.5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val>
            <c:numRef>
              <c:f>Sheet1!$B$1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C2-4753-AFB2-A69D47CF90BF}"/>
            </c:ext>
          </c:extLst>
        </c:ser>
        <c:ser>
          <c:idx val="1"/>
          <c:order val="1"/>
          <c:tx>
            <c:strRef>
              <c:f>Sheet1!$A$2</c:f>
              <c:strCache>
                <c:ptCount val="1"/>
                <c:pt idx="0">
                  <c:v>29.5-39.5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1C2-4753-AFB2-A69D47CF90BF}"/>
            </c:ext>
          </c:extLst>
        </c:ser>
        <c:ser>
          <c:idx val="2"/>
          <c:order val="2"/>
          <c:tx>
            <c:strRef>
              <c:f>Sheet1!$A$3</c:f>
              <c:strCache>
                <c:ptCount val="1"/>
                <c:pt idx="0">
                  <c:v>39.5-49.5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val>
            <c:numRef>
              <c:f>Sheet1!$B$3</c:f>
              <c:numCache>
                <c:formatCode>General</c:formatCode>
                <c:ptCount val="1"/>
                <c:pt idx="0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1C2-4753-AFB2-A69D47CF90BF}"/>
            </c:ext>
          </c:extLst>
        </c:ser>
        <c:ser>
          <c:idx val="3"/>
          <c:order val="3"/>
          <c:tx>
            <c:strRef>
              <c:f>Sheet1!$A$4</c:f>
              <c:strCache>
                <c:ptCount val="1"/>
                <c:pt idx="0">
                  <c:v>49.5-59.5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trendline>
            <c:trendlineType val="linear"/>
            <c:dispRSqr val="0"/>
            <c:dispEq val="0"/>
          </c:trendline>
          <c:val>
            <c:numRef>
              <c:f>Sheet1!$B$4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1C2-4753-AFB2-A69D47CF90BF}"/>
            </c:ext>
          </c:extLst>
        </c:ser>
        <c:ser>
          <c:idx val="4"/>
          <c:order val="4"/>
          <c:tx>
            <c:strRef>
              <c:f>Sheet1!$A$5</c:f>
              <c:strCache>
                <c:ptCount val="1"/>
                <c:pt idx="0">
                  <c:v>59.5-69.5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val>
            <c:numRef>
              <c:f>Sheet1!$B$5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1C2-4753-AFB2-A69D47CF90BF}"/>
            </c:ext>
          </c:extLst>
        </c:ser>
        <c:ser>
          <c:idx val="5"/>
          <c:order val="5"/>
          <c:tx>
            <c:strRef>
              <c:f>Sheet1!$A$6</c:f>
              <c:strCache>
                <c:ptCount val="1"/>
                <c:pt idx="0">
                  <c:v>69.5-79.5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Sheet1!$B$6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1C2-4753-AFB2-A69D47CF90BF}"/>
            </c:ext>
          </c:extLst>
        </c:ser>
        <c:ser>
          <c:idx val="6"/>
          <c:order val="6"/>
          <c:tx>
            <c:strRef>
              <c:f>Sheet1!$A$7</c:f>
              <c:strCache>
                <c:ptCount val="1"/>
                <c:pt idx="0">
                  <c:v>79.5-89.5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Sheet1!$B$7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1C2-4753-AFB2-A69D47CF90BF}"/>
            </c:ext>
          </c:extLst>
        </c:ser>
        <c:ser>
          <c:idx val="7"/>
          <c:order val="7"/>
          <c:tx>
            <c:strRef>
              <c:f>Sheet1!$A$8</c:f>
              <c:strCache>
                <c:ptCount val="1"/>
                <c:pt idx="0">
                  <c:v>89.5-99.5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Sheet1!$B$8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1C2-4753-AFB2-A69D47CF90B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2709792"/>
        <c:axId val="1132698368"/>
      </c:barChart>
      <c:catAx>
        <c:axId val="1132709792"/>
        <c:scaling>
          <c:orientation val="minMax"/>
        </c:scaling>
        <c:delete val="1"/>
        <c:axPos val="b"/>
        <c:minorGridlines/>
        <c:title>
          <c:tx>
            <c:rich>
              <a:bodyPr/>
              <a:lstStyle/>
              <a:p>
                <a:pPr>
                  <a:defRPr sz="3200" b="0" i="0">
                    <a:latin typeface="NikoshBAN" panose="02000000000000000000" pitchFamily="2" charset="0"/>
                    <a:cs typeface="NikoshBAN" panose="02000000000000000000" pitchFamily="2" charset="0"/>
                  </a:defRPr>
                </a:pPr>
                <a:r>
                  <a:rPr lang="bn-BD" sz="3200" b="0" i="0" u="none" strike="noStrike" baseline="0" dirty="0">
                    <a:effectLst/>
                  </a:rPr>
                  <a:t>অবিচ্চ্ছিন্ন শ্রেণির নিম্ম সীমা </a:t>
                </a:r>
                <a:r>
                  <a:rPr lang="bn-BD" sz="3200" b="0" i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b="0" i="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c:rich>
          </c:tx>
          <c:layout/>
          <c:overlay val="0"/>
        </c:title>
        <c:majorTickMark val="out"/>
        <c:minorTickMark val="none"/>
        <c:tickLblPos val="nextTo"/>
        <c:crossAx val="1132698368"/>
        <c:crosses val="autoZero"/>
        <c:auto val="1"/>
        <c:lblAlgn val="ctr"/>
        <c:lblOffset val="100"/>
        <c:noMultiLvlLbl val="0"/>
      </c:catAx>
      <c:valAx>
        <c:axId val="1132698368"/>
        <c:scaling>
          <c:orientation val="minMax"/>
        </c:scaling>
        <c:delete val="0"/>
        <c:axPos val="l"/>
        <c:minorGridlines/>
        <c:title>
          <c:tx>
            <c:rich>
              <a:bodyPr rot="0" vert="wordArtVert"/>
              <a:lstStyle/>
              <a:p>
                <a:pPr>
                  <a:defRPr sz="2800" b="0" i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defRPr>
                </a:pPr>
                <a:r>
                  <a:rPr lang="bn-BD" sz="2800" b="0" i="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ঘটন</a:t>
                </a:r>
                <a:r>
                  <a:rPr lang="bn-BD" sz="2800" b="0" i="0" baseline="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সংখ্যা </a:t>
                </a:r>
                <a:endParaRPr lang="en-US" sz="2800" b="0" i="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c:rich>
          </c:tx>
          <c:layout>
            <c:manualLayout>
              <c:xMode val="edge"/>
              <c:yMode val="edge"/>
              <c:x val="8.6467073919695311E-4"/>
              <c:y val="0.40751615814325931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400" b="0" i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1132709792"/>
        <c:crosses val="autoZero"/>
        <c:crossBetween val="between"/>
      </c:valAx>
      <c:spPr>
        <a:solidFill>
          <a:srgbClr val="002060"/>
        </a:solidFill>
      </c:spPr>
    </c:plotArea>
    <c:legend>
      <c:legendPos val="b"/>
      <c:layout>
        <c:manualLayout>
          <c:xMode val="edge"/>
          <c:yMode val="edge"/>
          <c:x val="9.2490356207095795E-2"/>
          <c:y val="0.82153943324816825"/>
          <c:w val="0.8352107234616265"/>
          <c:h val="9.4220105694171247E-2"/>
        </c:manualLayout>
      </c:layout>
      <c:overlay val="0"/>
      <c:txPr>
        <a:bodyPr/>
        <a:lstStyle/>
        <a:p>
          <a:pPr>
            <a:defRPr sz="1600">
              <a:solidFill>
                <a:srgbClr val="7030A0"/>
              </a:solidFill>
            </a:defRPr>
          </a:pPr>
          <a:endParaRPr lang="en-US"/>
        </a:p>
      </c:txPr>
    </c:legend>
    <c:plotVisOnly val="1"/>
    <c:dispBlanksAs val="gap"/>
    <c:showDLblsOverMax val="0"/>
  </c:chart>
  <c:spPr>
    <a:blipFill>
      <a:blip xmlns:r="http://schemas.openxmlformats.org/officeDocument/2006/relationships" r:embed="rId1"/>
      <a:tile tx="0" ty="0" sx="100000" sy="100000" flip="none" algn="tl"/>
    </a:blipFill>
  </c:spPr>
  <c:txPr>
    <a:bodyPr/>
    <a:lstStyle/>
    <a:p>
      <a:pPr>
        <a:defRPr>
          <a:solidFill>
            <a:srgbClr val="FF0000"/>
          </a:solidFill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36123262369982"/>
          <c:y val="8.6154040587605341E-2"/>
          <c:w val="0.76581889763779554"/>
          <c:h val="0.56659375911344412"/>
        </c:manualLayout>
      </c:layout>
      <c:lineChart>
        <c:grouping val="stacked"/>
        <c:varyColors val="0"/>
        <c:ser>
          <c:idx val="1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Sheet1!$A$1:$A$6</c:f>
              <c:strCache>
                <c:ptCount val="6"/>
                <c:pt idx="0">
                  <c:v>45-49</c:v>
                </c:pt>
                <c:pt idx="1">
                  <c:v>50-54</c:v>
                </c:pt>
                <c:pt idx="2">
                  <c:v>55-59</c:v>
                </c:pt>
                <c:pt idx="3">
                  <c:v>60-64</c:v>
                </c:pt>
                <c:pt idx="4">
                  <c:v>65-69</c:v>
                </c:pt>
                <c:pt idx="5">
                  <c:v>70-74</c:v>
                </c:pt>
              </c:strCache>
            </c:strRef>
          </c:cat>
          <c:val>
            <c:numRef>
              <c:f>Sheet1!$C$1:$C$6</c:f>
              <c:numCache>
                <c:formatCode>General</c:formatCode>
                <c:ptCount val="6"/>
                <c:pt idx="0">
                  <c:v>4</c:v>
                </c:pt>
                <c:pt idx="1">
                  <c:v>12</c:v>
                </c:pt>
                <c:pt idx="2">
                  <c:v>22</c:v>
                </c:pt>
                <c:pt idx="3">
                  <c:v>42</c:v>
                </c:pt>
                <c:pt idx="4">
                  <c:v>54</c:v>
                </c:pt>
                <c:pt idx="5">
                  <c:v>60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180-4A3A-ABFD-E609F16CEC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1132701088"/>
        <c:axId val="1132707072"/>
      </c:lineChart>
      <c:catAx>
        <c:axId val="11327010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bn-BD" dirty="0"/>
                  <a:t>শ্রেণির উচ্চসীমা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8238832993098085"/>
              <c:y val="0.54633345433888869"/>
            </c:manualLayout>
          </c:layout>
          <c:overlay val="0"/>
        </c:title>
        <c:numFmt formatCode="General" sourceLinked="0"/>
        <c:majorTickMark val="none"/>
        <c:minorTickMark val="none"/>
        <c:tickLblPos val="nextTo"/>
        <c:crossAx val="1132707072"/>
        <c:crosses val="autoZero"/>
        <c:auto val="1"/>
        <c:lblAlgn val="ctr"/>
        <c:lblOffset val="100"/>
        <c:noMultiLvlLbl val="0"/>
      </c:catAx>
      <c:valAx>
        <c:axId val="113270707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0" vert="wordArtVert"/>
              <a:lstStyle/>
              <a:p>
                <a:pPr>
                  <a:defRPr b="0" i="0">
                    <a:latin typeface="NikoshBAN" panose="02000000000000000000" pitchFamily="2" charset="0"/>
                    <a:cs typeface="NikoshBAN" panose="02000000000000000000" pitchFamily="2" charset="0"/>
                  </a:defRPr>
                </a:pPr>
                <a:r>
                  <a:rPr lang="bn-BD" b="0" i="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ক্রমযোজিত গণ সংখ্যারেখা</a:t>
                </a:r>
              </a:p>
            </c:rich>
          </c:tx>
          <c:layout>
            <c:manualLayout>
              <c:xMode val="edge"/>
              <c:yMode val="edge"/>
              <c:x val="1.0667954700106933E-2"/>
              <c:y val="2.9368777429245436E-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spPr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c:spPr>
        <c:crossAx val="1132701088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solidFill>
          <a:srgbClr val="FF0000"/>
        </a:solidFill>
        <a:ln w="25400">
          <a:solidFill>
            <a:srgbClr val="CCFFFF"/>
          </a:solidFill>
        </a:ln>
      </c:spPr>
    </c:plotArea>
    <c:plotVisOnly val="1"/>
    <c:dispBlanksAs val="zero"/>
    <c:showDLblsOverMax val="0"/>
  </c:chart>
  <c:spPr>
    <a:solidFill>
      <a:schemeClr val="accent5">
        <a:lumMod val="20000"/>
        <a:lumOff val="80000"/>
      </a:schemeClr>
    </a:solidFill>
  </c:spPr>
  <c:txPr>
    <a:bodyPr/>
    <a:lstStyle/>
    <a:p>
      <a:pPr>
        <a:defRPr sz="2400">
          <a:solidFill>
            <a:srgbClr val="002060"/>
          </a:solidFill>
        </a:defRPr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69EF7-4BBC-4B4E-B968-48D9183A9014}" type="datetime9">
              <a:rPr lang="en-US" smtClean="0"/>
              <a:t>27-Mar-20 9:21:31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33C40-DFA2-4E3F-A1CE-91D253AEEC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7255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E4B0A-5791-4FA1-8C41-E46ED5776CAE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4F3FF-82F2-4B4C-8D61-976730103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17906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B398218B-4E66-473A-B545-C265C397C7EC}" type="datetime9">
              <a:rPr lang="en-US" smtClean="0"/>
              <a:t>27-Mar-20 9:21:30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95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3366F26E-FBE9-42C6-9BBC-908C5D3AE9BE}" type="datetime9">
              <a:rPr lang="en-US" smtClean="0"/>
              <a:t>27-Mar-20 9:21:34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0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190CAF5-4A52-4626-8615-C350E1922C25}" type="datetime9">
              <a:rPr lang="en-US" smtClean="0"/>
              <a:t>27-Mar-20 9:21:31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35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773C6-EA00-47DE-B7D3-95ABB1EC9188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148DBCEF-BC89-40B9-B319-FE824158EA6B}" type="datetime9">
              <a:rPr lang="en-US" smtClean="0"/>
              <a:t>27-Mar-20 9:21:34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2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C8087-6DD0-445B-9FE1-24D34A41FF6D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860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B3BA5-5400-4FC6-A94C-95A8F45D46E6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16063-ABB7-4300-957B-BD6337D578A5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4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CDE3A-7647-4C84-9E3B-5A51AFADDCEC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580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9B3DF-F355-49B4-AB5C-752A9C16DC2F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21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24ECA-F566-4FC9-BC35-9BC161572A12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837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97BDF-A8B3-42D3-9565-6792622D5257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69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BD8A2-7AD0-4F68-97B5-D6D1BC4F01DA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7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7402F-2153-43F3-B0CF-7D61C194F82F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14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82CF5-9FA4-4ADA-AB6E-6622E66E2F9A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89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512A3-FA56-48A8-AE18-C4930E2B4473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4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E4B1E-EC22-4B63-B97C-38A14A672885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76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E5976-F0DF-46C8-B25D-2AE1B7750268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29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77726-7EE0-4EFF-85D8-B711A241BC6E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489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7CA6E-2677-4C10-8193-272C50F3BBCC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A5BE8-4660-42BA-94AE-A125D8D6AFD3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BED1-A2D9-4F9B-A976-29925B265A9E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32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2A2A8F4-B0EC-4FCE-8362-46BA14EE6374}" type="datetime9">
              <a:rPr lang="en-US" smtClean="0"/>
              <a:t>27-Mar-20 9:21:30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DBEA130-D42B-49D7-93B8-03B236E496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94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gif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33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7490" y="722864"/>
            <a:ext cx="7024744" cy="1143000"/>
          </a:xfrm>
          <a:blipFill>
            <a:blip r:embed="rId4"/>
            <a:tile tx="0" ty="0" sx="100000" sy="100000" flip="none" algn="tl"/>
          </a:blipFill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পরম করুণাময় আল্লাহর নামে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bn-BD" dirty="0"/>
              <a:t> 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31698" y="5585461"/>
            <a:ext cx="3502152" cy="365125"/>
          </a:xfrm>
        </p:spPr>
        <p:txBody>
          <a:bodyPr/>
          <a:lstStyle/>
          <a:p>
            <a:r>
              <a:rPr lang="as-IN" dirty="0">
                <a:latin typeface="NikoshBAN" panose="02000000000000000000" pitchFamily="2" charset="0"/>
                <a:cs typeface="NikoshBAN" panose="02000000000000000000" pitchFamily="2" charset="0"/>
              </a:rPr>
              <a:t>মোঃ মোজাম্মেল হোসন, ঢাকা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1</a:t>
            </a:fld>
            <a:endParaRPr lang="en-US" dirty="0"/>
          </a:p>
        </p:txBody>
      </p:sp>
      <p:pic>
        <p:nvPicPr>
          <p:cNvPr id="4" name="Picture 2" descr="C:\Users\Takreem\Downloads\500px-Flag_of_Bangladesh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73" y="1946300"/>
            <a:ext cx="410445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24525" y="4385306"/>
            <a:ext cx="5110674" cy="10772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ডিজিটাল বাংলাদেশ গড়ার প্রত্যয়ে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মাল্টিমিডিয়া ক্লাসে সবাইকে স্বাগতম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532116" y="5698856"/>
            <a:ext cx="350403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fld id="{9C9FDD4A-0A34-4D3B-8F14-8C02052CDAFC}" type="datetime10">
              <a:rPr lang="bn-BD" sz="200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 algn="ctr"/>
              <a:t>শুক্রবার, 27 মার্চ, 2020</a:t>
            </a:fld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BD284-584D-42DF-8A5C-4B4ED388F631}" type="datetime9">
              <a:rPr lang="en-US" smtClean="0"/>
              <a:t>27-Mar-20 9:21:30 PM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9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drumroll.wav"/>
          </p:stSnd>
        </p:sndAc>
      </p:transition>
    </mc:Choice>
    <mc:Fallback xmlns="">
      <p:transition spd="slow">
        <p:circl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775520" y="0"/>
            <a:ext cx="8496944" cy="836712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গড়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ধাপ বিচ্যুতি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)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নির্ণয়ের পদ্বতি বিশ্লেষণ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6419083"/>
                  </p:ext>
                </p:extLst>
              </p:nvPr>
            </p:nvGraphicFramePr>
            <p:xfrm>
              <a:off x="895128" y="707344"/>
              <a:ext cx="11296872" cy="589053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755603">
                      <a:extLst>
                        <a:ext uri="{9D8B030D-6E8A-4147-A177-3AD203B41FA5}">
                          <a16:colId xmlns:a16="http://schemas.microsoft.com/office/drawing/2014/main" xmlns="" val="20000"/>
                        </a:ext>
                      </a:extLst>
                    </a:gridCol>
                    <a:gridCol w="2165626">
                      <a:extLst>
                        <a:ext uri="{9D8B030D-6E8A-4147-A177-3AD203B41FA5}">
                          <a16:colId xmlns:a16="http://schemas.microsoft.com/office/drawing/2014/main" xmlns="" val="20001"/>
                        </a:ext>
                      </a:extLst>
                    </a:gridCol>
                    <a:gridCol w="2240701">
                      <a:extLst>
                        <a:ext uri="{9D8B030D-6E8A-4147-A177-3AD203B41FA5}">
                          <a16:colId xmlns:a16="http://schemas.microsoft.com/office/drawing/2014/main" xmlns="" val="20002"/>
                        </a:ext>
                      </a:extLst>
                    </a:gridCol>
                    <a:gridCol w="2920338">
                      <a:extLst>
                        <a:ext uri="{9D8B030D-6E8A-4147-A177-3AD203B41FA5}">
                          <a16:colId xmlns:a16="http://schemas.microsoft.com/office/drawing/2014/main" xmlns="" val="20003"/>
                        </a:ext>
                      </a:extLst>
                    </a:gridCol>
                    <a:gridCol w="2214604">
                      <a:extLst>
                        <a:ext uri="{9D8B030D-6E8A-4147-A177-3AD203B41FA5}">
                          <a16:colId xmlns:a16="http://schemas.microsoft.com/office/drawing/2014/main" xmlns="" val="20004"/>
                        </a:ext>
                      </a:extLst>
                    </a:gridCol>
                  </a:tblGrid>
                  <a:tr h="792088">
                    <a:tc>
                      <a:txBody>
                        <a:bodyPr/>
                        <a:lstStyle/>
                        <a:p>
                          <a:r>
                            <a:rPr lang="bn-BD" sz="2000" dirty="0"/>
                            <a:t>শ্রেণি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/>
                            <a:t>ঘটন</a:t>
                          </a:r>
                          <a:r>
                            <a:rPr lang="bn-BD" sz="2000" baseline="0" dirty="0"/>
                            <a:t> সংখ্যা</a:t>
                          </a:r>
                        </a:p>
                        <a:p>
                          <a:pPr algn="ctr"/>
                          <a:r>
                            <a:rPr lang="bn-BD" sz="2000" baseline="0" dirty="0"/>
                            <a:t>(</a:t>
                          </a:r>
                          <a:r>
                            <a:rPr lang="en-US" sz="2000" baseline="0" dirty="0"/>
                            <a:t>f </a:t>
                          </a:r>
                          <a:r>
                            <a:rPr lang="en-US" sz="2000" baseline="-25000" dirty="0"/>
                            <a:t>i   </a:t>
                          </a:r>
                          <a:r>
                            <a:rPr lang="en-US" sz="2000" baseline="0" dirty="0"/>
                            <a:t>)</a:t>
                          </a:r>
                          <a:endParaRPr lang="en-US" sz="2000" b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bn-BD" sz="2000" dirty="0"/>
                            <a:t>শ্রেণির</a:t>
                          </a:r>
                          <a:r>
                            <a:rPr lang="bn-BD" sz="2000" baseline="0" dirty="0"/>
                            <a:t> মধ্যবিন্দু</a:t>
                          </a:r>
                          <a:endParaRPr lang="en-US" sz="2000" baseline="0" dirty="0"/>
                        </a:p>
                        <a:p>
                          <a:pPr algn="l"/>
                          <a:r>
                            <a:rPr lang="en-US" sz="2000" baseline="0" dirty="0"/>
                            <a:t>( x </a:t>
                          </a:r>
                          <a:r>
                            <a:rPr lang="en-US" sz="2000" baseline="-25000" dirty="0"/>
                            <a:t> i </a:t>
                          </a:r>
                          <a:r>
                            <a:rPr lang="en-US" sz="2000" baseline="0" dirty="0"/>
                            <a:t>)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bn-BD" sz="2000" dirty="0"/>
                            <a:t>ধাপ বিচ্যুতি </a:t>
                          </a:r>
                          <a:endParaRPr lang="en-US" sz="2000" dirty="0"/>
                        </a:p>
                        <a:p>
                          <a:r>
                            <a:rPr lang="en-US" sz="2000" baseline="0" dirty="0"/>
                            <a:t>u </a:t>
                          </a:r>
                          <a:r>
                            <a:rPr lang="en-US" sz="2000" baseline="-25000" dirty="0"/>
                            <a:t>i</a:t>
                          </a:r>
                          <a:r>
                            <a:rPr lang="bn-BD" sz="2000" baseline="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aseline="0" smtClean="0"/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x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/>
                                    <m:t> 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/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a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h</m:t>
                                  </m:r>
                                </m:den>
                              </m:f>
                            </m:oMath>
                          </a14:m>
                          <a:endParaRPr lang="en-US" sz="2000" b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2000" dirty="0"/>
                            <a:t>ঘটন</a:t>
                          </a:r>
                          <a:r>
                            <a:rPr lang="bn-BD" sz="2000" baseline="0" dirty="0"/>
                            <a:t> সংখ্যা</a:t>
                          </a:r>
                          <a:r>
                            <a:rPr lang="en-US" sz="2000" baseline="0" dirty="0"/>
                            <a:t> ×</a:t>
                          </a:r>
                          <a:r>
                            <a:rPr lang="bn-BD" sz="2000" dirty="0"/>
                            <a:t>বিচ্যুতি </a:t>
                          </a:r>
                          <a:endParaRPr lang="en-US" sz="20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/>
                            <a:t>(f </a:t>
                          </a:r>
                          <a:r>
                            <a:rPr lang="en-US" sz="2000" baseline="-25000" dirty="0"/>
                            <a:t>i </a:t>
                          </a:r>
                          <a:r>
                            <a:rPr lang="en-US" sz="2000" baseline="0" dirty="0"/>
                            <a:t>× u </a:t>
                          </a:r>
                          <a:r>
                            <a:rPr lang="en-US" sz="2000" baseline="-25000" dirty="0"/>
                            <a:t>i</a:t>
                          </a:r>
                          <a:r>
                            <a:rPr lang="en-US" sz="2000" baseline="0" dirty="0"/>
                            <a:t>)</a:t>
                          </a:r>
                          <a:endParaRPr lang="en-US" sz="2000" b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0"/>
                      </a:ext>
                    </a:extLst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20-29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24.5 ( x</a:t>
                          </a:r>
                          <a:r>
                            <a:rPr lang="en-US" sz="2000" baseline="-25000" dirty="0"/>
                            <a:t>1</a:t>
                          </a:r>
                          <a:r>
                            <a:rPr lang="en-US" sz="2000" dirty="0"/>
                            <a:t> 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/>
                            <a:t>u </a:t>
                          </a:r>
                          <a:r>
                            <a:rPr lang="en-US" sz="2000" baseline="-25000" dirty="0"/>
                            <a:t>1</a:t>
                          </a:r>
                          <a:r>
                            <a:rPr lang="bn-BD" sz="2000" baseline="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aseline="0" smtClean="0"/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aseline="0" smtClean="0"/>
                                    <m:t>24.5 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/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64.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10</m:t>
                                  </m:r>
                                </m:den>
                              </m:f>
                              <m:r>
                                <a:rPr lang="en-US" sz="2000" baseline="0" dirty="0" smtClean="0"/>
                                <m:t>=−</m:t>
                              </m:r>
                              <m:r>
                                <a:rPr lang="en-US" sz="2000" baseline="0" dirty="0" smtClean="0"/>
                                <m:t>4</m:t>
                              </m:r>
                            </m:oMath>
                          </a14:m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-8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1"/>
                      </a:ext>
                    </a:extLst>
                  </a:tr>
                  <a:tr h="52693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30-39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34.5 ( x</a:t>
                          </a:r>
                          <a:r>
                            <a:rPr lang="en-US" sz="2000" baseline="-25000" dirty="0"/>
                            <a:t>2</a:t>
                          </a:r>
                          <a:r>
                            <a:rPr lang="en-US" sz="2000" dirty="0"/>
                            <a:t> 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/>
                            <a:t>u </a:t>
                          </a:r>
                          <a:r>
                            <a:rPr lang="en-US" sz="2000" baseline="-25000" dirty="0"/>
                            <a:t>2</a:t>
                          </a:r>
                          <a:r>
                            <a:rPr lang="bn-BD" sz="2000" baseline="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aseline="0" smtClean="0"/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aseline="0" smtClean="0"/>
                                    <m:t>34.5 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/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64.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= -3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-12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2"/>
                      </a:ext>
                    </a:extLst>
                  </a:tr>
                  <a:tr h="5871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40-49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44.5 ( x</a:t>
                          </a:r>
                          <a:r>
                            <a:rPr lang="en-US" sz="2000" baseline="-25000" dirty="0"/>
                            <a:t>3</a:t>
                          </a:r>
                          <a:r>
                            <a:rPr lang="en-US" sz="2000" dirty="0"/>
                            <a:t> 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/>
                            <a:t>u </a:t>
                          </a:r>
                          <a:r>
                            <a:rPr lang="en-US" sz="2000" baseline="-25000" dirty="0"/>
                            <a:t>3</a:t>
                          </a:r>
                          <a:r>
                            <a:rPr lang="bn-BD" sz="2000" baseline="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aseline="0" smtClean="0"/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aseline="0" smtClean="0"/>
                                    <m:t>44.5 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/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64.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 = -2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-10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3"/>
                      </a:ext>
                    </a:extLst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50-59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54.5 ( x</a:t>
                          </a:r>
                          <a:r>
                            <a:rPr lang="en-US" sz="2000" baseline="-25000" dirty="0"/>
                            <a:t>4</a:t>
                          </a:r>
                          <a:r>
                            <a:rPr lang="en-US" sz="2000" dirty="0"/>
                            <a:t>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/>
                            <a:t>u </a:t>
                          </a:r>
                          <a:r>
                            <a:rPr lang="en-US" sz="2000" baseline="-25000" dirty="0"/>
                            <a:t>4</a:t>
                          </a:r>
                          <a:r>
                            <a:rPr lang="bn-BD" sz="2000" baseline="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aseline="0" smtClean="0"/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aseline="0" smtClean="0"/>
                                    <m:t>54.5 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/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64.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= -1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-4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4"/>
                      </a:ext>
                    </a:extLst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 60-69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64.5 ( x</a:t>
                          </a:r>
                          <a:r>
                            <a:rPr lang="en-US" sz="2000" baseline="-25000" dirty="0"/>
                            <a:t>5</a:t>
                          </a:r>
                          <a:r>
                            <a:rPr lang="en-US" sz="2000" baseline="0" dirty="0"/>
                            <a:t> = a </a:t>
                          </a:r>
                          <a:r>
                            <a:rPr lang="en-US" sz="2000" dirty="0"/>
                            <a:t>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/>
                            <a:t>u </a:t>
                          </a:r>
                          <a:r>
                            <a:rPr lang="en-US" sz="2000" baseline="-25000" dirty="0"/>
                            <a:t>5</a:t>
                          </a:r>
                          <a:r>
                            <a:rPr lang="bn-BD" sz="2000" baseline="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aseline="0" smtClean="0"/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aseline="0" smtClean="0"/>
                                    <m:t>64.5 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/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64.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10</m:t>
                                  </m:r>
                                </m:den>
                              </m:f>
                              <m:r>
                                <a:rPr lang="en-US" sz="2000" baseline="0" dirty="0" smtClean="0"/>
                                <m:t>=</m:t>
                              </m:r>
                              <m:r>
                                <a:rPr lang="en-US" sz="2000" baseline="0" dirty="0" smtClean="0"/>
                                <m:t>0</m:t>
                              </m:r>
                            </m:oMath>
                          </a14:m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5"/>
                      </a:ext>
                    </a:extLst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70-79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74.5 ( x</a:t>
                          </a:r>
                          <a:r>
                            <a:rPr lang="en-US" sz="2000" baseline="-25000" dirty="0"/>
                            <a:t>6</a:t>
                          </a:r>
                          <a:r>
                            <a:rPr lang="en-US" sz="2000" dirty="0"/>
                            <a:t> 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/>
                            <a:t>u </a:t>
                          </a:r>
                          <a:r>
                            <a:rPr lang="en-US" sz="2000" baseline="-25000" dirty="0"/>
                            <a:t>6</a:t>
                          </a:r>
                          <a:r>
                            <a:rPr lang="bn-BD" sz="2000" baseline="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aseline="0" smtClean="0"/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aseline="0" smtClean="0"/>
                                    <m:t>74.5 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/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64.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= 1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6"/>
                      </a:ext>
                    </a:extLst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80-89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84.5 ( x</a:t>
                          </a:r>
                          <a:r>
                            <a:rPr lang="en-US" sz="2000" baseline="-25000" dirty="0"/>
                            <a:t>7</a:t>
                          </a:r>
                          <a:r>
                            <a:rPr lang="en-US" sz="2000" dirty="0"/>
                            <a:t>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/>
                            <a:t>u </a:t>
                          </a:r>
                          <a:r>
                            <a:rPr lang="en-US" sz="2000" baseline="-25000" dirty="0"/>
                            <a:t>7</a:t>
                          </a:r>
                          <a:r>
                            <a:rPr lang="bn-BD" sz="2000" baseline="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aseline="0" smtClean="0"/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aseline="0" smtClean="0"/>
                                    <m:t>84.5 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/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64.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 = 2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7"/>
                      </a:ext>
                    </a:extLst>
                  </a:tr>
                  <a:tr h="48561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90-99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94.5 ( x</a:t>
                          </a:r>
                          <a:r>
                            <a:rPr lang="en-US" sz="2000" baseline="-25000" dirty="0"/>
                            <a:t>8</a:t>
                          </a:r>
                          <a:r>
                            <a:rPr lang="en-US" sz="2000" dirty="0"/>
                            <a:t> 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baseline="0" dirty="0"/>
                            <a:t>u </a:t>
                          </a:r>
                          <a:r>
                            <a:rPr lang="en-US" sz="2000" baseline="-25000" dirty="0"/>
                            <a:t>8</a:t>
                          </a:r>
                          <a:r>
                            <a:rPr lang="bn-BD" sz="2000" baseline="0" dirty="0"/>
                            <a:t>=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000" baseline="0" smtClean="0"/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000" baseline="0" smtClean="0"/>
                                    <m:t>94.5 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/>
                                    <m:t>−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64.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10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2000" dirty="0"/>
                            <a:t> =3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8"/>
                      </a:ext>
                    </a:extLst>
                  </a:tr>
                  <a:tr h="3647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K=8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n= 30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nary>
                                <m:naryPr>
                                  <m:chr m:val="∑"/>
                                  <m:ctrlPr>
                                    <a:rPr lang="en-US" sz="2000" smtClean="0"/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000" smtClean="0"/>
                                    <m:t>𝒊</m:t>
                                  </m:r>
                                  <m:r>
                                    <a:rPr lang="en-US" sz="2000" smtClean="0"/>
                                    <m:t>=</m:t>
                                  </m:r>
                                  <m:r>
                                    <a:rPr lang="en-US" sz="2000" smtClean="0"/>
                                    <m:t>𝟏</m:t>
                                  </m:r>
                                </m:sub>
                                <m:sup>
                                  <m:r>
                                    <a:rPr lang="en-US" sz="2000" smtClean="0"/>
                                    <m:t>𝒌</m:t>
                                  </m:r>
                                </m:sup>
                                <m:e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(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f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u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-25000" dirty="0" smtClean="0"/>
                                    <m:t>i</m:t>
                                  </m:r>
                                  <m:r>
                                    <m:rPr>
                                      <m:nor/>
                                    </m:rPr>
                                    <a:rPr lang="bn-BD" sz="2000" baseline="-25000" dirty="0" smtClean="0"/>
                                    <m:t> 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sz="2000" baseline="0" dirty="0" smtClean="0"/>
                                    <m:t>) </m:t>
                                  </m:r>
                                </m:e>
                              </m:nary>
                              <m:r>
                                <a:rPr lang="en-US" sz="2000" smtClean="0"/>
                                <m:t>=</m:t>
                              </m:r>
                            </m:oMath>
                          </a14:m>
                          <a:r>
                            <a:rPr lang="en-US" sz="2000" dirty="0"/>
                            <a:t> -17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="" val="10009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46419083"/>
                  </p:ext>
                </p:extLst>
              </p:nvPr>
            </p:nvGraphicFramePr>
            <p:xfrm>
              <a:off x="895128" y="707344"/>
              <a:ext cx="11296872" cy="5890533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755603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2165626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2240701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2920338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221460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</a:tblGrid>
                  <a:tr h="837184">
                    <a:tc>
                      <a:txBody>
                        <a:bodyPr/>
                        <a:lstStyle/>
                        <a:p>
                          <a:r>
                            <a:rPr lang="bn-BD" sz="2000" dirty="0"/>
                            <a:t>শ্রেণি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bn-BD" sz="2000" dirty="0"/>
                            <a:t>ঘটন</a:t>
                          </a:r>
                          <a:r>
                            <a:rPr lang="bn-BD" sz="2000" baseline="0" dirty="0"/>
                            <a:t> সংখ্যা</a:t>
                          </a:r>
                        </a:p>
                        <a:p>
                          <a:pPr algn="ctr"/>
                          <a:r>
                            <a:rPr lang="bn-BD" sz="2000" baseline="0" dirty="0"/>
                            <a:t>(</a:t>
                          </a:r>
                          <a:r>
                            <a:rPr lang="en-US" sz="2000" baseline="0" dirty="0"/>
                            <a:t>f </a:t>
                          </a:r>
                          <a:r>
                            <a:rPr lang="en-US" sz="2000" baseline="-25000" dirty="0"/>
                            <a:t>i   </a:t>
                          </a:r>
                          <a:r>
                            <a:rPr lang="en-US" sz="2000" baseline="0" dirty="0"/>
                            <a:t>)</a:t>
                          </a:r>
                          <a:endParaRPr lang="en-US" sz="2000" b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bn-BD" sz="2000" dirty="0"/>
                            <a:t>শ্রেণির</a:t>
                          </a:r>
                          <a:r>
                            <a:rPr lang="bn-BD" sz="2000" baseline="0" dirty="0"/>
                            <a:t> মধ্যবিন্দু</a:t>
                          </a:r>
                          <a:endParaRPr lang="en-US" sz="2000" baseline="0" dirty="0"/>
                        </a:p>
                        <a:p>
                          <a:pPr algn="l"/>
                          <a:r>
                            <a:rPr lang="en-US" sz="2000" baseline="0" dirty="0"/>
                            <a:t>( x </a:t>
                          </a:r>
                          <a:r>
                            <a:rPr lang="en-US" sz="2000" baseline="-25000" dirty="0"/>
                            <a:t> i </a:t>
                          </a:r>
                          <a:r>
                            <a:rPr lang="en-US" sz="2000" baseline="0" dirty="0"/>
                            <a:t>)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0833" t="-5109" r="-76667" b="-694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bn-BD" sz="2000" dirty="0"/>
                            <a:t>ঘটন</a:t>
                          </a:r>
                          <a:r>
                            <a:rPr lang="bn-BD" sz="2000" baseline="0" dirty="0"/>
                            <a:t> সংখ্যা</a:t>
                          </a:r>
                          <a:r>
                            <a:rPr lang="en-US" sz="2000" baseline="0" dirty="0"/>
                            <a:t> ×</a:t>
                          </a:r>
                          <a:r>
                            <a:rPr lang="bn-BD" sz="2000" dirty="0"/>
                            <a:t>বিচ্যুতি </a:t>
                          </a:r>
                          <a:endParaRPr lang="en-US" sz="2000" dirty="0"/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baseline="0" dirty="0"/>
                            <a:t>(f </a:t>
                          </a:r>
                          <a:r>
                            <a:rPr lang="en-US" sz="2000" baseline="-25000" dirty="0"/>
                            <a:t>i </a:t>
                          </a:r>
                          <a:r>
                            <a:rPr lang="en-US" sz="2000" baseline="0" dirty="0"/>
                            <a:t>× u </a:t>
                          </a:r>
                          <a:r>
                            <a:rPr lang="en-US" sz="2000" baseline="-25000" dirty="0"/>
                            <a:t>i</a:t>
                          </a:r>
                          <a:r>
                            <a:rPr lang="en-US" sz="2000" baseline="0" dirty="0"/>
                            <a:t>)</a:t>
                          </a:r>
                          <a:endParaRPr lang="en-US" sz="2000" b="1" baseline="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577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20-29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24.5 ( x</a:t>
                          </a:r>
                          <a:r>
                            <a:rPr lang="en-US" sz="2000" baseline="-25000" dirty="0"/>
                            <a:t>1</a:t>
                          </a:r>
                          <a:r>
                            <a:rPr lang="en-US" sz="2000" dirty="0"/>
                            <a:t> 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0833" t="-151579" r="-76667" b="-9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-8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577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30-39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34.5 ( x</a:t>
                          </a:r>
                          <a:r>
                            <a:rPr lang="en-US" sz="2000" baseline="-25000" dirty="0"/>
                            <a:t>2</a:t>
                          </a:r>
                          <a:r>
                            <a:rPr lang="en-US" sz="2000" dirty="0"/>
                            <a:t> 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0833" t="-251579" r="-76667" b="-80105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-12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58713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40-49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44.5 ( x</a:t>
                          </a:r>
                          <a:r>
                            <a:rPr lang="en-US" sz="2000" baseline="-25000" dirty="0"/>
                            <a:t>3</a:t>
                          </a:r>
                          <a:r>
                            <a:rPr lang="en-US" sz="2000" dirty="0"/>
                            <a:t> 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0833" t="-347917" r="-76667" b="-6927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-10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  <a:tr h="577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50-59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4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54.5 ( x</a:t>
                          </a:r>
                          <a:r>
                            <a:rPr lang="en-US" sz="2000" baseline="-25000" dirty="0"/>
                            <a:t>4</a:t>
                          </a:r>
                          <a:r>
                            <a:rPr lang="en-US" sz="2000" dirty="0"/>
                            <a:t>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0833" t="-452632" r="-76667" b="-6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-4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4"/>
                      </a:ext>
                    </a:extLst>
                  </a:tr>
                  <a:tr h="577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 60-69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64.5 ( x</a:t>
                          </a:r>
                          <a:r>
                            <a:rPr lang="en-US" sz="2000" baseline="-25000" dirty="0"/>
                            <a:t>5</a:t>
                          </a:r>
                          <a:r>
                            <a:rPr lang="en-US" sz="2000" baseline="0" dirty="0"/>
                            <a:t> = a </a:t>
                          </a:r>
                          <a:r>
                            <a:rPr lang="en-US" sz="2000" dirty="0"/>
                            <a:t>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0833" t="-552632" r="-76667" b="-5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0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5"/>
                      </a:ext>
                    </a:extLst>
                  </a:tr>
                  <a:tr h="577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70-79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74.5 ( x</a:t>
                          </a:r>
                          <a:r>
                            <a:rPr lang="en-US" sz="2000" baseline="-25000" dirty="0"/>
                            <a:t>6</a:t>
                          </a:r>
                          <a:r>
                            <a:rPr lang="en-US" sz="2000" dirty="0"/>
                            <a:t> 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0833" t="-652632" r="-76667" b="-4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2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6"/>
                      </a:ext>
                    </a:extLst>
                  </a:tr>
                  <a:tr h="577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80-89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84.5 ( x</a:t>
                          </a:r>
                          <a:r>
                            <a:rPr lang="en-US" sz="2000" baseline="-25000" dirty="0"/>
                            <a:t>7</a:t>
                          </a:r>
                          <a:r>
                            <a:rPr lang="en-US" sz="2000" dirty="0"/>
                            <a:t>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0833" t="-752632" r="-76667" b="-3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6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7"/>
                      </a:ext>
                    </a:extLst>
                  </a:tr>
                  <a:tr h="57740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90-99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3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/>
                            <a:t>94.5 ( x</a:t>
                          </a:r>
                          <a:r>
                            <a:rPr lang="en-US" sz="2000" baseline="-25000" dirty="0"/>
                            <a:t>8</a:t>
                          </a:r>
                          <a:r>
                            <a:rPr lang="en-US" sz="2000" dirty="0"/>
                            <a:t> )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210833" t="-861702" r="-76667" b="-2031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9</a:t>
                          </a:r>
                          <a:endParaRPr lang="en-US" sz="2000" b="0" i="0" dirty="0">
                            <a:solidFill>
                              <a:srgbClr val="FF0000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8"/>
                      </a:ext>
                    </a:extLst>
                  </a:tr>
                  <a:tr h="424371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K=8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/>
                            <a:t>n= 30</a:t>
                          </a:r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0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411019" t="-1291429" r="-1377" b="-17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9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7004-6FC0-4E40-9B36-A648849F447E}" type="datetime9">
              <a:rPr lang="en-US" smtClean="0"/>
              <a:t>27-Mar-20 9:21:33 PM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50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391545" y="517954"/>
                <a:ext cx="10018713" cy="5247861"/>
              </a:xfrm>
              <a:noFill/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3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মনেকরি, গড়টি 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(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60-69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শ্রেণিতে রয়েছে। </a:t>
                </a:r>
              </a:p>
              <a:p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 শ্রেণির মধ্যবিন্দু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64.5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∴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অনুমিত গড় ,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a 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64.5</a:t>
                </a: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এখানে,</a:t>
                </a:r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ব্যবধান ,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h=10</a:t>
                </a:r>
              </a:p>
              <a:p>
                <a:pPr marL="0" indent="0">
                  <a:buNone/>
                </a:pP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ঘটন সংখ্যার সমষ্টি ,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n=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30</a:t>
                </a:r>
              </a:p>
              <a:p>
                <a:pPr marL="0" indent="0">
                  <a:buNone/>
                </a:pPr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ঘটন সংখ্যা ও বিচ্যুতি সংখ্যার গুনফলের সমষ্টি,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sz="3200" i="1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3"/>
                          </m:rPr>
                          <a:rPr lang="en-US" sz="32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i</m:t>
                        </m:r>
                        <m:r>
                          <a:rPr lang="en-US" sz="32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r>
                          <a:rPr lang="en-US" sz="32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3200" b="0" i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k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32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32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sz="32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32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bn-BD" sz="3200" baseline="-250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NikoshBAN" panose="02000000000000000000" pitchFamily="2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3200" dirty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) </m:t>
                        </m:r>
                      </m:e>
                    </m:nary>
                  </m:oMath>
                </a14:m>
                <a:r>
                  <a:rPr lang="bn-BD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rPr>
                  <a:t>= </a:t>
                </a:r>
                <a:r>
                  <a:rPr lang="en-US" sz="32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-17</a:t>
                </a:r>
              </a:p>
              <a:p>
                <a:pPr marL="0" indent="0">
                  <a:buNone/>
                </a:pPr>
                <a:endParaRPr lang="bn-BD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91545" y="517954"/>
                <a:ext cx="10018713" cy="5247861"/>
              </a:xfrm>
              <a:blipFill rotWithShape="0">
                <a:blip r:embed="rId2"/>
                <a:stretch>
                  <a:fillRect l="-2494" t="-58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120B-1582-44EF-9186-9FEC8B59D5A2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7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981200" y="1600200"/>
                <a:ext cx="8229600" cy="4781128"/>
              </a:xfrm>
              <a:blipFill>
                <a:blip r:embed="rId2"/>
                <a:tile tx="0" ty="0" sx="100000" sy="100000" flip="none" algn="tl"/>
              </a:blipFill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endParaRPr lang="en-US" dirty="0">
                  <a:latin typeface="Lucida Sans Unicode"/>
                  <a:cs typeface="Lucida Sans Unicode"/>
                </a:endParaRPr>
              </a:p>
              <a:p>
                <a:pPr marL="0" indent="0">
                  <a:buNone/>
                </a:pPr>
                <a:r>
                  <a:rPr lang="en-US" dirty="0">
                    <a:latin typeface="Lucida Sans Unicode"/>
                    <a:cs typeface="Lucida Sans Unicode"/>
                  </a:rPr>
                  <a:t>∴</a:t>
                </a:r>
                <a:r>
                  <a:rPr lang="bn-BD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গড় </a:t>
                </a:r>
                <a:r>
                  <a:rPr lang="bn-BD" sz="4400" dirty="0">
                    <a:latin typeface="Lucida Sans Unicode"/>
                    <a:cs typeface="Lucida Sans Unicode"/>
                  </a:rPr>
                  <a:t>, </a:t>
                </a:r>
                <a:r>
                  <a:rPr lang="en-US" sz="4400" dirty="0">
                    <a:latin typeface="Lucida Sans Unicode"/>
                    <a:cs typeface="Lucida Sans Unicode"/>
                  </a:rPr>
                  <a:t>M = a+</a:t>
                </a:r>
                <a:r>
                  <a:rPr lang="en-US" sz="4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4400" i="1">
                            <a:latin typeface="Cambria Math"/>
                          </a:rPr>
                          <m:t>𝑖</m:t>
                        </m:r>
                        <m:r>
                          <a:rPr lang="en-US" sz="4400" i="1">
                            <a:latin typeface="Cambria Math"/>
                          </a:rPr>
                          <m:t>=</m:t>
                        </m:r>
                        <m:r>
                          <a:rPr lang="en-US" sz="4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4400" i="1">
                            <a:latin typeface="Cambria Math"/>
                          </a:rPr>
                          <m:t>𝑘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4400" dirty="0"/>
                          <m:t>(</m:t>
                        </m:r>
                        <m:r>
                          <m:rPr>
                            <m:nor/>
                          </m:rPr>
                          <a:rPr lang="en-US" sz="4400" dirty="0"/>
                          <m:t>f</m:t>
                        </m:r>
                        <m:r>
                          <m:rPr>
                            <m:nor/>
                          </m:rPr>
                          <a:rPr lang="en-US" sz="4400" dirty="0"/>
                          <m:t> </m:t>
                        </m:r>
                        <m:r>
                          <m:rPr>
                            <m:nor/>
                          </m:rPr>
                          <a:rPr lang="en-US" sz="4400" baseline="-25000" dirty="0"/>
                          <m:t>i</m:t>
                        </m:r>
                        <m:r>
                          <m:rPr>
                            <m:nor/>
                          </m:rPr>
                          <a:rPr lang="en-US" sz="4400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sz="4400" dirty="0"/>
                          <m:t>u</m:t>
                        </m:r>
                        <m:r>
                          <m:rPr>
                            <m:nor/>
                          </m:rPr>
                          <a:rPr lang="en-US" sz="4400" dirty="0"/>
                          <m:t> </m:t>
                        </m:r>
                        <m:r>
                          <m:rPr>
                            <m:nor/>
                          </m:rPr>
                          <a:rPr lang="en-US" sz="4400" baseline="-25000" dirty="0"/>
                          <m:t>i</m:t>
                        </m:r>
                        <m:r>
                          <m:rPr>
                            <m:nor/>
                          </m:rPr>
                          <a:rPr lang="bn-BD" sz="4400" baseline="-25000" dirty="0"/>
                          <m:t> </m:t>
                        </m:r>
                        <m:r>
                          <m:rPr>
                            <m:nor/>
                          </m:rPr>
                          <a:rPr lang="en-US" sz="4400" dirty="0"/>
                          <m:t>) </m:t>
                        </m:r>
                      </m:e>
                    </m:nary>
                  </m:oMath>
                </a14:m>
                <a:r>
                  <a:rPr lang="en-US" sz="4400" dirty="0">
                    <a:latin typeface="Lucida Sans Unicode"/>
                    <a:cs typeface="Lucida Sans Unicode"/>
                  </a:rPr>
                  <a:t>h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Lucida Sans Unicode"/>
                  </a:rPr>
                  <a:t>              = </a:t>
                </a: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64.5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4400" b="0" i="0">
                            <a:latin typeface="Cambria Math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×(-17) ×10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= 64.5 + (-0.57) ×10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= 64.5 – 5.7</a:t>
                </a:r>
              </a:p>
              <a:p>
                <a:pPr marL="0" indent="0">
                  <a:buNone/>
                </a:pPr>
                <a:r>
                  <a:rPr lang="en-US" sz="4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= 58.8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81200" y="1600200"/>
                <a:ext cx="8229600" cy="4781128"/>
              </a:xfrm>
              <a:blipFill rotWithShape="0">
                <a:blip r:embed="rId3"/>
                <a:stretch>
                  <a:fillRect l="-9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6A7B-74E7-4C22-92AA-D1E9DC2E50D3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91544" y="1410258"/>
            <a:ext cx="8424936" cy="224734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2400" dirty="0">
                <a:solidFill>
                  <a:srgbClr val="C00000"/>
                </a:solidFill>
              </a:rPr>
              <a:t/>
            </a:r>
            <a:br>
              <a:rPr lang="bn-BD" sz="2400" dirty="0">
                <a:solidFill>
                  <a:srgbClr val="C00000"/>
                </a:solidFill>
              </a:rPr>
            </a:br>
            <a:r>
              <a:rPr lang="bn-BD" sz="2400" dirty="0">
                <a:solidFill>
                  <a:srgbClr val="C00000"/>
                </a:solidFill>
              </a:rPr>
              <a:t/>
            </a:r>
            <a:br>
              <a:rPr lang="bn-BD" sz="2400" dirty="0">
                <a:solidFill>
                  <a:srgbClr val="C00000"/>
                </a:solidFill>
              </a:rPr>
            </a:br>
            <a:r>
              <a:rPr lang="bn-BD" sz="3200" b="1" dirty="0"/>
              <a:t>সমস্যা </a:t>
            </a:r>
            <a:r>
              <a:rPr lang="bn-BD" sz="2400" dirty="0">
                <a:solidFill>
                  <a:srgbClr val="C00000"/>
                </a:solidFill>
              </a:rPr>
              <a:t/>
            </a:r>
            <a:br>
              <a:rPr lang="bn-BD" sz="2400" dirty="0">
                <a:solidFill>
                  <a:srgbClr val="C00000"/>
                </a:solidFill>
              </a:rPr>
            </a:br>
            <a:r>
              <a:rPr lang="bn-BD" sz="2400" b="1" dirty="0">
                <a:solidFill>
                  <a:srgbClr val="C00000"/>
                </a:solidFill>
              </a:rPr>
              <a:t>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বিদ্যালয়ের অর্ধ বার্ষিকী পরীক্ষায়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150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জন ছাত্রের গণিতে প্রাপ্ত নম্বর নিম্নরুপ –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58345" y="3823861"/>
            <a:ext cx="8496944" cy="1689760"/>
          </a:xfrm>
          <a:prstGeom prst="rect">
            <a:avLst/>
          </a:prstGeom>
          <a:solidFill>
            <a:schemeClr val="bg2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ক) প্রচুরক নির্ণয়ের সূত্রটি লিখে প্রতীক গুলোর অর্থ ব্যাখ্যা কর।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উপাত্ত 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 কর।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451556"/>
              </p:ext>
            </p:extLst>
          </p:nvPr>
        </p:nvGraphicFramePr>
        <p:xfrm>
          <a:off x="1991544" y="1628800"/>
          <a:ext cx="8424936" cy="9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5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24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999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0520">
                <a:tc>
                  <a:txBody>
                    <a:bodyPr/>
                    <a:lstStyle/>
                    <a:p>
                      <a:r>
                        <a:rPr lang="bn-BD" sz="20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864">
                <a:tc>
                  <a:txBody>
                    <a:bodyPr/>
                    <a:lstStyle/>
                    <a:p>
                      <a:r>
                        <a:rPr lang="bn-BD" sz="24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r>
                        <a:rPr lang="bn-BD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মোঃ মোজাম্মেল হোসন, ঢাকা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2313B-0C7A-4481-9AD0-F92B5BE62AB0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8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34881"/>
            <a:ext cx="8707372" cy="922114"/>
          </a:xfrm>
          <a:noFill/>
        </p:spPr>
        <p:txBody>
          <a:bodyPr/>
          <a:lstStyle/>
          <a:p>
            <a:r>
              <a:rPr lang="bn-BD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ক) এর সমাধান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3"/>
              <p:cNvSpPr txBox="1">
                <a:spLocks/>
              </p:cNvSpPr>
              <p:nvPr/>
            </p:nvSpPr>
            <p:spPr>
              <a:xfrm>
                <a:off x="1816339" y="1309635"/>
                <a:ext cx="9660835" cy="4741987"/>
              </a:xfrm>
              <a:prstGeom prst="rect">
                <a:avLst/>
              </a:prstGeom>
              <a:solidFill>
                <a:srgbClr val="002060"/>
              </a:solidFill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 নির্ণয়ের সূত্রটি হল নিম্নরুপ -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 = </a:t>
                </a:r>
                <a:r>
                  <a:rPr lang="en-US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L+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bn-BD" sz="4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bn-BD" sz="40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40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f</m:t>
                            </m:r>
                            <m:r>
                              <a:rPr lang="en-US" sz="4000" b="0" i="0" baseline="-250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40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f</m:t>
                            </m:r>
                            <m:r>
                              <a:rPr lang="en-US" sz="4000" b="0" i="0" baseline="-250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1</m:t>
                            </m:r>
                            <m:r>
                              <a:rPr lang="en-US" sz="40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 b="0" i="0" baseline="-250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f</m:t>
                            </m:r>
                            <m:r>
                              <a:rPr lang="en-US" sz="4000" b="0" i="0" baseline="-250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×</a:t>
                </a:r>
                <a:r>
                  <a:rPr lang="en-US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d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 , </a:t>
                </a:r>
                <a:r>
                  <a:rPr lang="en-US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L= </a:t>
                </a:r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 শ্রেণির নিম্নসীমা </a:t>
                </a:r>
                <a:endPara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>
                        <a:solidFill>
                          <a:schemeClr val="bg1"/>
                        </a:solidFill>
                        <a:latin typeface="Cambria Math"/>
                      </a:rPr>
                      <m:t>f</m:t>
                    </m:r>
                    <m:r>
                      <a:rPr lang="en-US" sz="4000" b="0" i="0" baseline="-25000">
                        <a:solidFill>
                          <a:schemeClr val="bg1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প্রচুরক শ্রেণি </a:t>
                </a:r>
                <a:r>
                  <a:rPr lang="en-US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 পুর্ববর্তী শ্রেণির </a:t>
                </a:r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ঘটন </a:t>
                </a:r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000" b="0" i="0">
                        <a:solidFill>
                          <a:schemeClr val="bg1"/>
                        </a:solidFill>
                        <a:latin typeface="Cambria Math"/>
                      </a:rPr>
                      <m:t>f</m:t>
                    </m:r>
                    <m:r>
                      <a:rPr lang="en-US" sz="4000" b="0" i="0" baseline="-25000">
                        <a:solidFill>
                          <a:schemeClr val="bg1"/>
                        </a:solidFill>
                        <a:latin typeface="Cambria Math"/>
                      </a:rPr>
                      <m:t>2</m:t>
                    </m:r>
                  </m:oMath>
                </a14:m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প্রচুরক শ্রেণি </a:t>
                </a:r>
                <a:r>
                  <a:rPr lang="en-US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তার পরবর্তী শ্রেণির </a:t>
                </a:r>
                <a:r>
                  <a:rPr lang="bn-BD" sz="4000" dirty="0" smtClean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ঘটন </a:t>
                </a:r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endParaRPr lang="en-US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r>
                  <a:rPr lang="en-US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 = </a:t>
                </a:r>
                <a:r>
                  <a:rPr lang="bn-BD" sz="4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ব্যাপ্তি </a:t>
                </a: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bn-BD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bn-BD" sz="4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6" name="Content Placeholder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6339" y="1309635"/>
                <a:ext cx="9660835" cy="4741987"/>
              </a:xfrm>
              <a:prstGeom prst="rect">
                <a:avLst/>
              </a:prstGeom>
              <a:blipFill rotWithShape="0">
                <a:blip r:embed="rId3"/>
                <a:stretch>
                  <a:fillRect l="-2271" t="-3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5481366"/>
              </p:ext>
            </p:extLst>
          </p:nvPr>
        </p:nvGraphicFramePr>
        <p:xfrm>
          <a:off x="6038850" y="3321050"/>
          <a:ext cx="120936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2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20936" cy="215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7942353"/>
              </p:ext>
            </p:extLst>
          </p:nvPr>
        </p:nvGraphicFramePr>
        <p:xfrm>
          <a:off x="6038850" y="3321050"/>
          <a:ext cx="120936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3" name="Equation" r:id="rId6" imgW="114120" imgH="215640" progId="Equation.3">
                  <p:embed/>
                </p:oleObj>
              </mc:Choice>
              <mc:Fallback>
                <p:oleObj name="Equation" r:id="rId6" imgW="114120" imgH="215640" progId="Equation.3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8850" y="3321050"/>
                        <a:ext cx="120936" cy="2159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816E3-CF08-424C-B71B-FB47E0D2E3A2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09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BD" dirty="0"/>
              <a:t>প্রচুরক নির্ণয়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87332908"/>
              </p:ext>
            </p:extLst>
          </p:nvPr>
        </p:nvGraphicFramePr>
        <p:xfrm>
          <a:off x="1360768" y="1381539"/>
          <a:ext cx="4895615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50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7056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/>
                        <a:t>শ্রেণি</a:t>
                      </a:r>
                      <a:endParaRPr lang="en-US" sz="2400" b="1" dirty="0"/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1" dirty="0"/>
                        <a:t>ঘটন</a:t>
                      </a:r>
                      <a:r>
                        <a:rPr lang="bn-BD" sz="2400" b="1" baseline="0" dirty="0"/>
                        <a:t> সংখ্যা</a:t>
                      </a:r>
                      <a:endParaRPr lang="en-US" sz="2400" b="1" dirty="0"/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21-30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0" i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172001" marR="172001"/>
                </a:tc>
                <a:tc>
                  <a:txBody>
                    <a:bodyPr/>
                    <a:lstStyle/>
                    <a:p>
                      <a:r>
                        <a:rPr lang="en-US" sz="24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</a:t>
                      </a:r>
                      <a:endParaRPr lang="en-US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2001" marR="172001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1510748"/>
            <a:ext cx="4895056" cy="4280452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,সবচেয়ে বেশি ঘটন সংখ্যা রয়েছে(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)শ্রেণিতে। </a:t>
            </a:r>
          </a:p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∴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প্রচুরক শ্রেণি হল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41-50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)  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এখানে,প্রচুরক শ্রেণির নিম্নসীমা,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L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41.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 শ্রেণি ও তার পূর্ববর্তী শ্রেণির ঘটন সংখ্যার পার্থক্য,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BD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43-17= 26  </a:t>
            </a: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প্রচুরক শ্রেণি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BD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43- 35 =</a:t>
            </a:r>
            <a:r>
              <a:rPr lang="en-US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তার পরবর্তী শ্রেণির ঘটন সংখ্যার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শ্রেণিব্যাপ্তি,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d =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  <a:p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z="1600">
                <a:latin typeface="NikoshBAN" panose="02000000000000000000" pitchFamily="2" charset="0"/>
                <a:cs typeface="NikoshBAN" panose="02000000000000000000" pitchFamily="2" charset="0"/>
              </a:rPr>
              <a:t>মোঃ মোজাম্মেল হোসন, ঢাকা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2DC45-2236-4839-AD7E-4205AF5B8393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58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229600" cy="6480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প্রচুরক নির্ণয়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1303" y="2107097"/>
            <a:ext cx="4895055" cy="3124201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4800" dirty="0"/>
              <a:t>L=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  <a:r>
              <a:rPr lang="bn-BD" sz="4800" dirty="0">
                <a:latin typeface="Times New Roman" panose="02020603050405020304" pitchFamily="18" charset="0"/>
              </a:rPr>
              <a:t>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n-BD" sz="4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26</a:t>
            </a:r>
            <a:endParaRPr lang="bn-BD" sz="48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48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8</a:t>
            </a:r>
            <a:endParaRPr lang="bn-BD" sz="4800" baseline="-25000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 = 10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5698435" y="1292086"/>
                <a:ext cx="4903440" cy="4956314"/>
              </a:xfrm>
              <a:blipFill>
                <a:blip r:embed="rId2"/>
                <a:tile tx="0" ty="0" sx="100000" sy="100000" flip="none" algn="tl"/>
              </a:blip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5400" dirty="0">
                  <a:latin typeface="Lucida Sans Unicode"/>
                  <a:cs typeface="Lucida Sans Unicode"/>
                </a:endParaRPr>
              </a:p>
              <a:p>
                <a:pPr marL="0" indent="0">
                  <a:buNone/>
                </a:pPr>
                <a:r>
                  <a:rPr lang="en-US" sz="5400" dirty="0">
                    <a:latin typeface="Lucida Sans Unicode"/>
                    <a:cs typeface="Lucida Sans Unicode"/>
                  </a:rPr>
                  <a:t>∴  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প্রচুরক =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L</a:t>
                </a:r>
                <a:r>
                  <a:rPr lang="bn-BD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>
                                <a:latin typeface="Cambria Math"/>
                                <a:cs typeface="Lucida Sans Unicode"/>
                              </a:rPr>
                              <m:t>f</m:t>
                            </m:r>
                            <m:r>
                              <a:rPr lang="en-US" sz="2800" b="0" i="0" baseline="-25000">
                                <a:latin typeface="Cambria Math"/>
                                <a:cs typeface="Lucida Sans Unicode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>
                                <a:latin typeface="Cambria Math"/>
                                <a:cs typeface="Lucida Sans Unicode"/>
                              </a:rPr>
                              <m:t>f</m:t>
                            </m:r>
                            <m:r>
                              <a:rPr lang="en-US" sz="2800" b="0" i="0" baseline="-25000">
                                <a:latin typeface="Cambria Math"/>
                                <a:cs typeface="Lucida Sans Unicode"/>
                              </a:rPr>
                              <m:t>1</m:t>
                            </m:r>
                            <m:r>
                              <a:rPr lang="en-US" sz="2800" b="0" i="0">
                                <a:latin typeface="Cambria Math"/>
                                <a:cs typeface="Lucida Sans Unicode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2800" b="0" i="0">
                                <a:latin typeface="Cambria Math"/>
                                <a:cs typeface="Lucida Sans Unicode"/>
                              </a:rPr>
                              <m:t>f</m:t>
                            </m:r>
                            <m:r>
                              <a:rPr lang="en-US" sz="2800" b="0" i="0" baseline="-25000">
                                <a:latin typeface="Cambria Math"/>
                                <a:cs typeface="Lucida Sans Unicode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×d          </a:t>
                </a:r>
                <a:endParaRPr lang="bn-BD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2800" dirty="0"/>
                  <a:t>        </a:t>
                </a:r>
                <a:r>
                  <a:rPr lang="en-US" sz="2800" dirty="0"/>
                  <a:t>=  41+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Lucida Sans Unicode"/>
                              </a:rPr>
                              <m:t>26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Lucida Sans Unicode"/>
                              </a:rPr>
                              <m:t>26</m:t>
                            </m:r>
                            <m:r>
                              <a:rPr lang="en-US" sz="2800" i="1">
                                <a:latin typeface="Cambria Math"/>
                                <a:cs typeface="Lucida Sans Unicode"/>
                              </a:rPr>
                              <m:t>+ </m:t>
                            </m:r>
                            <m:r>
                              <a:rPr lang="en-US" sz="2800" i="1">
                                <a:latin typeface="Cambria Math"/>
                                <a:cs typeface="Lucida Sans Unicode"/>
                              </a:rPr>
                              <m:t>8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Lucida Sans Unicode"/>
                    <a:cs typeface="Lucida Sans Unicode"/>
                  </a:rPr>
                  <a:t>×10</a:t>
                </a:r>
                <a:endParaRPr lang="en-US" sz="2800" dirty="0"/>
              </a:p>
              <a:p>
                <a:r>
                  <a:rPr lang="en-US" sz="2800" dirty="0"/>
                  <a:t>           </a:t>
                </a:r>
                <a:r>
                  <a:rPr lang="bn-BD" sz="2800" dirty="0"/>
                  <a:t> </a:t>
                </a:r>
                <a:r>
                  <a:rPr lang="en-US" sz="2800" dirty="0"/>
                  <a:t>=  41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/>
                                <a:cs typeface="Lucida Sans Unicode"/>
                              </a:rPr>
                              <m:t>26</m:t>
                            </m:r>
                          </m:num>
                          <m:den>
                            <m:r>
                              <a:rPr lang="en-US" sz="2800" i="1">
                                <a:latin typeface="Cambria Math"/>
                                <a:cs typeface="Lucida Sans Unicode"/>
                              </a:rPr>
                              <m:t>34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latin typeface="Lucida Sans Unicode"/>
                    <a:cs typeface="Lucida Sans Unicode"/>
                  </a:rPr>
                  <a:t>×10</a:t>
                </a:r>
                <a:endParaRPr lang="en-US" sz="2800" dirty="0"/>
              </a:p>
              <a:p>
                <a:r>
                  <a:rPr lang="en-US" sz="2800" dirty="0">
                    <a:latin typeface="Lucida Sans Unicode"/>
                    <a:cs typeface="Lucida Sans Unicode"/>
                  </a:rPr>
                  <a:t>     </a:t>
                </a:r>
                <a:r>
                  <a:rPr lang="bn-BD" sz="2800" dirty="0">
                    <a:latin typeface="Lucida Sans Unicode"/>
                    <a:cs typeface="Lucida Sans Unicode"/>
                  </a:rPr>
                  <a:t> </a:t>
                </a:r>
                <a:r>
                  <a:rPr lang="en-US" sz="2800" dirty="0">
                    <a:latin typeface="Lucida Sans Unicode"/>
                    <a:cs typeface="Lucida Sans Unicode"/>
                  </a:rPr>
                  <a:t> </a:t>
                </a:r>
                <a:r>
                  <a:rPr lang="bn-BD" sz="2800" dirty="0">
                    <a:latin typeface="Lucida Sans Unicode"/>
                    <a:cs typeface="Lucida Sans Unicode"/>
                  </a:rPr>
                  <a:t>  </a:t>
                </a:r>
                <a:r>
                  <a:rPr lang="en-US" sz="2800" b="1" dirty="0">
                    <a:latin typeface="Lucida Sans Unicode"/>
                    <a:cs typeface="Lucida Sans Unicode"/>
                  </a:rPr>
                  <a:t>=</a:t>
                </a:r>
                <a:r>
                  <a:rPr lang="en-US" sz="2800" dirty="0">
                    <a:latin typeface="Lucida Sans Unicode"/>
                    <a:cs typeface="Lucida Sans Unicode"/>
                  </a:rPr>
                  <a:t> 41+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/>
                            <a:cs typeface="Lucida Sans Unicode"/>
                          </a:rPr>
                          <m:t>260</m:t>
                        </m:r>
                      </m:num>
                      <m:den>
                        <m:r>
                          <a:rPr lang="en-US" sz="2800" i="1">
                            <a:latin typeface="Cambria Math"/>
                            <a:cs typeface="Lucida Sans Unicode"/>
                          </a:rPr>
                          <m:t>34</m:t>
                        </m:r>
                      </m:den>
                    </m:f>
                  </m:oMath>
                </a14:m>
                <a:endParaRPr lang="en-US" sz="2800" dirty="0"/>
              </a:p>
              <a:p>
                <a:r>
                  <a:rPr lang="en-US" sz="2800" dirty="0"/>
                  <a:t>          </a:t>
                </a:r>
                <a:r>
                  <a:rPr lang="bn-BD" sz="2800" dirty="0"/>
                  <a:t> </a:t>
                </a:r>
                <a:r>
                  <a:rPr lang="en-US" sz="2800" dirty="0"/>
                  <a:t>= 41+ 7.647058824</a:t>
                </a:r>
              </a:p>
              <a:p>
                <a:r>
                  <a:rPr lang="en-US" sz="2800" dirty="0"/>
                  <a:t> </a:t>
                </a:r>
                <a:r>
                  <a:rPr lang="bn-BD" sz="2800" dirty="0"/>
                  <a:t> </a:t>
                </a:r>
                <a:r>
                  <a:rPr lang="en-US" sz="2800" dirty="0"/>
                  <a:t>        = 48.647058824</a:t>
                </a:r>
              </a:p>
              <a:p>
                <a:r>
                  <a:rPr lang="bn-BD" sz="2800" dirty="0"/>
                  <a:t>      </a:t>
                </a:r>
                <a:r>
                  <a:rPr lang="en-US" sz="2800" dirty="0"/>
                  <a:t>= 48.65 ( </a:t>
                </a:r>
                <a:r>
                  <a:rPr lang="bn-BD" sz="2800" dirty="0"/>
                  <a:t>প্রায়) </a:t>
                </a:r>
                <a:endParaRPr lang="en-US" sz="2800" dirty="0"/>
              </a:p>
              <a:p>
                <a:endParaRPr lang="en-US" sz="5400" dirty="0"/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5698435" y="1292086"/>
                <a:ext cx="4903440" cy="4956314"/>
              </a:xfrm>
              <a:blipFill>
                <a:blip r:embed="rId3"/>
                <a:stretch>
                  <a:fillRect l="-6716" t="-1476" b="-29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46AA6-612B-43E8-8429-29447D3A4F48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C103D-6721-4722-B80E-C9D83EA7F443}" type="datetime9">
              <a:rPr lang="en-US" smtClean="0"/>
              <a:t>27-Mar-20 9:21:34 PM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4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47516"/>
          </a:xfrm>
        </p:spPr>
        <p:txBody>
          <a:bodyPr>
            <a:noAutofit/>
          </a:bodyPr>
          <a:lstStyle/>
          <a:p>
            <a:r>
              <a:rPr lang="bn-BD" sz="6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 গনসংখ্যা সারনী তৈরি কর।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192570"/>
              </p:ext>
            </p:extLst>
          </p:nvPr>
        </p:nvGraphicFramePr>
        <p:xfrm>
          <a:off x="1295400" y="2023828"/>
          <a:ext cx="9601200" cy="4389120"/>
        </p:xfrm>
        <a:graphic>
          <a:graphicData uri="http://schemas.openxmlformats.org/drawingml/2006/table">
            <a:tbl>
              <a:tblPr firstCol="1" lastCol="1" bandRow="1" bandCol="1">
                <a:tableStyleId>{BC89EF96-8CEA-46FF-86C4-4CE0E7609802}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08451"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 নম্বর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গনসংখ্যা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ক্রমযোজিত</a:t>
                      </a:r>
                      <a:r>
                        <a:rPr lang="bn-BD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গনসংখ্যা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প্রাপ্ত নম্বর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গনসংখ্যা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ক্রমযোজিত</a:t>
                      </a:r>
                      <a:r>
                        <a:rPr lang="bn-BD" sz="240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গনসংখ্যা</a:t>
                      </a:r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৩৫-৩৯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৭০-৭৪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৪+৩১=৩৫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৪০-৪৪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২+২=৪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৭৫-৭৯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১+৩৫=৩৬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৪৫-৪৯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৫+৪=৯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৮০-৮৪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১+৩৬=৩৭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৫০-৫৪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৩+৯=১২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৮৫-৮৯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২+৩৭=৩৯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৫৫-৫৯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৫+১২=১৭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৯০-৯৪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১+৩৯=৪০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৬০-৬৪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৮+১৭=২৫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৯৫-৯৯ 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০+৪০=৪০</a:t>
                      </a:r>
                      <a:r>
                        <a:rPr lang="bn-BD" sz="240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B05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৬৫-৬৯ </a:t>
                      </a:r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</a:t>
                      </a:r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240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৬+২৫=৩১ </a:t>
                      </a:r>
                      <a:endParaRPr lang="en-US" sz="24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6316E-5FDE-4A6E-9CE2-D1EDDA1AD761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2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0"/>
            <a:ext cx="8424936" cy="1992238"/>
          </a:xfrm>
          <a:solidFill>
            <a:srgbClr val="0070C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2400" dirty="0">
                <a:solidFill>
                  <a:srgbClr val="C00000"/>
                </a:solidFill>
              </a:rPr>
              <a:t/>
            </a:r>
            <a:br>
              <a:rPr lang="bn-BD" sz="2400" dirty="0">
                <a:solidFill>
                  <a:srgbClr val="C00000"/>
                </a:solidFill>
              </a:rPr>
            </a:br>
            <a:r>
              <a:rPr lang="bn-BD" sz="2400" dirty="0">
                <a:solidFill>
                  <a:srgbClr val="C00000"/>
                </a:solidFill>
              </a:rPr>
              <a:t/>
            </a:r>
            <a:br>
              <a:rPr lang="bn-BD" sz="2400" dirty="0">
                <a:solidFill>
                  <a:srgbClr val="C00000"/>
                </a:solidFill>
              </a:rPr>
            </a:br>
            <a:r>
              <a:rPr lang="bn-BD" sz="32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বিদ্যালয়ের অর্ধ বার্ষিকী পরীক্ষায় 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60 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 ছাত্রের গণিতে প্রাপ্ত নম্বর নিম্নরুপ – </a:t>
            </a:r>
            <a:r>
              <a:rPr lang="bn-BD" sz="2400" b="1" dirty="0">
                <a:solidFill>
                  <a:schemeClr val="bg1"/>
                </a:solidFill>
              </a:rPr>
              <a:t/>
            </a:r>
            <a:br>
              <a:rPr lang="bn-BD" sz="2400" b="1" dirty="0">
                <a:solidFill>
                  <a:schemeClr val="bg1"/>
                </a:solidFill>
              </a:rPr>
            </a:b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2564904"/>
            <a:ext cx="8496944" cy="3888432"/>
          </a:xfr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l"/>
            <a:endParaRPr lang="bn-BD" b="1" dirty="0">
              <a:solidFill>
                <a:schemeClr val="tx1"/>
              </a:solidFill>
            </a:endParaRPr>
          </a:p>
          <a:p>
            <a:pPr algn="l"/>
            <a:endParaRPr lang="bn-BD" b="1" dirty="0">
              <a:solidFill>
                <a:schemeClr val="tx1"/>
              </a:solidFill>
            </a:endParaRPr>
          </a:p>
          <a:p>
            <a:pPr algn="l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নির্ণয়ের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সূত্রটি লিখে প্রতীক গুলোর অর্থ ব্যাখ্যা কর।</a:t>
            </a:r>
          </a:p>
          <a:p>
            <a:pPr algn="l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 গুলোর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 কর।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4408783"/>
              </p:ext>
            </p:extLst>
          </p:nvPr>
        </p:nvGraphicFramePr>
        <p:xfrm>
          <a:off x="1919535" y="2132856"/>
          <a:ext cx="8424936" cy="997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9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28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282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1368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7454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25241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9991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230520">
                <a:tc>
                  <a:txBody>
                    <a:bodyPr/>
                    <a:lstStyle/>
                    <a:p>
                      <a:r>
                        <a:rPr lang="bn-BD" sz="20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0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45-49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50-54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55-59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60-64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65-69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70-74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39864">
                <a:tc>
                  <a:txBody>
                    <a:bodyPr/>
                    <a:lstStyle/>
                    <a:p>
                      <a:r>
                        <a:rPr lang="bn-BD" sz="2400" b="0" i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গণসংখ্যা</a:t>
                      </a:r>
                      <a:r>
                        <a:rPr lang="bn-BD" sz="2400" b="0" i="0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D6C2A-150C-4EF3-9B96-75F1238408A1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08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r>
              <a:rPr lang="bn-BD" b="1" dirty="0"/>
              <a:t> ক) এর সমাধান 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3273287" y="1060174"/>
                <a:ext cx="6228522" cy="4823101"/>
              </a:xfrm>
              <a:solidFill>
                <a:srgbClr val="7030A0"/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endParaRPr lang="en-US" sz="2800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bn-BD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নির্ণয়ের সূত্রটি হল নিম্নরূপ - </a:t>
                </a:r>
              </a:p>
              <a:p>
                <a:pPr marL="0" indent="0">
                  <a:buNone/>
                </a:pPr>
                <a:r>
                  <a:rPr lang="bn-BD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=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L+ (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N</m:t>
                            </m:r>
                          </m:num>
                          <m:den>
                            <m:r>
                              <a:rPr lang="en-US" sz="28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- F</a:t>
                </a:r>
                <a:r>
                  <a:rPr lang="en-US" sz="2800" baseline="-25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)×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2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sz="2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d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2800" b="0" i="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f</m:t>
                            </m:r>
                            <m:r>
                              <m:rPr>
                                <m:sty m:val="p"/>
                              </m:rPr>
                              <a:rPr lang="en-US" sz="2800" b="0" i="0" baseline="-25000">
                                <a:solidFill>
                                  <a:schemeClr val="bg1"/>
                                </a:solidFill>
                                <a:latin typeface="Cambria Math"/>
                              </a:rPr>
                              <m:t>m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2800" baseline="-25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bn-BD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যেখানে,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L= </a:t>
                </a:r>
                <a:r>
                  <a:rPr lang="bn-BD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 শ্রেণির নিম্নসীমা </a:t>
                </a:r>
                <a:endParaRPr lang="en-US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 </a:t>
                </a:r>
                <a:r>
                  <a:rPr lang="bn-BD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ঘটন সংখ্যার সমষ্টি 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F</a:t>
                </a:r>
                <a:r>
                  <a:rPr lang="en-US" sz="2800" baseline="-250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c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BD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= মধ্যক শ্রেণির পূর্ববর্তী শ্রেণির যোজিত ঘটন সংখ্যা </a:t>
                </a: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d = </a:t>
                </a:r>
                <a:r>
                  <a:rPr lang="bn-BD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 ব্যাপ্তি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b="0" i="0">
                        <a:solidFill>
                          <a:schemeClr val="bg1"/>
                        </a:solidFill>
                        <a:latin typeface="Cambria Math"/>
                      </a:rPr>
                      <m:t>f</m:t>
                    </m:r>
                    <m:r>
                      <m:rPr>
                        <m:sty m:val="p"/>
                      </m:rPr>
                      <a:rPr lang="en-US" sz="2800" b="0" i="0" baseline="-25000">
                        <a:solidFill>
                          <a:schemeClr val="bg1"/>
                        </a:solidFill>
                        <a:latin typeface="Cambria Math"/>
                      </a:rPr>
                      <m:t>m</m:t>
                    </m:r>
                  </m:oMath>
                </a14:m>
                <a:r>
                  <a:rPr lang="bn-BD" sz="2800" dirty="0">
                    <a:solidFill>
                      <a:schemeClr val="bg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মধ্যক শ্রেণির ঘটন সংখ্যা </a:t>
                </a:r>
              </a:p>
              <a:p>
                <a:pPr marL="0" indent="0">
                  <a:buNone/>
                </a:pPr>
                <a:endPara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marL="0" indent="0">
                  <a:buNone/>
                </a:pPr>
                <a:endParaRPr lang="bn-BD" sz="28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3273287" y="1060174"/>
                <a:ext cx="6228522" cy="4823101"/>
              </a:xfrm>
              <a:blipFill rotWithShape="0">
                <a:blip r:embed="rId4"/>
                <a:stretch>
                  <a:fillRect l="-1953" t="-1639" r="-2637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মোঃ মোজাম্মেল হোসন, ঢাকা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5" imgW="114120" imgH="215640" progId="Equation.3">
                  <p:embed/>
                </p:oleObj>
              </mc:Choice>
              <mc:Fallback>
                <p:oleObj name="Equation" r:id="rId5" imgW="114120" imgH="21564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6038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8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6E593-EBB3-4CA7-A5E9-79A696288341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3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9460" y="1043747"/>
            <a:ext cx="5963479" cy="781878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BD" sz="73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73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73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bn-BD" dirty="0">
                <a:solidFill>
                  <a:srgbClr val="00B050"/>
                </a:solidFill>
              </a:rPr>
              <a:t/>
            </a:r>
            <a:br>
              <a:rPr lang="bn-BD" dirty="0">
                <a:solidFill>
                  <a:srgbClr val="00B050"/>
                </a:solidFill>
              </a:rPr>
            </a:br>
            <a:r>
              <a:rPr lang="bn-BD" dirty="0">
                <a:solidFill>
                  <a:srgbClr val="00B050"/>
                </a:solidFill>
              </a:rPr>
              <a:t/>
            </a:r>
            <a:br>
              <a:rPr lang="bn-BD" dirty="0">
                <a:solidFill>
                  <a:srgbClr val="00B050"/>
                </a:solidFill>
              </a:rPr>
            </a:b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idx="1"/>
          </p:nvPr>
        </p:nvSpPr>
        <p:spPr>
          <a:xfrm>
            <a:off x="530087" y="1825625"/>
            <a:ext cx="11277600" cy="4351338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মোজাম্মেল হোসেন</a:t>
            </a:r>
            <a:endParaRPr lang="en-U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just">
              <a:buNone/>
            </a:pP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বি.এস-সি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</a:t>
            </a:r>
            <a:r>
              <a:rPr lang="bn-BD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ার্স);এম়এস-সি(গণিত)এম়এড।</a:t>
            </a:r>
          </a:p>
          <a:p>
            <a:pPr marL="0" indent="0" algn="just">
              <a:buNone/>
            </a:pP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জুরাইন আশ্রাফ মাষ্টার আদর্শ উচ্চ বিদ্যালয়, ঢাকা।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351" y="2545377"/>
            <a:ext cx="1907089" cy="18361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784" y="2545377"/>
            <a:ext cx="1987149" cy="198714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62" y="4588134"/>
            <a:ext cx="2092034" cy="1372518"/>
          </a:xfrm>
          <a:prstGeom prst="rect">
            <a:avLst/>
          </a:prstGeom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0812" y="2521131"/>
            <a:ext cx="1524000" cy="189597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Oval 7"/>
          <p:cNvSpPr/>
          <p:nvPr/>
        </p:nvSpPr>
        <p:spPr>
          <a:xfrm>
            <a:off x="1510507" y="4532526"/>
            <a:ext cx="3521764" cy="1865752"/>
          </a:xfrm>
          <a:prstGeom prst="ellipse">
            <a:avLst/>
          </a:prstGeom>
          <a:blipFill>
            <a:blip r:embed="rId6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 – নবম /দশম</a:t>
            </a:r>
            <a:b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 – সাধারন গণিত</a:t>
            </a:r>
            <a:b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পরিসংখ্যান)</a:t>
            </a:r>
            <a:b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solidFill>
                <a:schemeClr val="bg1"/>
              </a:solidFill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85C0D-1721-45D9-83D9-13E97FBC5FC7}" type="datetime9">
              <a:rPr lang="en-US" smtClean="0"/>
              <a:t>27-Mar-20 9:21:33 PM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2626798" y="6347995"/>
            <a:ext cx="7084177" cy="365125"/>
          </a:xfrm>
        </p:spPr>
        <p:txBody>
          <a:bodyPr/>
          <a:lstStyle/>
          <a:p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মোঃ মোজাম্মেল হসন, ঢাকা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0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850106"/>
          </a:xfrm>
          <a:solidFill>
            <a:srgbClr val="33CCCC"/>
          </a:solidFill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মধ্যক নির্ণয়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58527319"/>
              </p:ext>
            </p:extLst>
          </p:nvPr>
        </p:nvGraphicFramePr>
        <p:xfrm>
          <a:off x="1847528" y="1340768"/>
          <a:ext cx="4104456" cy="5302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37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9225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8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33459"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400" b="0" i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i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</a:t>
                      </a:r>
                      <a:r>
                        <a:rPr lang="bn-BD" sz="2400" b="0" i="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400" b="0" i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ক্রমযোজিত</a:t>
                      </a:r>
                      <a:r>
                        <a:rPr lang="bn-BD" sz="2400" b="0" i="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b="0" i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</a:t>
                      </a:r>
                      <a:r>
                        <a:rPr lang="bn-BD" sz="2400" b="0" i="0" baseline="0" dirty="0">
                          <a:solidFill>
                            <a:schemeClr val="bg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400" b="0" i="0" dirty="0">
                        <a:solidFill>
                          <a:schemeClr val="bg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45-49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50-54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8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55-59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60-64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42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65-69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12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54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70-74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6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60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chemeClr val="bg1"/>
                          </a:solidFill>
                        </a:rPr>
                        <a:t>মোট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chemeClr val="bg1"/>
                          </a:solidFill>
                        </a:rPr>
                        <a:t>60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8007" y="1412776"/>
            <a:ext cx="4857801" cy="5112568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, মধ্যক শ্রেণির নিম্নসীমা 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60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মধ্যক 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ঘটন সংখ্যা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36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20</a:t>
            </a: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মধ্যক শ্রেণির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পূর্ববর্তী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যোজিত ঘটন সংখ্যা 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F 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22</a:t>
            </a:r>
            <a:endParaRPr lang="bn-BD" sz="3600" baseline="-250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 ,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d =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EC042-E264-4414-8A09-A876EB9887DA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2890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2" y="260648"/>
            <a:ext cx="8229600" cy="1143000"/>
          </a:xfr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txBody>
          <a:bodyPr/>
          <a:lstStyle/>
          <a:p>
            <a:r>
              <a:rPr lang="bn-BD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মধ্যক নির্ণয়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1"/>
            <a:ext cx="2674640" cy="4525963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</a:rPr>
              <a:t>L= 60</a:t>
            </a:r>
            <a:r>
              <a:rPr lang="bn-BD" sz="4800" dirty="0">
                <a:solidFill>
                  <a:srgbClr val="7030A0"/>
                </a:solidFill>
              </a:rPr>
              <a:t> 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endParaRPr lang="bn-BD" sz="4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</a:rPr>
              <a:t>f </a:t>
            </a:r>
            <a:r>
              <a:rPr lang="en-US" sz="4800" baseline="-25000" dirty="0">
                <a:solidFill>
                  <a:srgbClr val="7030A0"/>
                </a:solidFill>
              </a:rPr>
              <a:t>m</a:t>
            </a:r>
            <a:r>
              <a:rPr lang="en-US" sz="4800" dirty="0">
                <a:solidFill>
                  <a:srgbClr val="7030A0"/>
                </a:solidFill>
              </a:rPr>
              <a:t> = 20</a:t>
            </a:r>
            <a:endParaRPr lang="bn-BD" sz="48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</a:rPr>
              <a:t>F </a:t>
            </a:r>
            <a:r>
              <a:rPr lang="en-US" sz="4800" baseline="-25000" dirty="0">
                <a:solidFill>
                  <a:srgbClr val="7030A0"/>
                </a:solidFill>
              </a:rPr>
              <a:t>c </a:t>
            </a:r>
            <a:r>
              <a:rPr lang="en-US" sz="4800" dirty="0">
                <a:solidFill>
                  <a:srgbClr val="7030A0"/>
                </a:solidFill>
              </a:rPr>
              <a:t> = 22</a:t>
            </a:r>
            <a:endParaRPr lang="bn-BD" sz="4800" baseline="-25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4800" dirty="0">
                <a:solidFill>
                  <a:srgbClr val="7030A0"/>
                </a:solidFill>
              </a:rPr>
              <a:t>d = 5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367808" y="1600201"/>
                <a:ext cx="5842992" cy="4525963"/>
              </a:xfrm>
              <a:blipFill>
                <a:blip r:embed="rId3"/>
                <a:tile tx="0" ty="0" sx="100000" sy="100000" flip="none" algn="tl"/>
              </a:blipFill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3600" dirty="0">
                    <a:latin typeface="Lucida Sans Unicode"/>
                    <a:cs typeface="Lucida Sans Unicode"/>
                  </a:rPr>
                  <a:t>∴  </a:t>
                </a:r>
                <a:r>
                  <a:rPr lang="bn-BD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মধ্যক</a:t>
                </a:r>
                <a:r>
                  <a:rPr lang="bn-BD" sz="3600" dirty="0">
                    <a:latin typeface="Lucida Sans Unicode"/>
                    <a:cs typeface="Lucida Sans Unicode"/>
                  </a:rPr>
                  <a:t> = </a:t>
                </a:r>
                <a:r>
                  <a:rPr lang="en-US" sz="3600" dirty="0">
                    <a:latin typeface="Lucida Sans Unicode"/>
                    <a:cs typeface="Lucida Sans Unicode"/>
                  </a:rPr>
                  <a:t> L + (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dirty="0"/>
                  <a:t> - F</a:t>
                </a:r>
                <a:r>
                  <a:rPr lang="en-US" sz="3600" baseline="-25000" dirty="0"/>
                  <a:t>c</a:t>
                </a:r>
                <a:r>
                  <a:rPr lang="en-US" sz="3600" dirty="0"/>
                  <a:t> ) </a:t>
                </a:r>
                <a:r>
                  <a:rPr lang="en-US" sz="3600" dirty="0">
                    <a:latin typeface="Lucida Sans Unicode"/>
                    <a:cs typeface="Lucida Sans Unicode"/>
                  </a:rPr>
                  <a:t>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𝑓</m:t>
                            </m:r>
                            <m:r>
                              <a:rPr lang="en-US" sz="3600" i="1" baseline="-25000">
                                <a:latin typeface="Cambria Math"/>
                                <a:cs typeface="Lucida Sans Unicode"/>
                              </a:rPr>
                              <m:t>𝑚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/>
              </a:p>
              <a:p>
                <a:r>
                  <a:rPr lang="en-US" sz="3600" dirty="0"/>
                  <a:t>=  60+(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60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2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600" dirty="0"/>
                  <a:t> - 22) </a:t>
                </a:r>
                <a:r>
                  <a:rPr lang="en-US" sz="3600" dirty="0">
                    <a:latin typeface="Lucida Sans Unicode"/>
                    <a:cs typeface="Lucida Sans Unicode"/>
                  </a:rPr>
                  <a:t>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5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20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/>
              </a:p>
              <a:p>
                <a:r>
                  <a:rPr lang="en-US" sz="3600" dirty="0"/>
                  <a:t>           =  60 +(30-22)</a:t>
                </a:r>
                <a:r>
                  <a:rPr lang="en-US" sz="3600" dirty="0">
                    <a:latin typeface="Lucida Sans Unicode"/>
                    <a:cs typeface="Lucida Sans Unicode"/>
                  </a:rPr>
                  <a:t> 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>
                  <a:latin typeface="Lucida Sans Unicode"/>
                  <a:cs typeface="Lucida Sans Unicode"/>
                </a:endParaRPr>
              </a:p>
              <a:p>
                <a:r>
                  <a:rPr lang="en-US" sz="3600" dirty="0">
                    <a:latin typeface="Lucida Sans Unicode"/>
                    <a:cs typeface="Lucida Sans Unicode"/>
                  </a:rPr>
                  <a:t>       = 60+ 8 ×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  <a:cs typeface="Lucida Sans Unicode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600" i="1">
                                <a:latin typeface="Cambria Math" panose="02040503050406030204" pitchFamily="18" charset="0"/>
                                <a:cs typeface="Lucida Sans Unicode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1</m:t>
                            </m:r>
                          </m:num>
                          <m:den>
                            <m:r>
                              <a:rPr lang="en-US" sz="3600" i="1">
                                <a:latin typeface="Cambria Math"/>
                                <a:cs typeface="Lucida Sans Unicode"/>
                              </a:rPr>
                              <m:t>4</m:t>
                            </m:r>
                          </m:den>
                        </m:f>
                      </m:e>
                    </m:box>
                  </m:oMath>
                </a14:m>
                <a:endParaRPr lang="en-US" sz="3600" dirty="0"/>
              </a:p>
              <a:p>
                <a:r>
                  <a:rPr lang="en-US" sz="3600" dirty="0"/>
                  <a:t>          = 60+2 </a:t>
                </a:r>
              </a:p>
              <a:p>
                <a:r>
                  <a:rPr lang="en-US" sz="3600" dirty="0"/>
                  <a:t>          = 62</a:t>
                </a: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367808" y="1600201"/>
                <a:ext cx="5842992" cy="4525963"/>
              </a:xfrm>
              <a:blipFill>
                <a:blip r:embed="rId4"/>
                <a:stretch>
                  <a:fillRect l="-4906" t="-2695" b="-9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1556A-3A17-4836-9474-C45D4E047488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6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09591" cy="4919732"/>
          </a:xfrm>
        </p:spPr>
        <p:txBody>
          <a:bodyPr>
            <a:normAutofit fontScale="70000" lnSpcReduction="20000"/>
          </a:bodyPr>
          <a:lstStyle/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2" y="373471"/>
            <a:ext cx="9601196" cy="13038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চিত্রগুলি  লক্ষ্য কর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56" y="1812275"/>
            <a:ext cx="2638425" cy="1676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27" y="1975138"/>
            <a:ext cx="3068209" cy="17124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652" y="3687627"/>
            <a:ext cx="2365120" cy="17761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064" y="4064000"/>
            <a:ext cx="3227741" cy="18776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28" y="2658533"/>
            <a:ext cx="3747912" cy="28109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80673-B7EC-4B38-ACF7-44C2443E7BF1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72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scri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533400"/>
            <a:ext cx="3915104" cy="297482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04695" y="346708"/>
            <a:ext cx="4572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 flipV="1">
            <a:off x="1905000" y="838200"/>
            <a:ext cx="411480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2133600"/>
            <a:ext cx="1524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33800" y="4191000"/>
            <a:ext cx="762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52600" y="685800"/>
            <a:ext cx="426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10800000" flipV="1">
            <a:off x="2119146" y="3508223"/>
            <a:ext cx="3534106" cy="46166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গনসংখা রেখা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89" y="685801"/>
            <a:ext cx="4562622" cy="276739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65620" y="3453196"/>
            <a:ext cx="36576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আয়তলেখ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0696" y="1"/>
            <a:ext cx="41788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প্রকার লেখ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147" y="4305301"/>
            <a:ext cx="3534106" cy="1856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191001"/>
            <a:ext cx="3657600" cy="181783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307283" y="6281857"/>
            <a:ext cx="334597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গনসংখা বহুভূজ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6601" y="6162022"/>
            <a:ext cx="3352799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অজিভ রেখা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458200" y="5943600"/>
            <a:ext cx="7620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1800" y="1295401"/>
            <a:ext cx="3657600" cy="4571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48600" y="1143001"/>
            <a:ext cx="1676400" cy="457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096000" y="685800"/>
            <a:ext cx="4572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553200" y="1295400"/>
            <a:ext cx="228600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29400" y="3352800"/>
            <a:ext cx="4038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439400" y="1447800"/>
            <a:ext cx="228600" cy="1981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276600" y="3352800"/>
            <a:ext cx="838200" cy="76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019800" y="1371600"/>
            <a:ext cx="533400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439400" y="1295400"/>
            <a:ext cx="228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752600" y="1676400"/>
            <a:ext cx="3048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BFC63-85AC-4520-830E-32255DF01C9F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10" grpId="0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62237" y="669926"/>
            <a:ext cx="10515600" cy="77456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আয়তলেখ অংকনের সারণি নির্ণয় কর।</a:t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71935254"/>
              </p:ext>
            </p:extLst>
          </p:nvPr>
        </p:nvGraphicFramePr>
        <p:xfrm>
          <a:off x="3097244" y="1444488"/>
          <a:ext cx="5832648" cy="525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9428">
                <a:tc>
                  <a:txBody>
                    <a:bodyPr/>
                    <a:lstStyle/>
                    <a:p>
                      <a:pPr algn="ctr"/>
                      <a:r>
                        <a:rPr lang="bn-BD" sz="3200" b="0" i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3200" b="0" i="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0" i="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0" i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</a:t>
                      </a:r>
                      <a:r>
                        <a:rPr lang="bn-BD" sz="3200" b="0" i="0" baseline="0" dirty="0">
                          <a:solidFill>
                            <a:srgbClr val="FF000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3200" b="0" i="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20-29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30-39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40-49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5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50-59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 60-69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70-79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 2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80-89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90-99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মোট</a:t>
                      </a:r>
                      <a:endParaRPr lang="en-US" sz="2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30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9D735-BCED-4E06-AEEC-43012DF14CA8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5508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আয়তলেখ অংকনের সারণি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3268318"/>
              </p:ext>
            </p:extLst>
          </p:nvPr>
        </p:nvGraphicFramePr>
        <p:xfrm>
          <a:off x="2284092" y="1320545"/>
          <a:ext cx="8215314" cy="5328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84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38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9715">
                <a:tc>
                  <a:txBody>
                    <a:bodyPr/>
                    <a:lstStyle/>
                    <a:p>
                      <a:pPr algn="ctr"/>
                      <a:r>
                        <a:rPr lang="bn-BD" sz="2800" b="0" i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bn-BD" sz="2800" b="0" i="0" baseline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800" b="0" i="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baseline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অবিচ্চ্ছিন্ন শ্রেণি সীমা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800" b="0" i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</a:t>
                      </a:r>
                      <a:r>
                        <a:rPr lang="bn-BD" sz="2800" b="0" i="0" baseline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</a:p>
                    <a:p>
                      <a:pPr algn="ctr"/>
                      <a:r>
                        <a:rPr lang="bn-BD" sz="2800" b="0" i="0" baseline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</a:t>
                      </a:r>
                      <a:r>
                        <a:rPr lang="en-US" sz="2800" b="0" i="0" baseline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f </a:t>
                      </a:r>
                      <a:r>
                        <a:rPr lang="en-US" sz="2800" b="0" i="0" baseline="-2500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i   </a:t>
                      </a:r>
                      <a:r>
                        <a:rPr lang="en-US" sz="2800" b="0" i="0" baseline="0" dirty="0">
                          <a:solidFill>
                            <a:srgbClr val="7030A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19.5-29.5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29.5-39.5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39.5-49.5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49.5-59.5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60-69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59.5-69.5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70-79</a:t>
                      </a:r>
                      <a:endParaRPr lang="en-US" sz="2400" b="0" i="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69.5-79.5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79.5-89.5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90801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90-99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89.5-99.5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2041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K=8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0" i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2400" b="0" i="0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0" i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 30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6AAC0-CB2D-4713-82E6-AE5FB9DEB89B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68" y="503583"/>
            <a:ext cx="10018713" cy="116619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/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আয়তলেখ অংকনের বিবরণ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99245" y="1893402"/>
            <a:ext cx="4330824" cy="4525963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ছক কাগজের ক্ষুদ্রতম বর্গের প্রতি এক বাহুর দৈর্ঘ্যকে উভয় অক্ষ বরাবর এক একক ধরি। এখন,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অক্ষ বরাবর শ্রেণির অবিচ্চ্ছিন্ন শ্রেণির নিম্ম সীমা এবং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অক্ষ বরাবর  ঘটন সংখ্যা বসিয়ে আয়তলেখ অংকন করি।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882861"/>
            <a:ext cx="3600400" cy="45365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extLst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2486-1575-4879-80FD-6EB1ADFE0BD7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0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860282"/>
              </p:ext>
            </p:extLst>
          </p:nvPr>
        </p:nvGraphicFramePr>
        <p:xfrm>
          <a:off x="1703512" y="188640"/>
          <a:ext cx="8805664" cy="6294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6B286-1B1B-43A7-A055-795E6A2C5365}" type="datetime9">
              <a:rPr lang="en-US" smtClean="0"/>
              <a:t>27-Mar-20 9:21:31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অজিভ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68" y="503583"/>
            <a:ext cx="10018713" cy="116619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গনসংখ্যা  বহুভুজ অংকনের বিবরণ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999245" y="1893402"/>
            <a:ext cx="4330824" cy="4525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ছক কাগজের ক্ষুদ্রতম বর্গের প্রতি এক বাহুর দৈর্ঘ্যকে উভয় অক্ষ বরাবর এক একক ধরি। এখন,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অক্ষ বরাবর শ্রেণির অবিচ্চ্ছিন্ন শ্রেণির মধ্যবিন্দু</a:t>
            </a:r>
            <a:r>
              <a:rPr lang="bn-BD" sz="4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এবং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y 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অক্ষ বরাবর  ঘটন সংখ্যা বসিয়ে গনসংখ্যা  বহুভুজ অংকন করি।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576" y="1882861"/>
            <a:ext cx="3600400" cy="45365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  <a:extLst/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46AF9-346E-4E05-9DF3-595BC68FEAD0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2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54087" y="953005"/>
            <a:ext cx="8415130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অবিছিন্ন উপাত্তের শ্রেণি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ব্যবধানের বিপরীত গনসংখ্যা নির্দেশক বিন্দু সমূহকে পর্যায়ক্রমে  রেখাংশ      দ্বারা যুক্ত করে যে লেখচিত্র পাওয়া যায় তাকে  গনসংখ্যা  বহুভুজ  বলে।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88667" y="5407213"/>
            <a:ext cx="334597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গনসংখা বহুভূজ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1282" y="2146853"/>
            <a:ext cx="5347561" cy="28094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44110" y="4694703"/>
            <a:ext cx="21998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মধ্যবিন্দু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55837-F87D-4A3C-8F93-446AE685DEBF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896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352800" y="0"/>
            <a:ext cx="5562600" cy="1371600"/>
          </a:xfrm>
          <a:solidFill>
            <a:schemeClr val="accent5"/>
          </a:solidFill>
        </p:spPr>
        <p:txBody>
          <a:bodyPr>
            <a:normAutofit/>
          </a:bodyPr>
          <a:lstStyle/>
          <a:p>
            <a:r>
              <a:rPr lang="en-US" dirty="0" err="1">
                <a:latin typeface="SutonnyMJ" pitchFamily="2" charset="0"/>
              </a:rPr>
              <a:t>c~e©Ávb</a:t>
            </a:r>
            <a:r>
              <a:rPr lang="en-US" dirty="0">
                <a:latin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</a:rPr>
              <a:t>hvPvB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600200"/>
            <a:ext cx="8686800" cy="5029200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গনিতের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তত্ত্বকে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পরিসংখ্যান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পরিসংখ্যানের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তথ্যের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প্রত্যেকটি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মান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উপাত্ত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একাধিক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উপাত্তের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সমস্টিকে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তাদের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সংখ্যা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দ্বারা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ভাগ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পাওয়া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গড়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উপাত্ত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সমূহকে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অবিচ্ছিন্ন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আয়ত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দ্বারা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প্রকাশ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করলে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লেখ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চিত্র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পাওয়া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যায়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তাকে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কি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বলে</a:t>
            </a:r>
            <a:r>
              <a:rPr lang="en-US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?</a:t>
            </a:r>
          </a:p>
          <a:p>
            <a:pPr algn="just">
              <a:buFont typeface="Wingdings" pitchFamily="2" charset="2"/>
              <a:buChar char="Ø"/>
            </a:pPr>
            <a:r>
              <a:rPr lang="en-US" dirty="0" err="1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আয়তলেখ</a:t>
            </a:r>
            <a:r>
              <a:rPr lang="en-US" dirty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।</a:t>
            </a:r>
          </a:p>
          <a:p>
            <a:pPr algn="just">
              <a:buFont typeface="Wingdings" pitchFamily="2" charset="2"/>
              <a:buChar char="Ø"/>
            </a:pPr>
            <a:endParaRPr lang="en-US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01CCE-6816-4155-A90D-804BE709A946}" type="datetime9">
              <a:rPr lang="en-US" smtClean="0"/>
              <a:t>27-Mar-20 9:21:33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6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050" y="198006"/>
            <a:ext cx="10018713" cy="1752599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/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অজিভ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 অংকন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79976" y="1770586"/>
            <a:ext cx="4330824" cy="4713387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ছক কাগজের ক্ষুদ্রতম বর্গের প্রতি এক বাহুর দৈর্ঘ্যকে উভয় অক্ষ বরাবর এক একক ধরি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এখন 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x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অক্ষ বরাবর শ্রেণির উচ্চসীমা এবং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y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অক্ষ বরাবর  যোজিত ঘটন সংখ্যা বসিয়ে ক্রমযোজিত গণ সংখ্যা রেখা  অংকন করি।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512" y="2130625"/>
            <a:ext cx="417646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7B8D-DF59-4398-9434-4EE76929D83E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830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03902015"/>
              </p:ext>
            </p:extLst>
          </p:nvPr>
        </p:nvGraphicFramePr>
        <p:xfrm>
          <a:off x="1370449" y="995167"/>
          <a:ext cx="4104456" cy="5302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24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97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84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733459"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endParaRPr lang="en-US" sz="2400" b="0" i="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b="0" i="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</a:t>
                      </a:r>
                      <a:r>
                        <a:rPr lang="bn-BD" sz="2400" b="0" i="0" baseline="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400" b="0" i="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ক্রমযোজিত</a:t>
                      </a:r>
                      <a:r>
                        <a:rPr lang="bn-BD" sz="2400" b="0" i="0" baseline="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2400" b="0" i="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ঘটন</a:t>
                      </a:r>
                      <a:r>
                        <a:rPr lang="bn-BD" sz="2400" b="0" i="0" baseline="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সংখ্যা</a:t>
                      </a:r>
                      <a:endParaRPr lang="en-US" sz="2400" b="0" i="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45-49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50-54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8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12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55-59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10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22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60-64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20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42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65-69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12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54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70-74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6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070C0"/>
                          </a:solidFill>
                        </a:rPr>
                        <a:t>60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9841">
                <a:tc>
                  <a:txBody>
                    <a:bodyPr/>
                    <a:lstStyle/>
                    <a:p>
                      <a:pPr algn="ctr"/>
                      <a:r>
                        <a:rPr lang="bn-BD" sz="2400" b="0" i="0" dirty="0">
                          <a:solidFill>
                            <a:srgbClr val="0070C0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মোট</a:t>
                      </a:r>
                      <a:endParaRPr lang="en-US" sz="2400" b="0" i="0" dirty="0">
                        <a:solidFill>
                          <a:srgbClr val="0070C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baseline="0" dirty="0">
                          <a:solidFill>
                            <a:srgbClr val="0070C0"/>
                          </a:solidFill>
                        </a:rPr>
                        <a:t>60</a:t>
                      </a:r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668" y="1219200"/>
            <a:ext cx="5380384" cy="507831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অজিভ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  ##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উপাত্তের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বিন্যাসের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ব্যবধানের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উচ্চসীমা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x-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শ্রেণির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ক্রমযোজিত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গণসংখ্যা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y-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বরাবর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ক্রমযোজিত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গণসংখ্যার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লেখচিত্র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অজিভ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C050EC-4829-42E7-AC91-F95441BD44D6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96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2135560" y="29716"/>
            <a:ext cx="8229600" cy="1143000"/>
          </a:xfrm>
          <a:solidFill>
            <a:srgbClr val="99CC00"/>
          </a:solidFill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অজিভ</a:t>
            </a:r>
            <a:r>
              <a:rPr lang="en-US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অংকন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4328877"/>
              </p:ext>
            </p:extLst>
          </p:nvPr>
        </p:nvGraphicFramePr>
        <p:xfrm>
          <a:off x="2438400" y="141277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5B037-D959-4D1D-8181-4C335D7BFB0F}" type="datetime9">
              <a:rPr lang="en-US" smtClean="0"/>
              <a:t>27-Mar-20 9:21:31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5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9536" y="901148"/>
            <a:ext cx="8352928" cy="943676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শ্রেণির কাজ</a:t>
            </a:r>
            <a:endParaRPr lang="en-US" sz="4400" dirty="0">
              <a:solidFill>
                <a:schemeClr val="tx2">
                  <a:lumMod val="60000"/>
                  <a:lumOff val="4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30" y="1895803"/>
            <a:ext cx="8352929" cy="3849757"/>
          </a:xfrm>
          <a:solidFill>
            <a:srgbClr val="99CC00"/>
          </a:solidFill>
        </p:spPr>
        <p:txBody>
          <a:bodyPr>
            <a:no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উপাত্তটির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অজিভ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রেখা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অংকণ কর 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6834253"/>
              </p:ext>
            </p:extLst>
          </p:nvPr>
        </p:nvGraphicFramePr>
        <p:xfrm>
          <a:off x="1919536" y="2731098"/>
          <a:ext cx="8496942" cy="159647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33CCCC"/>
                  </a:outerShdw>
                </a:effectLst>
                <a:tableStyleId>{72833802-FEF1-4C79-8D5D-14CF1EAF98D9}</a:tableStyleId>
              </a:tblPr>
              <a:tblGrid>
                <a:gridCol w="14161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161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1615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1615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161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161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r>
                        <a:rPr lang="bn-BD" sz="2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ওজন </a:t>
                      </a:r>
                      <a:endParaRPr lang="en-US" sz="2400" b="0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r>
                        <a:rPr lang="bn-BD" sz="2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(কেজি) </a:t>
                      </a:r>
                      <a:endParaRPr lang="en-US" sz="2400" b="0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</a:t>
                      </a:r>
                      <a:r>
                        <a:rPr lang="en-US" sz="2400" b="0" i="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35</a:t>
                      </a:r>
                      <a:endParaRPr lang="en-US" sz="2400" b="0" i="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36-40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41-45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46-50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51-55</a:t>
                      </a:r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60375">
                <a:tc>
                  <a:txBody>
                    <a:bodyPr/>
                    <a:lstStyle/>
                    <a:p>
                      <a:r>
                        <a:rPr lang="bn-BD" sz="2400" b="0" i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 সংখ্যা</a:t>
                      </a:r>
                      <a:r>
                        <a:rPr lang="bn-BD" sz="2400" b="0" i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2400" b="0" i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r>
                        <a:rPr lang="bn-BD" sz="2400" b="0" i="0" baseline="0" dirty="0">
                          <a:latin typeface="Times New Roman" panose="02020603050405020304" pitchFamily="18" charset="0"/>
                        </a:rPr>
                        <a:t> </a:t>
                      </a:r>
                      <a:endParaRPr lang="en-US" sz="2400" b="0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6BDE8-E940-45EC-B7E1-7E9752F326E2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4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7217" y="331304"/>
            <a:ext cx="3803511" cy="1126434"/>
          </a:xfrm>
          <a:solidFill>
            <a:schemeClr val="accent5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5520" y="1600201"/>
            <a:ext cx="4244280" cy="4525963"/>
          </a:xfrm>
          <a:solidFill>
            <a:schemeClr val="tx1"/>
          </a:solidFill>
        </p:spPr>
        <p:txBody>
          <a:bodyPr>
            <a:noAutofit/>
          </a:bodyPr>
          <a:lstStyle/>
          <a:p>
            <a:pPr marL="0" indent="0">
              <a:buNone/>
            </a:pPr>
            <a:endParaRPr lang="bn-BD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গড় নির্ণয়ের সুত্রটি কী?</a:t>
            </a:r>
          </a:p>
          <a:p>
            <a:pPr marL="0" indent="0">
              <a:buNone/>
            </a:pP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বিচ্যুতি নির্ণয়ের সুত্রটি কী ?</a:t>
            </a:r>
          </a:p>
          <a:p>
            <a:pPr marL="0" indent="0">
              <a:buNone/>
            </a:pP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শ্রেণি সংখ্যা নির্ণয়ের সূত্রটি কি ?</a:t>
            </a:r>
          </a:p>
          <a:p>
            <a:pPr marL="0" indent="0">
              <a:buNone/>
            </a:pP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কোন স্কোর গুচ্ছে সর্বনিম্ন উপাত্ত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40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সর্বোচ্চ উপাত্ত 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80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স্কোরগুচ্ছে উপাত্তের ব্যবধান কত ? </a:t>
            </a:r>
          </a:p>
          <a:p>
            <a:pPr marL="0" indent="0">
              <a:buNone/>
            </a:pP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</a:t>
            </a:r>
            <a:r>
              <a:rPr lang="en-US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আয়তলেখ অংকনের জন্য শ্রেণি কিরুপ হওয়া প্রয়োজন ?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6607967" y="1974574"/>
                <a:ext cx="4895056" cy="3816626"/>
              </a:xfrm>
              <a:blipFill>
                <a:blip r:embed="rId2"/>
                <a:tile tx="0" ty="0" sx="100000" sy="100000" flip="none" algn="tl"/>
              </a:blipFill>
            </p:spPr>
            <p:txBody>
              <a:bodyPr>
                <a:noAutofit/>
              </a:bodyPr>
              <a:lstStyle/>
              <a:p>
                <a:r>
                  <a:rPr lang="bn-BD" sz="2800" dirty="0">
                    <a:solidFill>
                      <a:schemeClr val="accent3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 গড় , </a:t>
                </a:r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M = </a:t>
                </a:r>
                <a:r>
                  <a:rPr lang="en-US" sz="2800" dirty="0" err="1">
                    <a:solidFill>
                      <a:schemeClr val="accent3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a+h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b="0" i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/>
                          </a:rPr>
                          <m:t>u</m:t>
                        </m:r>
                      </m:e>
                    </m:acc>
                    <m:r>
                      <a:rPr lang="en-US" sz="2800" b="0" i="0">
                        <a:solidFill>
                          <a:schemeClr val="accent3">
                            <a:lumMod val="50000"/>
                          </a:schemeClr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2800" dirty="0">
                    <a:solidFill>
                      <a:schemeClr val="accent3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u </a:t>
                </a:r>
                <a:r>
                  <a:rPr lang="en-US" sz="2800" baseline="-25000" dirty="0">
                    <a:solidFill>
                      <a:schemeClr val="accent3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bn-BD" sz="2800" dirty="0">
                    <a:solidFill>
                      <a:schemeClr val="accent3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800" baseline="-250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i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− </m:t>
                        </m:r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800" dirty="0">
                            <a:solidFill>
                              <a:schemeClr val="accent3">
                                <a:lumMod val="50000"/>
                              </a:schemeClr>
                            </a:solidFill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h</m:t>
                        </m:r>
                      </m:den>
                    </m:f>
                  </m:oMath>
                </a14:m>
                <a:endPara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শ্রেণি সংখ্যা = উপাত্তের    পরিসর / শ্রেণি ব্যবধান </a:t>
                </a:r>
              </a:p>
              <a:p>
                <a:r>
                  <a:rPr lang="bn-BD" sz="2800" dirty="0">
                    <a:solidFill>
                      <a:schemeClr val="accent3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:r>
                  <a:rPr lang="en-US" sz="3200" dirty="0">
                    <a:solidFill>
                      <a:schemeClr val="accent3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41 </a:t>
                </a:r>
                <a:endParaRPr lang="bn-BD" sz="32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BD" sz="2800" dirty="0">
                    <a:solidFill>
                      <a:schemeClr val="accent3">
                        <a:lumMod val="50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৫। অবিচ্ছিন্ন  </a:t>
                </a:r>
                <a:endParaRPr lang="en-US" sz="2800" dirty="0">
                  <a:solidFill>
                    <a:schemeClr val="accent3">
                      <a:lumMod val="5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6607967" y="1974574"/>
                <a:ext cx="4895056" cy="3816626"/>
              </a:xfrm>
              <a:blipFill>
                <a:blip r:embed="rId4"/>
                <a:stretch>
                  <a:fillRect l="-4110" t="-4153" b="-41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4DC4E-88A2-4762-8D88-5CB4F7D58FA7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920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5078" y="260648"/>
            <a:ext cx="5340626" cy="114300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bn-BD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80591" y="3580996"/>
            <a:ext cx="8229600" cy="2221707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উপরের সারণিটি লক্ষ্য কর এবং প্রদত্ত প্রশ্নের উত্তর দাও – </a:t>
            </a:r>
          </a:p>
          <a:p>
            <a:pPr marL="0" indent="0">
              <a:buNone/>
            </a:pP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ক)শ্রেণিব্যাপ্তি গুলোর মধ্যবিন্দু নির্ণয় কর। </a:t>
            </a:r>
          </a:p>
          <a:p>
            <a:pPr marL="0" indent="0">
              <a:buNone/>
            </a:pP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খ)প্রদত্ত উপাত্তের গড় নির্ণয় কর।</a:t>
            </a:r>
          </a:p>
          <a:p>
            <a:pPr marL="0" indent="0">
              <a:buNone/>
            </a:pPr>
            <a:r>
              <a:rPr lang="bn-BD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গ)প্রদত্ত উপাত্তের আয়তলেখ অংকন কর। 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2752213"/>
              </p:ext>
            </p:extLst>
          </p:nvPr>
        </p:nvGraphicFramePr>
        <p:xfrm>
          <a:off x="1991542" y="1397000"/>
          <a:ext cx="8280922" cy="16459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734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07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BD" sz="2400" b="0" i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শ্রেণি</a:t>
                      </a:r>
                      <a:r>
                        <a:rPr lang="bn-BD" sz="2400" b="0" i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ব্যাপ্তি </a:t>
                      </a:r>
                      <a:endParaRPr lang="en-US" sz="2400" b="0" i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31-40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41-50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51-60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61-70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71-80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81-90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91-100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n-BD" sz="2400" b="0" i="0" baseline="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গণ সংখ্যা  </a:t>
                      </a:r>
                      <a:endParaRPr lang="en-US" sz="2400" b="0" i="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7B328-E276-47E3-BF98-CBF770C1589E}" type="datetime9">
              <a:rPr lang="en-US" smtClean="0"/>
              <a:t>27-Mar-20 9:21:34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12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5207946" y="6492875"/>
            <a:ext cx="3786690" cy="365125"/>
          </a:xfrm>
        </p:spPr>
        <p:txBody>
          <a:bodyPr/>
          <a:lstStyle/>
          <a:p>
            <a:fld id="{D0007097-9184-4699-9B72-EFEEC0432779}" type="datetime9">
              <a:rPr lang="en-US" sz="1200" smtClean="0"/>
              <a:t>27-Mar-20 9:21:34 PM</a:t>
            </a:fld>
            <a:endParaRPr lang="en-US" sz="1200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91088" y="6250163"/>
            <a:ext cx="1161826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15842" y="1311275"/>
            <a:ext cx="7010400" cy="5181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thickThin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02480" y="35849"/>
            <a:ext cx="4810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4791075"/>
            <a:ext cx="1562100" cy="1838325"/>
          </a:xfrm>
          <a:prstGeom prst="rect">
            <a:avLst/>
          </a:prstGeom>
        </p:spPr>
      </p:pic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3638" y="6250164"/>
            <a:ext cx="3786691" cy="365125"/>
          </a:xfrm>
        </p:spPr>
        <p:txBody>
          <a:bodyPr/>
          <a:lstStyle/>
          <a:p>
            <a:r>
              <a:rPr lang="bn-BD" sz="1100" dirty="0">
                <a:latin typeface="NikoshBAN" pitchFamily="2" charset="0"/>
                <a:cs typeface="NikoshBAN" pitchFamily="2" charset="0"/>
              </a:rPr>
              <a:t>মোঃ মোজাম্মেল হোসন, ঢাকা</a:t>
            </a:r>
            <a:endParaRPr lang="en-US" sz="1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1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567" y="134347"/>
            <a:ext cx="8229600" cy="864096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</a:t>
            </a:r>
            <a:b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9567" y="915234"/>
            <a:ext cx="8229600" cy="5051250"/>
          </a:xfrm>
          <a:solidFill>
            <a:schemeClr val="accent5">
              <a:lumMod val="50000"/>
            </a:schemeClr>
          </a:solidFill>
        </p:spPr>
        <p:txBody>
          <a:bodyPr>
            <a:noAutofit/>
          </a:bodyPr>
          <a:lstStyle/>
          <a:p>
            <a:endParaRPr lang="en-US" sz="2400" b="1" dirty="0">
              <a:solidFill>
                <a:srgbClr val="C00000"/>
              </a:solidFill>
            </a:endParaRPr>
          </a:p>
          <a:p>
            <a:endParaRPr lang="en-US" b="1" dirty="0">
              <a:solidFill>
                <a:srgbClr val="C00000"/>
              </a:solidFill>
            </a:endParaRPr>
          </a:p>
          <a:p>
            <a:r>
              <a:rPr lang="bn-BD" sz="2400" b="1" dirty="0">
                <a:solidFill>
                  <a:schemeClr val="bg1"/>
                </a:solidFill>
              </a:rPr>
              <a:t>এ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পাঠশেষে</a:t>
            </a:r>
            <a:r>
              <a:rPr lang="bn-BD" sz="2400" b="1" dirty="0">
                <a:solidFill>
                  <a:schemeClr val="bg1"/>
                </a:solidFill>
              </a:rPr>
              <a:t> শিক্ষার্থীরা -</a:t>
            </a:r>
            <a:r>
              <a:rPr lang="bn-BD" b="1" dirty="0">
                <a:solidFill>
                  <a:srgbClr val="C00000"/>
                </a:solidFill>
              </a:rPr>
              <a:t/>
            </a:r>
            <a:br>
              <a:rPr lang="bn-BD" b="1" dirty="0">
                <a:solidFill>
                  <a:srgbClr val="C00000"/>
                </a:solidFill>
              </a:rPr>
            </a:b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অবিচ্ছিন্ন উপাত্তকে শ্রেণিভুক্ত করতে পারবে।</a:t>
            </a:r>
          </a:p>
          <a:p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গড়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মধ্যক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প্রচুরক নির্ণয় করতে পারবে।</a:t>
            </a:r>
          </a:p>
          <a:p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আয়তলেখ অংকণ করতে পারবে। 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গাণিতিক দক্ষতা অর্জন পারবে।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lvl="1" indent="0">
              <a:buNone/>
            </a:pP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5| 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গন সংখ্যা বহুভুজ ,অজিভ রেখা কি তা বলতে পারবে।</a:t>
            </a: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00050" lvl="1" indent="0">
              <a:buNone/>
            </a:pP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6|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গন সংখ্যা বহুভুজ</a:t>
            </a: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অজিভ রেখা লেখচিত্রে ব্যাখ্যা  করতে  পারবে। </a:t>
            </a:r>
          </a:p>
          <a:p>
            <a:pPr marL="400050" lvl="1" indent="0">
              <a:buNone/>
            </a:pPr>
            <a:r>
              <a:rPr lang="en-US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7|</a:t>
            </a:r>
            <a: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ক্রমযোজিত গনসংখ্যা , গন সংখ্যা বহুভুজ অজিভ রেখা লেখচিত্রে ব্যাখ্যা  করতে  পারবে।</a:t>
            </a:r>
            <a:br>
              <a:rPr lang="bn-BD" sz="28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EA589-D3D8-4213-96D2-7BD679191A5E}" type="datetime9">
              <a:rPr lang="en-US" smtClean="0"/>
              <a:t>27-Mar-20 9:21:33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96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72279" y="5273681"/>
            <a:ext cx="7084177" cy="365125"/>
          </a:xfrm>
        </p:spPr>
        <p:txBody>
          <a:bodyPr/>
          <a:lstStyle/>
          <a:p>
            <a:r>
              <a:rPr lang="as-IN">
                <a:latin typeface="NikoshBAN" panose="02000000000000000000" pitchFamily="2" charset="0"/>
                <a:cs typeface="NikoshBAN" panose="02000000000000000000" pitchFamily="2" charset="0"/>
              </a:rPr>
              <a:t>মোঃ মোজাম্মেল হোসন, ঢাকা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994" y="893094"/>
            <a:ext cx="9165771" cy="92333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 উপর ক্লিক করি</a:t>
            </a:r>
            <a:endParaRPr lang="en-US" sz="54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85686" y="2967342"/>
            <a:ext cx="17526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মধ্যবিন্দুঃ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38286" y="5953869"/>
            <a:ext cx="7534730" cy="461665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গড়=উপাত্তসমূহের সমষ্টি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উপাত্তসমূহের সংখ্যা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5686" y="5100942"/>
            <a:ext cx="1447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ঘটনসংখ্যাঃ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1170" y="5562607"/>
            <a:ext cx="1447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গড়ঃ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85686" y="2433942"/>
            <a:ext cx="1447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উপাত্তঃ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5686" y="3500742"/>
            <a:ext cx="1447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শ্রেণিব্যাপ্তিঃ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5686" y="4034142"/>
            <a:ext cx="1447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পরিসরঃ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5686" y="1900542"/>
            <a:ext cx="1447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পরিসংখ্যানঃ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5686" y="4567542"/>
            <a:ext cx="14478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/>
          <a:scene3d>
            <a:camera prst="perspectiveBelow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শ্রেণিসংখ্যাঃ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51630" y="1904170"/>
            <a:ext cx="7540171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সংখ্যাভিত্তিক কোনো তথ্য বা ঘটনা হচ্ছে পরিসংখ্যান 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0" y="2433942"/>
            <a:ext cx="754379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বা ঘটনা নির্দেশক সংখ্যা গুলো হচ্ছে পরিসংখ্যানের  উপাত্ত।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24200" y="2967342"/>
            <a:ext cx="7467598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শ্রেণির মধ্যবিন্দু =( উর্ধ্বসীমা + নিম্নসীমা )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0" y="3500742"/>
            <a:ext cx="7543800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 শ্রেণির উর্ধ্বসীমা ও নিম্নসীমার ব্যবধান হলো ঐ শ্রেণির  শ্রেণিব্যাপ্তি।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0" y="4034142"/>
            <a:ext cx="7543800" cy="46166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পরিসর =( সর্বোচ্চ সংখ্যা 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—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সর্বনিম্ন সংখ্যা) + ১ 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48000" y="4565586"/>
            <a:ext cx="7543800" cy="461665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শ্রেণিসংখ্যা = ( পরিসর 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শ্রেণিব্যাপ্তি )                [পূর্ণসংখ্যায় ] 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0" y="5100942"/>
            <a:ext cx="7543798" cy="830997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শ্রেণিতে যতগুলো ট্যালি চিহ্ন পড়বে তত হবে ঐ শ্রেণির গণসংখ্যা বা ঘটনসংখ্যা ।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A3E2EF-899C-4E16-A3E9-882461B38F83}" type="datetime9">
              <a:rPr lang="en-US" smtClean="0"/>
              <a:t>27-Mar-20 9:21:33 PM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69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88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7302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692696"/>
            <a:ext cx="8568952" cy="2376264"/>
          </a:xfrm>
          <a:solidFill>
            <a:srgbClr val="002060"/>
          </a:solidFill>
        </p:spPr>
        <p:txBody>
          <a:bodyPr>
            <a:noAutofit/>
          </a:bodyPr>
          <a:lstStyle/>
          <a:p>
            <a:pPr algn="ctr"/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 </a:t>
            </a: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2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 বিদ্যালয়ের অর্ধ বার্ষিকী পরীক্ষায় </a:t>
            </a:r>
            <a:r>
              <a:rPr lang="en-US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30  </a:t>
            </a:r>
            <a: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জন ছাত্রের গণিতে প্রাপ্ত নম্বর নিম্নরুপ – </a:t>
            </a:r>
            <a:br>
              <a:rPr lang="bn-BD" sz="2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20,40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60,69,63,26,39,38,40,49,52,58,59,63,60,72,70,83,89,86,97,</a:t>
            </a:r>
            <a:b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90,94,44,63,39,60,59,47,38,</a:t>
            </a:r>
            <a: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/>
            </a:r>
            <a:br>
              <a:rPr lang="bn-BD" sz="24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</a:b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9" y="3212976"/>
            <a:ext cx="8568952" cy="1133737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উপাত্ত থেকে শুরু করে শ্রেণি ব্যবধান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ধরে উপাত্ত গুলোর শ্রেণিভুক্ত করি 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87313-69A8-431F-8ECF-4F306D3DC7DB}" type="datetime9">
              <a:rPr lang="en-US" smtClean="0"/>
              <a:t>27-Mar-20 9:21:33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288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BD" sz="3200" dirty="0"/>
              <a:t>সমাধান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1200" y="1600200"/>
            <a:ext cx="2962672" cy="4709120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endParaRPr lang="bn-BD" sz="4600" b="1" dirty="0">
              <a:solidFill>
                <a:srgbClr val="FFFF00"/>
              </a:solidFill>
            </a:endParaRPr>
          </a:p>
          <a:p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20,</a:t>
            </a:r>
            <a:r>
              <a:rPr lang="en-US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bn-BD" sz="4600" dirty="0">
                <a:solidFill>
                  <a:schemeClr val="bg1"/>
                </a:solidFill>
                <a:latin typeface="Times New Roman" panose="02020603050405020304" pitchFamily="18" charset="0"/>
              </a:rPr>
              <a:t>,</a:t>
            </a:r>
            <a:r>
              <a:rPr lang="en-US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60,69,63,26,39,38,40,49,52,58,59,63,60,72,70,83,89,86</a:t>
            </a:r>
            <a:r>
              <a:rPr lang="en-US" sz="4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,97</a:t>
            </a:r>
            <a:r>
              <a:rPr lang="en-US" sz="4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,90,94,44,63,39,60,59,47,38</a:t>
            </a:r>
            <a:r>
              <a:rPr lang="en-US" b="1" dirty="0">
                <a:solidFill>
                  <a:schemeClr val="bg1"/>
                </a:solidFill>
              </a:rPr>
              <a:t>,</a:t>
            </a:r>
            <a:r>
              <a:rPr lang="bn-BD" b="1" dirty="0">
                <a:solidFill>
                  <a:schemeClr val="bg1"/>
                </a:solidFill>
              </a:rPr>
              <a:t/>
            </a:r>
            <a:br>
              <a:rPr lang="bn-BD" b="1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3872" y="1600200"/>
            <a:ext cx="5266928" cy="470912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55000" lnSpcReduction="20000"/>
          </a:bodyPr>
          <a:lstStyle/>
          <a:p>
            <a:r>
              <a:rPr lang="bn-BD" sz="3600" dirty="0"/>
              <a:t>এখানে , সর্বনিম্ন উপাত্ত </a:t>
            </a:r>
            <a:r>
              <a:rPr lang="en-US" sz="3600" dirty="0">
                <a:solidFill>
                  <a:srgbClr val="FFFF00"/>
                </a:solidFill>
              </a:rPr>
              <a:t>20</a:t>
            </a:r>
            <a:r>
              <a:rPr lang="bn-BD" sz="3600" dirty="0"/>
              <a:t> </a:t>
            </a:r>
          </a:p>
          <a:p>
            <a:pPr marL="0" indent="0">
              <a:buNone/>
            </a:pPr>
            <a:r>
              <a:rPr lang="bn-BD" sz="3600" dirty="0"/>
              <a:t>         সর্বোচ্চ উপাত্ত </a:t>
            </a:r>
            <a:r>
              <a:rPr lang="en-US" sz="3600" dirty="0">
                <a:solidFill>
                  <a:srgbClr val="FFFF00"/>
                </a:solidFill>
              </a:rPr>
              <a:t>97 </a:t>
            </a:r>
            <a:r>
              <a:rPr lang="bn-BD" sz="3600" dirty="0"/>
              <a:t>। </a:t>
            </a:r>
            <a:endParaRPr lang="en-US" sz="3600" dirty="0"/>
          </a:p>
          <a:p>
            <a:r>
              <a:rPr lang="bn-BD" sz="3600" dirty="0"/>
              <a:t>       শ্রেণি ব্যবধান = </a:t>
            </a:r>
            <a:r>
              <a:rPr lang="en-US" sz="3600" dirty="0">
                <a:solidFill>
                  <a:srgbClr val="FFFF00"/>
                </a:solidFill>
              </a:rPr>
              <a:t>10</a:t>
            </a:r>
          </a:p>
          <a:p>
            <a:pPr marL="0" indent="0">
              <a:buNone/>
            </a:pPr>
            <a:r>
              <a:rPr lang="en-US" sz="3600" dirty="0">
                <a:latin typeface="Lucida Sans Unicode"/>
                <a:cs typeface="Lucida Sans Unicode"/>
              </a:rPr>
              <a:t>∴</a:t>
            </a:r>
            <a:r>
              <a:rPr lang="bn-BD" sz="3600" dirty="0">
                <a:latin typeface="Lucida Sans Unicode"/>
                <a:cs typeface="Lucida Sans Unicode"/>
              </a:rPr>
              <a:t> পরিসর = (</a:t>
            </a:r>
            <a:r>
              <a:rPr lang="bn-BD" sz="3600" dirty="0"/>
              <a:t>সর্বোচ্চ উপাত্ত-সর্বনিম্ন উপাত্ত)+</a:t>
            </a:r>
            <a:r>
              <a:rPr lang="en-US" sz="3600" dirty="0"/>
              <a:t>1</a:t>
            </a:r>
            <a:r>
              <a:rPr lang="bn-BD" sz="3600" dirty="0">
                <a:latin typeface="Lucida Sans Unicode"/>
                <a:cs typeface="Lucida Sans Unicode"/>
              </a:rPr>
              <a:t> </a:t>
            </a:r>
          </a:p>
          <a:p>
            <a:pPr marL="0" indent="0">
              <a:buNone/>
            </a:pPr>
            <a:r>
              <a:rPr lang="en-US" sz="3600" dirty="0">
                <a:latin typeface="Lucida Sans Unicode"/>
                <a:cs typeface="Lucida Sans Unicode"/>
              </a:rPr>
              <a:t>           = ( 97-20 ) +1</a:t>
            </a:r>
            <a:endParaRPr lang="bn-BD" sz="3600" dirty="0">
              <a:latin typeface="Lucida Sans Unicode"/>
              <a:cs typeface="Lucida Sans Unicode"/>
            </a:endParaRPr>
          </a:p>
          <a:p>
            <a:pPr marL="0" indent="0">
              <a:buNone/>
            </a:pPr>
            <a:r>
              <a:rPr lang="bn-BD" sz="3600" dirty="0">
                <a:latin typeface="Lucida Sans Unicode"/>
                <a:cs typeface="Lucida Sans Unicode"/>
              </a:rPr>
              <a:t>           </a:t>
            </a:r>
            <a:r>
              <a:rPr lang="en-US" sz="3600" dirty="0">
                <a:latin typeface="Lucida Sans Unicode"/>
                <a:cs typeface="Lucida Sans Unicode"/>
              </a:rPr>
              <a:t>=77</a:t>
            </a:r>
            <a:r>
              <a:rPr lang="bn-BD" sz="3600" dirty="0">
                <a:latin typeface="Lucida Sans Unicode"/>
                <a:cs typeface="Lucida Sans Unicode"/>
              </a:rPr>
              <a:t> </a:t>
            </a:r>
            <a:r>
              <a:rPr lang="en-US" sz="3600" dirty="0">
                <a:latin typeface="Lucida Sans Unicode"/>
                <a:cs typeface="Lucida Sans Unicode"/>
              </a:rPr>
              <a:t>+1</a:t>
            </a:r>
          </a:p>
          <a:p>
            <a:pPr marL="0" indent="0">
              <a:buNone/>
            </a:pPr>
            <a:r>
              <a:rPr lang="en-US" sz="3600" dirty="0">
                <a:latin typeface="Lucida Sans Unicode"/>
                <a:cs typeface="Lucida Sans Unicode"/>
              </a:rPr>
              <a:t>         </a:t>
            </a:r>
            <a:r>
              <a:rPr lang="bn-BD" sz="3600" dirty="0">
                <a:latin typeface="Lucida Sans Unicode"/>
                <a:cs typeface="Lucida Sans Unicode"/>
              </a:rPr>
              <a:t> </a:t>
            </a:r>
            <a:r>
              <a:rPr lang="en-US" sz="3600" dirty="0">
                <a:latin typeface="Lucida Sans Unicode"/>
                <a:cs typeface="Lucida Sans Unicode"/>
              </a:rPr>
              <a:t> = 78</a:t>
            </a:r>
          </a:p>
          <a:p>
            <a:pPr marL="0" indent="0">
              <a:buNone/>
            </a:pPr>
            <a:r>
              <a:rPr lang="bn-BD" sz="3600" dirty="0">
                <a:latin typeface="Lucida Sans Unicode"/>
              </a:rPr>
              <a:t> শ্রেণি সংখ্যা = পরিসর / শ্রেণি ব্যবধান</a:t>
            </a:r>
          </a:p>
          <a:p>
            <a:pPr marL="0" indent="0">
              <a:buNone/>
            </a:pPr>
            <a:r>
              <a:rPr lang="en-US" sz="3600" dirty="0">
                <a:latin typeface="Lucida Sans Unicode"/>
              </a:rPr>
              <a:t>           </a:t>
            </a:r>
            <a:r>
              <a:rPr lang="bn-BD" sz="3600" dirty="0">
                <a:latin typeface="Lucida Sans Unicode"/>
              </a:rPr>
              <a:t> = </a:t>
            </a:r>
            <a:r>
              <a:rPr lang="en-US" sz="3600" dirty="0">
                <a:latin typeface="Lucida Sans Unicode"/>
              </a:rPr>
              <a:t>78 /10</a:t>
            </a:r>
          </a:p>
          <a:p>
            <a:pPr marL="0" indent="0">
              <a:buNone/>
            </a:pPr>
            <a:r>
              <a:rPr lang="en-US" sz="3600" dirty="0">
                <a:latin typeface="Lucida Sans Unicode"/>
              </a:rPr>
              <a:t>            =7.8</a:t>
            </a:r>
          </a:p>
          <a:p>
            <a:pPr marL="0" indent="0">
              <a:buNone/>
            </a:pPr>
            <a:r>
              <a:rPr lang="en-US" sz="3600" dirty="0">
                <a:latin typeface="Lucida Sans Unicode"/>
              </a:rPr>
              <a:t> </a:t>
            </a:r>
            <a:r>
              <a:rPr lang="bn-BD" sz="3600" dirty="0">
                <a:latin typeface="Lucida Sans Unicode"/>
              </a:rPr>
              <a:t>যেহেতু শ্রেণি সংখ্যা সর্বদাই পূর্ণ সংখ্যা তাই শ্রেণি সংখ্যা </a:t>
            </a:r>
            <a:r>
              <a:rPr lang="en-US" sz="3600" dirty="0">
                <a:latin typeface="Lucida Sans Unicode"/>
              </a:rPr>
              <a:t>8 </a:t>
            </a:r>
            <a:r>
              <a:rPr lang="bn-BD" sz="3600" dirty="0">
                <a:latin typeface="Lucida Sans Unicode"/>
              </a:rPr>
              <a:t>ধরি।  </a:t>
            </a:r>
            <a:endParaRPr lang="en-US" sz="3600" dirty="0"/>
          </a:p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DC689-CA2D-4264-9F10-5F0A6A49D57E}" type="datetime9">
              <a:rPr lang="en-US" smtClean="0"/>
              <a:t>27-Mar-20 9:21:33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83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553" y="253144"/>
            <a:ext cx="8136904" cy="1143000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20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থেকে শুরু করে শ্রেণিব্যাপ্তি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10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ধরে শ্রেণি গঠন করি এবং ট্যালি চিহ্ন দ্বারা নম্বরগুলোকে শ্রেণিভুক্ত করি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1544" y="1578707"/>
            <a:ext cx="1872208" cy="4525963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bn-BD" sz="2800" dirty="0">
                <a:solidFill>
                  <a:schemeClr val="bg1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60,69,63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39,38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40,49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52,58,59,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63,60,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72,70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,83,89,86,</a:t>
            </a:r>
            <a:r>
              <a:rPr lang="en-US" sz="2800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97,90,94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59,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11883337"/>
              </p:ext>
            </p:extLst>
          </p:nvPr>
        </p:nvGraphicFramePr>
        <p:xfrm>
          <a:off x="4367809" y="1578707"/>
          <a:ext cx="5832648" cy="46813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95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3889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ট্যালি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2400" b="1" baseline="0" dirty="0">
                          <a:solidFill>
                            <a:srgbClr val="FF0000"/>
                          </a:solidFill>
                        </a:rPr>
                        <a:t> সংখ্যা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20-29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30-39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40-49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50-59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4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6507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60-69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7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70-79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</a:t>
                      </a:r>
                      <a:r>
                        <a:rPr kumimoji="0" lang="bn-BD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 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80-89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90-99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|||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8676">
                <a:tc>
                  <a:txBody>
                    <a:bodyPr/>
                    <a:lstStyle/>
                    <a:p>
                      <a:pPr algn="ctr"/>
                      <a:r>
                        <a:rPr lang="bn-BD" sz="2400" b="1" dirty="0"/>
                        <a:t>মোট</a:t>
                      </a:r>
                      <a:endParaRPr lang="en-US" sz="2400" b="1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627" y="2952377"/>
            <a:ext cx="473012" cy="4286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/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735" y="3836002"/>
            <a:ext cx="722904" cy="419100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extLst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8DC57-4B75-4F0B-807C-8D38467404FB}" type="datetime9">
              <a:rPr lang="en-US" smtClean="0"/>
              <a:t>27-Mar-20 9:21:33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1348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62237" y="669926"/>
            <a:ext cx="10515600" cy="77456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algn="ctr"/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সংক্ষিপ্ত পদ্ধতিতে গড় নির্ণয় কর।</a:t>
            </a:r>
            <a:b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61549839"/>
              </p:ext>
            </p:extLst>
          </p:nvPr>
        </p:nvGraphicFramePr>
        <p:xfrm>
          <a:off x="3083597" y="1609363"/>
          <a:ext cx="5832648" cy="5258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11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325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69428"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FF0000"/>
                          </a:solidFill>
                        </a:rPr>
                        <a:t>শ্রেণি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3200" b="1" dirty="0">
                          <a:solidFill>
                            <a:srgbClr val="FF0000"/>
                          </a:solidFill>
                        </a:rPr>
                        <a:t>ঘটন</a:t>
                      </a:r>
                      <a:r>
                        <a:rPr lang="bn-BD" sz="3200" b="1" baseline="0" dirty="0">
                          <a:solidFill>
                            <a:srgbClr val="FF0000"/>
                          </a:solidFill>
                        </a:rPr>
                        <a:t> সংখ্যা</a:t>
                      </a:r>
                      <a:endParaRPr lang="en-US" sz="32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20-29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2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30-39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40-49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5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50-59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4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 60-69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45720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70-79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 2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80-89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90-99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519912">
                <a:tc>
                  <a:txBody>
                    <a:bodyPr/>
                    <a:lstStyle/>
                    <a:p>
                      <a:pPr algn="ctr"/>
                      <a:r>
                        <a:rPr lang="bn-BD" sz="2800" b="1" dirty="0"/>
                        <a:t>মোট</a:t>
                      </a:r>
                      <a:endParaRPr lang="en-US" sz="28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30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F326A-3BD0-4EF2-80CA-2C65B2DBCC33}" type="datetime9">
              <a:rPr lang="en-US" smtClean="0"/>
              <a:t>27-Mar-20 9:21:33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মোজাম্মেল হোসন, ঢাকা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EA130-D42B-49D7-93B8-03B236E496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492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654</TotalTime>
  <Words>1583</Words>
  <Application>Microsoft Office PowerPoint</Application>
  <PresentationFormat>Widescreen</PresentationFormat>
  <Paragraphs>644</Paragraphs>
  <Slides>36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8" baseType="lpstr">
      <vt:lpstr>Arial</vt:lpstr>
      <vt:lpstr>Calibri</vt:lpstr>
      <vt:lpstr>Cambria Math</vt:lpstr>
      <vt:lpstr>Corbel</vt:lpstr>
      <vt:lpstr>Lucida Sans Unicode</vt:lpstr>
      <vt:lpstr>NikoshBAN</vt:lpstr>
      <vt:lpstr>SutonnyMJ</vt:lpstr>
      <vt:lpstr>Times New Roman</vt:lpstr>
      <vt:lpstr>Vrinda</vt:lpstr>
      <vt:lpstr>Wingdings</vt:lpstr>
      <vt:lpstr>Parallax</vt:lpstr>
      <vt:lpstr>Equation</vt:lpstr>
      <vt:lpstr>পরম করুণাময় আল্লাহর নামে</vt:lpstr>
      <vt:lpstr> শিক্ষক পরিচিতি  </vt:lpstr>
      <vt:lpstr>c~e©Ávb hvPvB</vt:lpstr>
      <vt:lpstr> শিখন ফল </vt:lpstr>
      <vt:lpstr>PowerPoint Presentation</vt:lpstr>
      <vt:lpstr>  সমস্যা   একটি বিদ্যালয়ের অর্ধ বার্ষিকী পরীক্ষায়  30   জন ছাত্রের গণিতে প্রাপ্ত নম্বর নিম্নরুপ –  20,40,60,69,63,26,39,38,40,49,52,58,59,63,60,72,70,83,89,86,97, 90,94,44,63,39,60,59,47,38, </vt:lpstr>
      <vt:lpstr>সমাধান </vt:lpstr>
      <vt:lpstr>20 থেকে শুরু করে শ্রেণিব্যাপ্তি 10  ধরে শ্রেণি গঠন করি এবং ট্যালি চিহ্ন দ্বারা নম্বরগুলোকে শ্রেণিভুক্ত করি</vt:lpstr>
      <vt:lpstr>সংক্ষিপ্ত পদ্ধতিতে গড় নির্ণয় কর। </vt:lpstr>
      <vt:lpstr>সংক্ষিপ্ত পদ্ধতিতে গড় (ধাপ বিচ্যুতি )নির্ণয়ের পদ্বতি বিশ্লেষণ</vt:lpstr>
      <vt:lpstr>PowerPoint Presentation</vt:lpstr>
      <vt:lpstr>PowerPoint Presentation</vt:lpstr>
      <vt:lpstr>PowerPoint Presentation</vt:lpstr>
      <vt:lpstr> ক) এর সমাধান </vt:lpstr>
      <vt:lpstr>প্রচুরক নির্ণয় </vt:lpstr>
      <vt:lpstr>প্রচুরক নির্ণয়</vt:lpstr>
      <vt:lpstr>ক্রমযোজিত গনসংখ্যা সারনী তৈরি কর।</vt:lpstr>
      <vt:lpstr>  সমস্যা   একটি বিদ্যালয়ের অর্ধ বার্ষিকী পরীক্ষায়  60   জন ছাত্রের গণিতে প্রাপ্ত নম্বর নিম্নরুপ –  </vt:lpstr>
      <vt:lpstr> ক) এর সমাধান </vt:lpstr>
      <vt:lpstr> মধ্যক নির্ণয় </vt:lpstr>
      <vt:lpstr>মধ্যক নির্ণয় </vt:lpstr>
      <vt:lpstr>PowerPoint Presentation</vt:lpstr>
      <vt:lpstr>PowerPoint Presentation</vt:lpstr>
      <vt:lpstr>আয়তলেখ অংকনের সারণি নির্ণয় কর। </vt:lpstr>
      <vt:lpstr> আয়তলেখ অংকনের সারণি</vt:lpstr>
      <vt:lpstr>আয়তলেখ অংকনের বিবরণ</vt:lpstr>
      <vt:lpstr>PowerPoint Presentation</vt:lpstr>
      <vt:lpstr>অজিভ রেখা</vt:lpstr>
      <vt:lpstr>PowerPoint Presentation</vt:lpstr>
      <vt:lpstr>অজিভ রেখা অংকন</vt:lpstr>
      <vt:lpstr>PowerPoint Presentation</vt:lpstr>
      <vt:lpstr>অজিভ রেখা অংকন</vt:lpstr>
      <vt:lpstr>শ্রেণির কাজ</vt:lpstr>
      <vt:lpstr>মূল্যায়ন</vt:lpstr>
      <vt:lpstr>বাড়ির কাজ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পরম করুণাময় আল্লাহর নামে</dc:title>
  <dc:creator>User</dc:creator>
  <cp:lastModifiedBy>MOZAMMEL SIR</cp:lastModifiedBy>
  <cp:revision>62</cp:revision>
  <dcterms:created xsi:type="dcterms:W3CDTF">2017-04-01T09:26:26Z</dcterms:created>
  <dcterms:modified xsi:type="dcterms:W3CDTF">2020-03-27T15:37:25Z</dcterms:modified>
</cp:coreProperties>
</file>