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5" r:id="rId4"/>
    <p:sldId id="268" r:id="rId5"/>
    <p:sldId id="278" r:id="rId6"/>
    <p:sldId id="269" r:id="rId7"/>
    <p:sldId id="270" r:id="rId8"/>
    <p:sldId id="271" r:id="rId9"/>
    <p:sldId id="273" r:id="rId10"/>
    <p:sldId id="274" r:id="rId11"/>
    <p:sldId id="275" r:id="rId12"/>
    <p:sldId id="277" r:id="rId13"/>
    <p:sldId id="26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32B37"/>
    <a:srgbClr val="62E6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339" y="5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Punched Tape 2"/>
          <p:cNvSpPr/>
          <p:nvPr/>
        </p:nvSpPr>
        <p:spPr>
          <a:xfrm>
            <a:off x="0" y="76200"/>
            <a:ext cx="9144000" cy="6705600"/>
          </a:xfrm>
          <a:prstGeom prst="flowChartPunchedTap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8000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মুজিব</a:t>
            </a:r>
            <a:r>
              <a:rPr lang="bn-IN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বর্ষের</a:t>
            </a:r>
            <a:r>
              <a:rPr lang="bn-IN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8000" dirty="0">
                <a:solidFill>
                  <a:schemeClr val="tx2">
                    <a:lumMod val="60000"/>
                    <a:lumOff val="40000"/>
                  </a:schemeClr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r>
              <a:rPr lang="bn-IN" sz="8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8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7772400" y="11430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1066800" y="50292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8001000" y="43434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609600" y="20574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15000" y="8382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4876800" y="1219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3962400" y="16764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2895600" y="18288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676400" y="18288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85800" y="34290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8001000" y="29718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6781800" y="838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4038600" y="4495800"/>
            <a:ext cx="381000" cy="533400"/>
          </a:xfrm>
          <a:prstGeom prst="ellipse">
            <a:avLst/>
          </a:prstGeom>
          <a:solidFill>
            <a:srgbClr val="62E6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048000" y="5029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1981200" y="52578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7086600" y="38862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6096000" y="3886200"/>
            <a:ext cx="381000" cy="5334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105400" y="4191000"/>
            <a:ext cx="381000" cy="5334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Can 26"/>
          <p:cNvSpPr/>
          <p:nvPr/>
        </p:nvSpPr>
        <p:spPr>
          <a:xfrm>
            <a:off x="4889500" y="16637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Can 27"/>
          <p:cNvSpPr/>
          <p:nvPr/>
        </p:nvSpPr>
        <p:spPr>
          <a:xfrm>
            <a:off x="7772400" y="16002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Can 28"/>
          <p:cNvSpPr/>
          <p:nvPr/>
        </p:nvSpPr>
        <p:spPr>
          <a:xfrm>
            <a:off x="1079500" y="54356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Can 29"/>
          <p:cNvSpPr/>
          <p:nvPr/>
        </p:nvSpPr>
        <p:spPr>
          <a:xfrm>
            <a:off x="3060700" y="5461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an 30"/>
          <p:cNvSpPr/>
          <p:nvPr/>
        </p:nvSpPr>
        <p:spPr>
          <a:xfrm>
            <a:off x="5130800" y="46228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Can 31"/>
          <p:cNvSpPr/>
          <p:nvPr/>
        </p:nvSpPr>
        <p:spPr>
          <a:xfrm>
            <a:off x="7112000" y="4343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an 32"/>
          <p:cNvSpPr/>
          <p:nvPr/>
        </p:nvSpPr>
        <p:spPr>
          <a:xfrm>
            <a:off x="622300" y="2565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Can 33"/>
          <p:cNvSpPr/>
          <p:nvPr/>
        </p:nvSpPr>
        <p:spPr>
          <a:xfrm>
            <a:off x="8001000" y="3429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Can 34"/>
          <p:cNvSpPr/>
          <p:nvPr/>
        </p:nvSpPr>
        <p:spPr>
          <a:xfrm>
            <a:off x="2895600" y="22860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an 35"/>
          <p:cNvSpPr/>
          <p:nvPr/>
        </p:nvSpPr>
        <p:spPr>
          <a:xfrm>
            <a:off x="6794500" y="1295400"/>
            <a:ext cx="381000" cy="304800"/>
          </a:xfrm>
          <a:prstGeom prst="can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Can 36"/>
          <p:cNvSpPr/>
          <p:nvPr/>
        </p:nvSpPr>
        <p:spPr>
          <a:xfrm>
            <a:off x="1981200" y="56769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Can 37"/>
          <p:cNvSpPr/>
          <p:nvPr/>
        </p:nvSpPr>
        <p:spPr>
          <a:xfrm>
            <a:off x="6108700" y="43307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Can 38"/>
          <p:cNvSpPr/>
          <p:nvPr/>
        </p:nvSpPr>
        <p:spPr>
          <a:xfrm>
            <a:off x="698500" y="38862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Can 39"/>
          <p:cNvSpPr/>
          <p:nvPr/>
        </p:nvSpPr>
        <p:spPr>
          <a:xfrm>
            <a:off x="3975100" y="2120900"/>
            <a:ext cx="381000" cy="304800"/>
          </a:xfrm>
          <a:prstGeom prst="can">
            <a:avLst/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Can 40"/>
          <p:cNvSpPr/>
          <p:nvPr/>
        </p:nvSpPr>
        <p:spPr>
          <a:xfrm>
            <a:off x="1676400" y="22860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Can 42"/>
          <p:cNvSpPr/>
          <p:nvPr/>
        </p:nvSpPr>
        <p:spPr>
          <a:xfrm>
            <a:off x="8013700" y="48387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Can 43"/>
          <p:cNvSpPr/>
          <p:nvPr/>
        </p:nvSpPr>
        <p:spPr>
          <a:xfrm>
            <a:off x="4038600" y="49403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Can 44"/>
          <p:cNvSpPr/>
          <p:nvPr/>
        </p:nvSpPr>
        <p:spPr>
          <a:xfrm>
            <a:off x="5715000" y="1295400"/>
            <a:ext cx="381000" cy="304800"/>
          </a:xfrm>
          <a:prstGeom prst="can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1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 tmFilter="0, 0; .2, .5; .8, .5; 1, 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" dur="250" autoRev="1" fill="hold"/>
                                        <p:tgtEl>
                                          <p:spTgt spid="1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 tmFilter="0, 0; .2, .5; .8, .5; 1, 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250" autoRev="1" fill="hold"/>
                                        <p:tgtEl>
                                          <p:spTgt spid="1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 tmFilter="0, 0; .2, .5; .8, .5; 1, 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250" autoRev="1" fill="hold"/>
                                        <p:tgtEl>
                                          <p:spTgt spid="1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 tmFilter="0, 0; .2, .5; .8, .5; 1, 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250" autoRev="1" fill="hold"/>
                                        <p:tgtEl>
                                          <p:spTgt spid="1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500" tmFilter="0, 0; .2, .5; .8, .5; 1, 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250" autoRev="1" fill="hold"/>
                                        <p:tgtEl>
                                          <p:spTgt spid="1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19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2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 tmFilter="0, 0; .2, .5; .8, .5; 1, 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4" dur="250" autoRev="1" fill="hold"/>
                                        <p:tgtEl>
                                          <p:spTgt spid="1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5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 tmFilter="0, 0; .2, .5; .8, .5; 1, 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7" dur="250" autoRev="1" fill="hold"/>
                                        <p:tgtEl>
                                          <p:spTgt spid="2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1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5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6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7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 tmFilter="0, 0; .2, .5; .8, .5; 1, 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2" dur="250" autoRev="1" fill="hold"/>
                                        <p:tgtEl>
                                          <p:spTgt spid="2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3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 tmFilter="0, 0; .2, .5; .8, .5; 1, 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250" autoRev="1" fill="hold"/>
                                        <p:tgtEl>
                                          <p:spTgt spid="1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6" presetID="26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7" dur="500" tmFilter="0, 0; .2, .5; .8, .5; 1, 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8" dur="250" autoRev="1" fill="hold"/>
                                        <p:tgtEl>
                                          <p:spTgt spid="18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Predefined Process 1"/>
          <p:cNvSpPr/>
          <p:nvPr/>
        </p:nvSpPr>
        <p:spPr>
          <a:xfrm>
            <a:off x="1828800" y="228600"/>
            <a:ext cx="5334000" cy="914400"/>
          </a:xfrm>
          <a:prstGeom prst="flowChartPredefinedProcess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b="1" dirty="0">
                <a:latin typeface="NikoshBAN" pitchFamily="2" charset="0"/>
                <a:cs typeface="NikoshBAN" pitchFamily="2" charset="0"/>
              </a:rPr>
              <a:t>নিরব পাঠঃ </a:t>
            </a:r>
            <a:r>
              <a:rPr lang="en-US" sz="4000" b="1" dirty="0">
                <a:latin typeface="NikoshBAN" pitchFamily="2" charset="0"/>
                <a:cs typeface="NikoshBAN" pitchFamily="2" charset="0"/>
              </a:rPr>
              <a:t>৪</a:t>
            </a:r>
            <a:r>
              <a:rPr lang="bn-IN" sz="40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en-US" sz="4000" b="1" dirty="0" err="1">
                <a:latin typeface="NikoshBAN" pitchFamily="2" charset="0"/>
                <a:cs typeface="NikoshBAN" pitchFamily="2" charset="0"/>
              </a:rPr>
              <a:t>পৃষ্ঠা</a:t>
            </a:r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1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8400" y="1416535"/>
            <a:ext cx="4100787" cy="5212865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667000" y="1447800"/>
            <a:ext cx="3733800" cy="38862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que 1"/>
          <p:cNvSpPr/>
          <p:nvPr/>
        </p:nvSpPr>
        <p:spPr>
          <a:xfrm>
            <a:off x="2362200" y="457200"/>
            <a:ext cx="4419600" cy="1066800"/>
          </a:xfrm>
          <a:prstGeom prst="plaqu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5400" dirty="0">
                <a:latin typeface="NikoshBAN" pitchFamily="2" charset="0"/>
                <a:cs typeface="NikoshBAN" pitchFamily="2" charset="0"/>
              </a:rPr>
              <a:t>মুল্যায়ন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14400" y="2514600"/>
            <a:ext cx="7543800" cy="2308324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১। ফ্রিজে না রেখে ও কিভাবে অনেক দিন পর্যন্ত মাছ সংরক্ষণ করা যায় ? </a:t>
            </a:r>
          </a:p>
          <a:p>
            <a:r>
              <a:rPr lang="bn-IN" sz="3600" dirty="0">
                <a:latin typeface="NikoshBAN" pitchFamily="2" charset="0"/>
                <a:cs typeface="NikoshBAN" pitchFamily="2" charset="0"/>
              </a:rPr>
              <a:t>২। বরই, মাছ, চাল,জেলি কোন খাদ্য কীভাবে সংরক্ষণ করা যায় তা লিখো। 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0" y="1044714"/>
            <a:ext cx="579120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bn-IN" sz="3600" dirty="0">
                <a:latin typeface="NikoshBAN" pitchFamily="2" charset="0"/>
                <a:cs typeface="NikoshBAN" pitchFamily="2" charset="0"/>
              </a:rPr>
              <a:t> কাজ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81000" y="2209800"/>
            <a:ext cx="8077200" cy="3048000"/>
          </a:xfrm>
          <a:prstGeom prst="up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তোমার বাড়িতে কোন কোন খাদ্য অনেক দিন পর্যন্ত সংরক্ষণ করে রাখো তার একটি তালিকা তৈরি করে আনবে । </a:t>
            </a:r>
            <a:endParaRPr lang="en-US" sz="3200" dirty="0"/>
          </a:p>
        </p:txBody>
      </p:sp>
      <p:sp>
        <p:nvSpPr>
          <p:cNvPr id="6" name="5-Point Star 5"/>
          <p:cNvSpPr/>
          <p:nvPr/>
        </p:nvSpPr>
        <p:spPr>
          <a:xfrm>
            <a:off x="2209800" y="3139440"/>
            <a:ext cx="381000" cy="38100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2399804" y="1417320"/>
            <a:ext cx="4442956" cy="3916680"/>
            <a:chOff x="2284915" y="1183674"/>
            <a:chExt cx="3176666" cy="3235926"/>
          </a:xfrm>
          <a:solidFill>
            <a:schemeClr val="accent3">
              <a:lumMod val="75000"/>
            </a:schemeClr>
          </a:solidFill>
        </p:grpSpPr>
        <p:sp>
          <p:nvSpPr>
            <p:cNvPr id="68" name="Oval 67"/>
            <p:cNvSpPr/>
            <p:nvPr/>
          </p:nvSpPr>
          <p:spPr>
            <a:xfrm rot="289857">
              <a:off x="3345566" y="1183674"/>
              <a:ext cx="914400" cy="1676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 rot="17211945">
              <a:off x="2674658" y="1687251"/>
              <a:ext cx="929081" cy="1708567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Oval 70"/>
            <p:cNvSpPr/>
            <p:nvPr/>
          </p:nvSpPr>
          <p:spPr>
            <a:xfrm rot="3001146">
              <a:off x="4140953" y="1471819"/>
              <a:ext cx="787335" cy="155332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Oval 71"/>
            <p:cNvSpPr/>
            <p:nvPr/>
          </p:nvSpPr>
          <p:spPr>
            <a:xfrm rot="14016476">
              <a:off x="2855410" y="2626841"/>
              <a:ext cx="823085" cy="145192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Oval 74"/>
            <p:cNvSpPr/>
            <p:nvPr/>
          </p:nvSpPr>
          <p:spPr>
            <a:xfrm rot="6583349">
              <a:off x="4252759" y="2288973"/>
              <a:ext cx="868055" cy="154958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Oval 75"/>
            <p:cNvSpPr/>
            <p:nvPr/>
          </p:nvSpPr>
          <p:spPr>
            <a:xfrm rot="21325904">
              <a:off x="3581400" y="2743200"/>
              <a:ext cx="838200" cy="167640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2" name="32-Point Star 81"/>
          <p:cNvSpPr/>
          <p:nvPr/>
        </p:nvSpPr>
        <p:spPr>
          <a:xfrm>
            <a:off x="3505200" y="2072640"/>
            <a:ext cx="2346960" cy="2346960"/>
          </a:xfrm>
          <a:prstGeom prst="star32">
            <a:avLst>
              <a:gd name="adj" fmla="val 15522"/>
            </a:avLst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Heart 9"/>
          <p:cNvSpPr/>
          <p:nvPr/>
        </p:nvSpPr>
        <p:spPr>
          <a:xfrm rot="19362571">
            <a:off x="252952" y="686838"/>
            <a:ext cx="2971800" cy="1837754"/>
          </a:xfrm>
          <a:prstGeom prst="heart">
            <a:avLst/>
          </a:prstGeom>
          <a:solidFill>
            <a:srgbClr val="D32B3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>
                <a:latin typeface="NikoshBAN" pitchFamily="2" charset="0"/>
                <a:cs typeface="NikoshBAN" pitchFamily="2" charset="0"/>
              </a:rPr>
              <a:t>ধন্যবাদ 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82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27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9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0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500" autoRev="1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animBg="1"/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4600" y="381000"/>
            <a:ext cx="40386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5400" b="1" dirty="0" err="1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5400" b="1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066800" y="1447800"/>
            <a:ext cx="6934200" cy="2185214"/>
          </a:xfrm>
          <a:prstGeom prst="rect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জেসমিন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আক্তার</a:t>
            </a:r>
            <a:r>
              <a:rPr lang="en-US" sz="4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জাহান</a:t>
            </a:r>
            <a:endParaRPr lang="bn-IN" sz="4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2800" dirty="0" err="1">
                <a:latin typeface="NikoshBAN" pitchFamily="2" charset="0"/>
                <a:cs typeface="NikoshBAN" pitchFamily="2" charset="0"/>
              </a:rPr>
              <a:t>দরাকুল</a:t>
            </a:r>
            <a:r>
              <a:rPr lang="bn-IN" sz="2800" dirty="0">
                <a:latin typeface="NikoshBAN" pitchFamily="2" charset="0"/>
                <a:cs typeface="NikoshBAN" pitchFamily="2" charset="0"/>
              </a:rPr>
              <a:t> সরকারি প্রাথমিক বিদ্যালয়</a:t>
            </a:r>
          </a:p>
          <a:p>
            <a:pPr algn="ctr"/>
            <a:r>
              <a:rPr lang="bn-IN" sz="3200" dirty="0">
                <a:latin typeface="NikoshBAN" pitchFamily="2" charset="0"/>
                <a:cs typeface="NikoshBAN" pitchFamily="2" charset="0"/>
              </a:rPr>
              <a:t>কোম্পানীগঞ্জ,সিলেট।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5" name="Group 7"/>
          <p:cNvGrpSpPr/>
          <p:nvPr/>
        </p:nvGrpSpPr>
        <p:grpSpPr>
          <a:xfrm>
            <a:off x="533400" y="3563790"/>
            <a:ext cx="8001000" cy="2477846"/>
            <a:chOff x="990600" y="3889724"/>
            <a:chExt cx="6934200" cy="1667932"/>
          </a:xfrm>
        </p:grpSpPr>
        <p:sp>
          <p:nvSpPr>
            <p:cNvPr id="4" name="TextBox 3"/>
            <p:cNvSpPr txBox="1"/>
            <p:nvPr/>
          </p:nvSpPr>
          <p:spPr>
            <a:xfrm>
              <a:off x="990600" y="3962400"/>
              <a:ext cx="6934200" cy="1595256"/>
            </a:xfrm>
            <a:prstGeom prst="rect">
              <a:avLst/>
            </a:prstGeom>
            <a:ln w="28575">
              <a:solidFill>
                <a:schemeClr val="tx2"/>
              </a:solidFill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bn-IN" sz="40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শ্রেণি-৫ম</a:t>
              </a:r>
            </a:p>
            <a:p>
              <a:pPr algn="ctr"/>
              <a:r>
                <a:rPr lang="bn-IN" sz="4000" b="1" dirty="0">
                  <a:solidFill>
                    <a:srgbClr val="7030A0"/>
                  </a:solidFill>
                  <a:latin typeface="NikoshBAN" pitchFamily="2" charset="0"/>
                  <a:cs typeface="NikoshBAN" pitchFamily="2" charset="0"/>
                </a:rPr>
                <a:t>বিষয়; প্রাথমিক বিজ্ঞান </a:t>
              </a:r>
            </a:p>
            <a:p>
              <a:pPr algn="ctr"/>
              <a:r>
                <a:rPr lang="bn-IN" sz="3600" dirty="0">
                  <a:latin typeface="NikoshBAN" pitchFamily="2" charset="0"/>
                  <a:cs typeface="NikoshBAN" pitchFamily="2" charset="0"/>
                </a:rPr>
                <a:t>         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অধ্যায়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- ৬,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সুস্থ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জীবনের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জন্য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খাদ্য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endParaRPr lang="bn-IN" sz="3600" dirty="0">
                <a:latin typeface="NikoshBAN" pitchFamily="2" charset="0"/>
                <a:cs typeface="NikoshBAN" pitchFamily="2" charset="0"/>
              </a:endParaRPr>
            </a:p>
            <a:p>
              <a:pPr algn="ctr"/>
              <a:r>
                <a:rPr lang="bn-IN" sz="3200" dirty="0">
                  <a:latin typeface="NikoshBAN" pitchFamily="2" charset="0"/>
                  <a:cs typeface="NikoshBAN" pitchFamily="2" charset="0"/>
                </a:rPr>
                <a:t>পাঠঃ খাদ্য সংরক্ষণ ( বছরের সব---সংরক্ষণ করা যায়।  </a:t>
              </a:r>
              <a:endParaRPr lang="en-US" sz="3200" dirty="0">
                <a:latin typeface="NikoshBAN" pitchFamily="2" charset="0"/>
                <a:cs typeface="NikoshBAN" pitchFamily="2" charset="0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18630057">
              <a:off x="1014395" y="4387743"/>
              <a:ext cx="1562150" cy="56611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r>
                <a:rPr lang="bn-IN" sz="3200" b="1" dirty="0">
                  <a:latin typeface="NikoshBAN" pitchFamily="2" charset="0"/>
                  <a:cs typeface="NikoshBAN" pitchFamily="2" charset="0"/>
                </a:rPr>
                <a:t>পাঠ পরিচিতি </a:t>
              </a:r>
              <a:endParaRPr lang="en-US" sz="3200" b="1" dirty="0">
                <a:latin typeface="NikoshBAN" pitchFamily="2" charset="0"/>
                <a:cs typeface="NikoshBAN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Righ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orizontal Scroll 3"/>
          <p:cNvSpPr/>
          <p:nvPr/>
        </p:nvSpPr>
        <p:spPr>
          <a:xfrm>
            <a:off x="228600" y="2743200"/>
            <a:ext cx="8458200" cy="3276600"/>
          </a:xfrm>
          <a:prstGeom prst="horizontalScroll">
            <a:avLst>
              <a:gd name="adj" fmla="val 19942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শেষে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atin typeface="NikoshBAN" pitchFamily="2" charset="0"/>
                <a:cs typeface="NikoshBAN" pitchFamily="2" charset="0"/>
              </a:rPr>
              <a:t>শিক্ষার্থীরা</a:t>
            </a:r>
            <a:r>
              <a:rPr lang="en-US" sz="3600" b="1" dirty="0">
                <a:latin typeface="NikoshBAN" pitchFamily="2" charset="0"/>
                <a:cs typeface="NikoshBAN" pitchFamily="2" charset="0"/>
              </a:rPr>
              <a:t> ----------------------------- </a:t>
            </a:r>
          </a:p>
          <a:p>
            <a:pPr algn="ctr"/>
            <a:r>
              <a:rPr lang="bn-IN" sz="3600" b="1" dirty="0">
                <a:latin typeface="NikoshBAN" pitchFamily="2" charset="0"/>
                <a:cs typeface="NikoshBAN" pitchFamily="2" charset="0"/>
              </a:rPr>
              <a:t>৮.২.১ বরফ দিয়ে, রিফ্রিজারেটরে,হিমাগারে বিভিন্ন প্রকার খাদ্যবস্তু রাখার সুবিধা বলতে পারবে </a:t>
            </a:r>
            <a:r>
              <a:rPr lang="bn-IN" b="1" dirty="0">
                <a:latin typeface="NikoshBAN" pitchFamily="2" charset="0"/>
                <a:cs typeface="NikoshBAN" pitchFamily="2" charset="0"/>
              </a:rPr>
              <a:t>।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Ribbon 4"/>
          <p:cNvSpPr/>
          <p:nvPr/>
        </p:nvSpPr>
        <p:spPr>
          <a:xfrm>
            <a:off x="533400" y="685800"/>
            <a:ext cx="7848600" cy="1752600"/>
          </a:xfrm>
          <a:prstGeom prst="ribbon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400" b="1" dirty="0">
                <a:solidFill>
                  <a:schemeClr val="accent4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4400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খাদ্য 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126" y="1371600"/>
            <a:ext cx="2690614" cy="1767840"/>
          </a:xfrm>
          <a:prstGeom prst="rect">
            <a:avLst/>
          </a:prstGeom>
        </p:spPr>
      </p:pic>
      <p:pic>
        <p:nvPicPr>
          <p:cNvPr id="21" name="Picture 20" descr="খাদ্য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48400" y="3276600"/>
            <a:ext cx="2667000" cy="1692883"/>
          </a:xfrm>
          <a:prstGeom prst="rect">
            <a:avLst/>
          </a:prstGeom>
        </p:spPr>
      </p:pic>
      <p:pic>
        <p:nvPicPr>
          <p:cNvPr id="22" name="Picture 21" descr="খাদ্য 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352800"/>
            <a:ext cx="2801698" cy="1600200"/>
          </a:xfrm>
          <a:prstGeom prst="rect">
            <a:avLst/>
          </a:prstGeom>
        </p:spPr>
      </p:pic>
      <p:pic>
        <p:nvPicPr>
          <p:cNvPr id="23" name="Picture 22" descr="খাদ্য 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96618" y="1371600"/>
            <a:ext cx="2942582" cy="1668780"/>
          </a:xfrm>
          <a:prstGeom prst="rect">
            <a:avLst/>
          </a:prstGeom>
        </p:spPr>
      </p:pic>
      <p:pic>
        <p:nvPicPr>
          <p:cNvPr id="24" name="Picture 23" descr="খাদ্য 5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90849" y="1371600"/>
            <a:ext cx="2784687" cy="1752600"/>
          </a:xfrm>
          <a:prstGeom prst="rect">
            <a:avLst/>
          </a:prstGeom>
        </p:spPr>
      </p:pic>
      <p:pic>
        <p:nvPicPr>
          <p:cNvPr id="25" name="Picture 24" descr="খাদ্য ১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4093" y="5105400"/>
            <a:ext cx="2817707" cy="1463040"/>
          </a:xfrm>
          <a:prstGeom prst="rect">
            <a:avLst/>
          </a:prstGeom>
        </p:spPr>
      </p:pic>
      <p:pic>
        <p:nvPicPr>
          <p:cNvPr id="26" name="Picture 25" descr="খাদ্য 2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124200" y="5105400"/>
            <a:ext cx="2743200" cy="1502875"/>
          </a:xfrm>
          <a:prstGeom prst="rect">
            <a:avLst/>
          </a:prstGeom>
        </p:spPr>
      </p:pic>
      <p:pic>
        <p:nvPicPr>
          <p:cNvPr id="27" name="Picture 26" descr="খাদ্য 3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048000" y="3295650"/>
            <a:ext cx="3021536" cy="1676400"/>
          </a:xfrm>
          <a:prstGeom prst="rect">
            <a:avLst/>
          </a:prstGeom>
        </p:spPr>
      </p:pic>
      <p:pic>
        <p:nvPicPr>
          <p:cNvPr id="28" name="Picture 27" descr="খাদ্য 11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019800" y="5067300"/>
            <a:ext cx="2896985" cy="1562100"/>
          </a:xfrm>
          <a:prstGeom prst="rect">
            <a:avLst/>
          </a:prstGeom>
        </p:spPr>
      </p:pic>
      <p:sp>
        <p:nvSpPr>
          <p:cNvPr id="29" name="TextBox 28"/>
          <p:cNvSpPr txBox="1"/>
          <p:nvPr/>
        </p:nvSpPr>
        <p:spPr>
          <a:xfrm>
            <a:off x="685800" y="381000"/>
            <a:ext cx="7924800" cy="769441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4400" b="1" dirty="0">
                <a:latin typeface="NikoshBAN" pitchFamily="2" charset="0"/>
                <a:cs typeface="NikoshBAN" pitchFamily="2" charset="0"/>
              </a:rPr>
              <a:t>এসো কিছু ছবি দেখি-- </a:t>
            </a:r>
            <a:endParaRPr lang="en-US" sz="54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5830669"/>
            <a:ext cx="5867400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খাদ্য সংরক্ষণের তিনটি উপায় লিখো 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838200" y="381000"/>
            <a:ext cx="7086600" cy="646331"/>
            <a:chOff x="838200" y="381000"/>
            <a:chExt cx="7086600" cy="646331"/>
          </a:xfrm>
        </p:grpSpPr>
        <p:sp>
          <p:nvSpPr>
            <p:cNvPr id="2" name="TextBox 1"/>
            <p:cNvSpPr txBox="1"/>
            <p:nvPr/>
          </p:nvSpPr>
          <p:spPr>
            <a:xfrm>
              <a:off x="838200" y="381000"/>
              <a:ext cx="1752600" cy="646331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একক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  <a:r>
                <a:rPr lang="en-US" sz="3600" dirty="0" err="1"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lang="en-US" sz="3600" dirty="0">
                  <a:latin typeface="NikoshBAN" pitchFamily="2" charset="0"/>
                  <a:cs typeface="NikoshBAN" pitchFamily="2" charset="0"/>
                </a:rPr>
                <a:t> </a:t>
              </a:r>
            </a:p>
          </p:txBody>
        </p:sp>
        <p:cxnSp>
          <p:nvCxnSpPr>
            <p:cNvPr id="5" name="Straight Connector 4"/>
            <p:cNvCxnSpPr/>
            <p:nvPr/>
          </p:nvCxnSpPr>
          <p:spPr>
            <a:xfrm>
              <a:off x="914400" y="990600"/>
              <a:ext cx="7010400" cy="1588"/>
            </a:xfrm>
            <a:prstGeom prst="line">
              <a:avLst/>
            </a:prstGeom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</p:grpSp>
      <p:pic>
        <p:nvPicPr>
          <p:cNvPr id="6" name="Picture 5" descr="খাদ্য 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274" y="3688080"/>
            <a:ext cx="3121220" cy="1981200"/>
          </a:xfrm>
          <a:prstGeom prst="rect">
            <a:avLst/>
          </a:prstGeom>
        </p:spPr>
      </p:pic>
      <p:pic>
        <p:nvPicPr>
          <p:cNvPr id="7" name="Picture 6" descr="খাদ্য ১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34839" y="3688080"/>
            <a:ext cx="3668889" cy="1905000"/>
          </a:xfrm>
          <a:prstGeom prst="rect">
            <a:avLst/>
          </a:prstGeom>
        </p:spPr>
      </p:pic>
      <p:pic>
        <p:nvPicPr>
          <p:cNvPr id="8" name="Picture 7" descr="খাদ্য 11.jpg"/>
          <p:cNvPicPr>
            <a:picLocks noChangeAspect="1"/>
          </p:cNvPicPr>
          <p:nvPr/>
        </p:nvPicPr>
        <p:blipFill>
          <a:blip r:embed="rId4"/>
          <a:srcRect r="1493" b="11425"/>
          <a:stretch>
            <a:fillRect/>
          </a:stretch>
        </p:blipFill>
        <p:spPr>
          <a:xfrm>
            <a:off x="1752600" y="1143000"/>
            <a:ext cx="5029200" cy="2438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04801"/>
            <a:ext cx="8077200" cy="769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b="1" dirty="0">
                <a:latin typeface="NikoshBAN" pitchFamily="2" charset="0"/>
                <a:cs typeface="NikoshBAN" pitchFamily="2" charset="0"/>
              </a:rPr>
              <a:t> কীভাবে আমরা খাদ্য সংরক্ষণ করতে পারি  ? </a:t>
            </a:r>
          </a:p>
        </p:txBody>
      </p:sp>
      <p:pic>
        <p:nvPicPr>
          <p:cNvPr id="5" name="Picture 4" descr="খাদ্য 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1143000"/>
            <a:ext cx="3200400" cy="172570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343400" y="1466671"/>
            <a:ext cx="3962400" cy="120032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চাল,ডাল, গম ইত্যাদি রোদে শুকিয়ে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 descr="খাদ্য 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2819400"/>
            <a:ext cx="3124200" cy="1983092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4267200" y="3371671"/>
            <a:ext cx="3962400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মাছ, মাংস, সবজি, ফল ইত্যাদি ফ্রিজে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5124271"/>
            <a:ext cx="39624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মাছ, মাংস, শাকসবজি, ইত্যাদি হিমাগারে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10" name="Group 12"/>
          <p:cNvGrpSpPr/>
          <p:nvPr/>
        </p:nvGrpSpPr>
        <p:grpSpPr>
          <a:xfrm>
            <a:off x="228600" y="4876800"/>
            <a:ext cx="4227922" cy="1828800"/>
            <a:chOff x="914400" y="819150"/>
            <a:chExt cx="6614653" cy="2057400"/>
          </a:xfrm>
        </p:grpSpPr>
        <p:pic>
          <p:nvPicPr>
            <p:cNvPr id="11" name="Picture 10" descr="bccnews24.com-unnamed107-440x330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52452" y="819150"/>
              <a:ext cx="3276601" cy="2057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pic>
          <p:nvPicPr>
            <p:cNvPr id="12" name="Picture 11" descr="IMG_20131210_114742_1.jpg"/>
            <p:cNvPicPr>
              <a:picLocks noChangeAspect="1"/>
            </p:cNvPicPr>
            <p:nvPr/>
          </p:nvPicPr>
          <p:blipFill>
            <a:blip r:embed="rId5" cstate="print"/>
            <a:srcRect b="24815"/>
            <a:stretch>
              <a:fillRect/>
            </a:stretch>
          </p:blipFill>
          <p:spPr>
            <a:xfrm>
              <a:off x="914400" y="819150"/>
              <a:ext cx="3243192" cy="205740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228601" y="2514600"/>
            <a:ext cx="5257800" cy="2133600"/>
            <a:chOff x="152401" y="1066800"/>
            <a:chExt cx="6172199" cy="2590800"/>
          </a:xfrm>
        </p:grpSpPr>
        <p:pic>
          <p:nvPicPr>
            <p:cNvPr id="2" name="Picture 1" descr="খাদ্য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4200" y="1066800"/>
              <a:ext cx="3200400" cy="2590800"/>
            </a:xfrm>
            <a:prstGeom prst="rect">
              <a:avLst/>
            </a:prstGeom>
          </p:spPr>
        </p:pic>
        <p:pic>
          <p:nvPicPr>
            <p:cNvPr id="3" name="Picture 2" descr="533eee109dfaa-2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52401" y="1092200"/>
              <a:ext cx="2857500" cy="2540000"/>
            </a:xfrm>
            <a:prstGeom prst="rect">
              <a:avLst/>
            </a:prstGeom>
          </p:spPr>
        </p:pic>
      </p:grpSp>
      <p:pic>
        <p:nvPicPr>
          <p:cNvPr id="5" name="Picture 4" descr="খাদ্য ১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228600"/>
            <a:ext cx="3522133" cy="18288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95800" y="304800"/>
            <a:ext cx="3962400" cy="17543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ফল থেকে তৈরি জ্যাম,জেলি,আচার,ইত্যাদি বায়ুরোধী পাত্রে রেখে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867400" y="2667000"/>
            <a:ext cx="2667000" cy="175432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লবন দিয়ে বা বরফ দিয়ে মাছ সংরক্ষণ করা যায়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 descr="খাদ্য 4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81000" y="4724400"/>
            <a:ext cx="2286000" cy="1981200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2971800" y="5105400"/>
            <a:ext cx="548640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>
                <a:latin typeface="NikoshBAN" pitchFamily="2" charset="0"/>
                <a:cs typeface="NikoshBAN" pitchFamily="2" charset="0"/>
              </a:rPr>
              <a:t>চিনি,সিরকা বা তেল দিয়ে জলপাই, বরই, আম ইত্যাদি সংরক্ষণ করা যায়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Ribbon 1"/>
          <p:cNvSpPr/>
          <p:nvPr/>
        </p:nvSpPr>
        <p:spPr>
          <a:xfrm>
            <a:off x="1676400" y="228600"/>
            <a:ext cx="5715000" cy="1143000"/>
          </a:xfrm>
          <a:prstGeom prst="ribbo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2362200"/>
          <a:ext cx="7848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6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মাংস ( গরু, মুরগি), মাছ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1752600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দল- শাপলা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4840" y="404878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দল- গোলাপ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648200"/>
          <a:ext cx="7848600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36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দুগ্ধজাত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খাদ্য( দুধ, মাখন,দই )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685800" y="1293685"/>
          <a:ext cx="7772400" cy="1449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711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1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6125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0395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শাক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সবজি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543580"/>
            <a:ext cx="3581400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দল- বকুল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581400"/>
            <a:ext cx="3581400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bn-IN" sz="2800" dirty="0">
                <a:latin typeface="NikoshBAN" pitchFamily="2" charset="0"/>
                <a:cs typeface="NikoshBAN" pitchFamily="2" charset="0"/>
              </a:rPr>
              <a:t>দল- জবা  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533400" y="4419600"/>
          <a:ext cx="7848600" cy="1600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2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86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42211"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খাদ্য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কীভাবে সংরক্ষণ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করা যায় ?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7989">
                <a:tc>
                  <a:txBody>
                    <a:bodyPr/>
                    <a:lstStyle/>
                    <a:p>
                      <a:r>
                        <a:rPr lang="bn-IN" sz="3200" dirty="0">
                          <a:latin typeface="NikoshBAN" pitchFamily="2" charset="0"/>
                          <a:cs typeface="NikoshBAN" pitchFamily="2" charset="0"/>
                        </a:rPr>
                        <a:t>ফলমুল</a:t>
                      </a:r>
                      <a:r>
                        <a:rPr lang="bn-IN" sz="3200" baseline="0" dirty="0">
                          <a:latin typeface="NikoshBAN" pitchFamily="2" charset="0"/>
                          <a:cs typeface="NikoshBAN" pitchFamily="2" charset="0"/>
                        </a:rPr>
                        <a:t> </a:t>
                      </a:r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200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259</Words>
  <Application>Microsoft Office PowerPoint</Application>
  <PresentationFormat>On-screen Show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User</cp:lastModifiedBy>
  <cp:revision>74</cp:revision>
  <dcterms:created xsi:type="dcterms:W3CDTF">2006-08-16T00:00:00Z</dcterms:created>
  <dcterms:modified xsi:type="dcterms:W3CDTF">2020-03-18T15:43:26Z</dcterms:modified>
</cp:coreProperties>
</file>