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77" r:id="rId2"/>
    <p:sldId id="257" r:id="rId3"/>
    <p:sldId id="258" r:id="rId4"/>
    <p:sldId id="262" r:id="rId5"/>
    <p:sldId id="269" r:id="rId6"/>
    <p:sldId id="263" r:id="rId7"/>
    <p:sldId id="276" r:id="rId8"/>
    <p:sldId id="266" r:id="rId9"/>
    <p:sldId id="267" r:id="rId10"/>
    <p:sldId id="268" r:id="rId11"/>
    <p:sldId id="270" r:id="rId12"/>
    <p:sldId id="272" r:id="rId13"/>
    <p:sldId id="271" r:id="rId14"/>
    <p:sldId id="273" r:id="rId15"/>
    <p:sldId id="274" r:id="rId16"/>
    <p:sldId id="275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16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3/27/2020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mailto:&#2439;&#2478;&#2503;&#2482;-abmatin1977@gmail.com" TargetMode="Externa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457200"/>
            <a:ext cx="8001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আমার প্রিয় শিক্ষক যারা তাদের নিজস্ব শ্রেণিকক্ষে সামগ্রীটি ব্যবহার করবেন তারা প্রয়োজনে সমস্ত শব্দ ব্যাখ্যা করতে পারেন।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3124200"/>
            <a:ext cx="79248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s-IN" sz="3600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as-IN" sz="3600" dirty="0" smtClean="0">
                <a:latin typeface="NikoshBAN" pitchFamily="2" charset="0"/>
                <a:cs typeface="NikoshBAN" pitchFamily="2" charset="0"/>
              </a:rPr>
            </a:br>
            <a:r>
              <a:rPr lang="as-IN" sz="3600" dirty="0" smtClean="0">
                <a:latin typeface="NikoshBAN" pitchFamily="2" charset="0"/>
                <a:cs typeface="NikoshBAN" pitchFamily="2" charset="0"/>
              </a:rPr>
              <a:t>আমার প্রিয় শিক্ষকদের নোটগুলি অনুসরণ করার জন্য অনুরোধ করা হচ্ছে  স্লাইডগুলির নীচে দেওয়া হয়েছে আমার বিষয়বস্তু দেখতে দয়া করে আপনার মত, মন্তব্য এবং রেটিং দিন</a:t>
            </a:r>
            <a:r>
              <a:rPr lang="as-IN" dirty="0" smtClean="0"/>
              <a:t>।</a:t>
            </a:r>
            <a:endParaRPr lang="en-U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34400" cy="1477962"/>
          </a:xfrm>
          <a:noFill/>
          <a:ln w="76200">
            <a:noFill/>
          </a:ln>
        </p:spPr>
        <p:txBody>
          <a:bodyPr>
            <a:noAutofit/>
          </a:bodyPr>
          <a:lstStyle/>
          <a:p>
            <a:r>
              <a:rPr lang="bn-BD" b="0" dirty="0" smtClean="0">
                <a:solidFill>
                  <a:schemeClr val="tx1"/>
                </a:solidFill>
                <a:effectLst/>
                <a:latin typeface="NikoshBAN" pitchFamily="2" charset="0"/>
                <a:cs typeface="NikoshBAN" pitchFamily="2" charset="0"/>
              </a:rPr>
              <a:t>বাংলাদেশের জলবায়ু পরিবর্তনের কারণ সমূহ</a:t>
            </a:r>
            <a:endParaRPr lang="en-US" b="0" dirty="0">
              <a:solidFill>
                <a:schemeClr val="tx1"/>
              </a:solidFill>
              <a:effectLst/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2209800"/>
            <a:ext cx="2590800" cy="176212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6800" y="2018651"/>
            <a:ext cx="2743200" cy="2106324"/>
          </a:xfrm>
          <a:prstGeom prst="rect">
            <a:avLst/>
          </a:prstGeom>
        </p:spPr>
      </p:pic>
      <p:grpSp>
        <p:nvGrpSpPr>
          <p:cNvPr id="10" name="Group 9"/>
          <p:cNvGrpSpPr/>
          <p:nvPr/>
        </p:nvGrpSpPr>
        <p:grpSpPr>
          <a:xfrm>
            <a:off x="990600" y="4114800"/>
            <a:ext cx="2743200" cy="2209800"/>
            <a:chOff x="935182" y="3985780"/>
            <a:chExt cx="2743200" cy="2209800"/>
          </a:xfrm>
          <a:noFill/>
        </p:grpSpPr>
        <p:sp>
          <p:nvSpPr>
            <p:cNvPr id="8" name="Up Arrow 7"/>
            <p:cNvSpPr/>
            <p:nvPr/>
          </p:nvSpPr>
          <p:spPr>
            <a:xfrm>
              <a:off x="1925782" y="3985780"/>
              <a:ext cx="609600" cy="685800"/>
            </a:xfrm>
            <a:prstGeom prst="upArrow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9" name="Trapezoid 8"/>
            <p:cNvSpPr/>
            <p:nvPr/>
          </p:nvSpPr>
          <p:spPr>
            <a:xfrm>
              <a:off x="935182" y="4671580"/>
              <a:ext cx="2743200" cy="1524000"/>
            </a:xfrm>
            <a:prstGeom prst="trapezoid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BD" sz="36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কার্বন ডাইঅক্সাইড বৃদ্ধি</a:t>
              </a:r>
              <a:endParaRPr lang="en-US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5126181" y="4267200"/>
            <a:ext cx="2743200" cy="2209800"/>
            <a:chOff x="935182" y="3985780"/>
            <a:chExt cx="2743200" cy="2209800"/>
          </a:xfrm>
        </p:grpSpPr>
        <p:sp>
          <p:nvSpPr>
            <p:cNvPr id="13" name="Up Arrow 12"/>
            <p:cNvSpPr/>
            <p:nvPr/>
          </p:nvSpPr>
          <p:spPr>
            <a:xfrm>
              <a:off x="1925782" y="3985780"/>
              <a:ext cx="609600" cy="685800"/>
            </a:xfrm>
            <a:prstGeom prst="upArrow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rapezoid 13"/>
            <p:cNvSpPr/>
            <p:nvPr/>
          </p:nvSpPr>
          <p:spPr>
            <a:xfrm>
              <a:off x="935182" y="4671580"/>
              <a:ext cx="2743200" cy="1524000"/>
            </a:xfrm>
            <a:prstGeom prst="trapezoid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BD" sz="32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বনভুমি ধবংস</a:t>
              </a:r>
              <a:endParaRPr lang="en-US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endParaRPr>
            </a:p>
          </p:txBody>
        </p:sp>
      </p:grpSp>
    </p:spTree>
    <p:extLst>
      <p:ext uri="{BB962C8B-B14F-4D97-AF65-F5344CB8AC3E}">
        <p14:creationId xmlns="" xmlns:p14="http://schemas.microsoft.com/office/powerpoint/2010/main" val="3102873301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repeatCount="indefinite" fill="hold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repeatCount="indefinite" fill="hold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  <a:ln w="76200">
            <a:noFill/>
          </a:ln>
        </p:spPr>
        <p:txBody>
          <a:bodyPr>
            <a:noAutofit/>
          </a:bodyPr>
          <a:lstStyle/>
          <a:p>
            <a:r>
              <a:rPr lang="bn-BD" sz="4000" b="0" dirty="0" smtClean="0">
                <a:solidFill>
                  <a:schemeClr val="tx1"/>
                </a:solidFill>
                <a:effectLst/>
                <a:latin typeface="NikoshBAN" pitchFamily="2" charset="0"/>
                <a:cs typeface="NikoshBAN" pitchFamily="2" charset="0"/>
              </a:rPr>
              <a:t>এছাড়াও জলবায়ু পরিবর্তনের আরও কিছু কারন আছে তা নিম্নরুপ</a:t>
            </a:r>
            <a:endParaRPr lang="en-US" sz="4000" b="0" dirty="0">
              <a:solidFill>
                <a:schemeClr val="tx1"/>
              </a:solidFill>
              <a:effectLst/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95600" y="2133600"/>
            <a:ext cx="31449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বৈশ্বিক উষ্ণায়ন।  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048000" y="3657600"/>
            <a:ext cx="32350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জ্বালানির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অপব্যবহার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22685522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800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438400" y="762000"/>
            <a:ext cx="2971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দলগত কাজ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5800" y="1295400"/>
            <a:ext cx="1752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দল--ক</a:t>
            </a:r>
            <a:endParaRPr lang="en-US" sz="4400" dirty="0"/>
          </a:p>
        </p:txBody>
      </p:sp>
      <p:sp>
        <p:nvSpPr>
          <p:cNvPr id="8" name="TextBox 7"/>
          <p:cNvSpPr txBox="1"/>
          <p:nvPr/>
        </p:nvSpPr>
        <p:spPr>
          <a:xfrm>
            <a:off x="5562600" y="1295400"/>
            <a:ext cx="2362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দল--খ</a:t>
            </a:r>
            <a:endParaRPr lang="en-US" sz="4400" dirty="0"/>
          </a:p>
        </p:txBody>
      </p:sp>
      <p:sp>
        <p:nvSpPr>
          <p:cNvPr id="9" name="TextBox 8"/>
          <p:cNvSpPr txBox="1"/>
          <p:nvPr/>
        </p:nvSpPr>
        <p:spPr>
          <a:xfrm>
            <a:off x="228600" y="3276600"/>
            <a:ext cx="81534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জলবায়ু স্বাভাবিক রাখার ক্ষেত্রে মানুষ কী কী ভুমিকা পালন করতে পারে তার একটি তালিকা তৈরি কর। </a:t>
            </a:r>
            <a:endParaRPr lang="en-US" sz="4800" dirty="0" smtClean="0">
              <a:latin typeface="NikoshBAN" pitchFamily="2" charset="0"/>
              <a:cs typeface="NikoshBAN" pitchFamily="2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832481211"/>
      </p:ext>
    </p:extLst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6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274638"/>
            <a:ext cx="4953000" cy="1143000"/>
          </a:xfrm>
          <a:noFill/>
        </p:spPr>
        <p:txBody>
          <a:bodyPr>
            <a:normAutofit/>
          </a:bodyPr>
          <a:lstStyle/>
          <a:p>
            <a:r>
              <a:rPr lang="bn-BD" sz="5400" b="0" dirty="0" smtClean="0">
                <a:solidFill>
                  <a:schemeClr val="tx1"/>
                </a:solidFill>
                <a:effectLst/>
                <a:latin typeface="NikoshBAN" pitchFamily="2" charset="0"/>
                <a:cs typeface="NikoshBAN" pitchFamily="2" charset="0"/>
              </a:rPr>
              <a:t>একক কাজ</a:t>
            </a:r>
            <a:endParaRPr lang="en-US" sz="5400" b="0" dirty="0">
              <a:solidFill>
                <a:schemeClr val="tx1"/>
              </a:solidFill>
              <a:effectLst/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62000" y="1828800"/>
            <a:ext cx="7848600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arenR"/>
            </a:pP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গ্রীনহাউজ বলতে কী বুঝ?</a:t>
            </a:r>
          </a:p>
          <a:p>
            <a:pPr marL="514350" indent="-514350">
              <a:buAutoNum type="arabicParenR"/>
            </a:pP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আমাদের দেশে সংঘটিত হয় এমন কয়েকটি প্রাকৃতিক দূর্যোগের নাম বল।</a:t>
            </a:r>
          </a:p>
          <a:p>
            <a:pPr marL="514350" indent="-514350">
              <a:buAutoNum type="arabicParenR"/>
            </a:pP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জলবায়ু বলতে কি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বোঝায়</a:t>
            </a: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?</a:t>
            </a:r>
          </a:p>
          <a:p>
            <a:pPr marL="514350" indent="-514350">
              <a:buAutoNum type="arabicParenR"/>
            </a:pP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28261576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80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4724400" cy="1143000"/>
          </a:xfrm>
          <a:noFill/>
        </p:spPr>
        <p:txBody>
          <a:bodyPr>
            <a:noAutofit/>
          </a:bodyPr>
          <a:lstStyle/>
          <a:p>
            <a:r>
              <a:rPr lang="bn-BD" sz="5400" b="0" dirty="0" smtClean="0">
                <a:solidFill>
                  <a:schemeClr val="tx1"/>
                </a:solidFill>
                <a:effectLst/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5400" b="0" dirty="0">
              <a:solidFill>
                <a:schemeClr val="tx1"/>
              </a:solidFill>
              <a:effectLst/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95400" y="1905000"/>
            <a:ext cx="601980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নিচের প্রশ্নগুলোর উত্তর দাও</a:t>
            </a:r>
          </a:p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43000" y="3733800"/>
            <a:ext cx="69342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arenR"/>
            </a:pP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একটি দেশের মোট আয়তনের শতকরা কত ভাগ বনভুমি থাকা প্রয়োজন?</a:t>
            </a:r>
          </a:p>
          <a:p>
            <a:pPr marL="514350" indent="-514350">
              <a:buAutoNum type="arabicParenR"/>
            </a:pP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গ্রীনহাউজ কাকে বলে?</a:t>
            </a:r>
          </a:p>
          <a:p>
            <a:pPr marL="514350" indent="-514350">
              <a:buAutoNum type="arabicParenR"/>
            </a:pP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বাংলাদেশের কোন জায়গায় সবচেয়ে বেশি বৃষ্টিপাত হয়?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85416043"/>
      </p:ext>
    </p:extLst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download (20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3600" y="1905000"/>
            <a:ext cx="3294647" cy="23622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514600" y="685800"/>
            <a:ext cx="3505200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বাড়ির কাজ</a:t>
            </a:r>
            <a:endParaRPr lang="en-US" sz="4400" dirty="0" smtClean="0">
              <a:latin typeface="NikoshBAN" pitchFamily="2" charset="0"/>
              <a:cs typeface="NikoshBAN" pitchFamily="2" charset="0"/>
            </a:endParaRPr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4343400"/>
            <a:ext cx="76962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আবহাওয়া ও জলবায়ুর মধ্যকার পার্থক্য গুলো লিখ ।   (পাঁচটি বাক্য ) </a:t>
            </a:r>
            <a:endParaRPr lang="en-US" sz="3600" dirty="0" smtClean="0">
              <a:latin typeface="NikoshBAN" pitchFamily="2" charset="0"/>
              <a:cs typeface="NikoshBAN" pitchFamily="2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080994165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057400" y="381000"/>
            <a:ext cx="327660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9600" dirty="0" smtClean="0"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9600" dirty="0" smtClean="0">
              <a:latin typeface="NikoshBAN" pitchFamily="2" charset="0"/>
              <a:cs typeface="NikoshBAN" pitchFamily="2" charset="0"/>
            </a:endParaRPr>
          </a:p>
          <a:p>
            <a:endParaRPr lang="en-US" dirty="0"/>
          </a:p>
        </p:txBody>
      </p:sp>
      <p:pic>
        <p:nvPicPr>
          <p:cNvPr id="5" name="Picture 4" descr="beautiful-flowers-animated-gif1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1200" y="2057400"/>
            <a:ext cx="3352800" cy="38862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="" xmlns:p14="http://schemas.microsoft.com/office/powerpoint/2010/main" val="259536500"/>
      </p:ext>
    </p:extLst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971800" y="304800"/>
            <a:ext cx="259080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6000" dirty="0" smtClean="0">
              <a:latin typeface="NikoshBAN" pitchFamily="2" charset="0"/>
              <a:cs typeface="NikoshBAN" pitchFamily="2" charset="0"/>
            </a:endParaRPr>
          </a:p>
          <a:p>
            <a:endParaRPr lang="en-US" dirty="0"/>
          </a:p>
        </p:txBody>
      </p:sp>
      <p:pic>
        <p:nvPicPr>
          <p:cNvPr id="6" name="Picture 5" descr="images (96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4600" y="2085975"/>
            <a:ext cx="2909887" cy="2686050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="" xmlns:p14="http://schemas.microsoft.com/office/powerpoint/2010/main" val="62238103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9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5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609600"/>
            <a:ext cx="3886200" cy="1143000"/>
          </a:xfrm>
        </p:spPr>
        <p:txBody>
          <a:bodyPr>
            <a:normAutofit/>
          </a:bodyPr>
          <a:lstStyle/>
          <a:p>
            <a:r>
              <a:rPr lang="en-US" b="0" dirty="0" err="1" smtClean="0">
                <a:solidFill>
                  <a:schemeClr val="tx1"/>
                </a:solidFill>
                <a:effectLst/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bn-BD" b="0" dirty="0" smtClean="0">
                <a:solidFill>
                  <a:schemeClr val="tx1"/>
                </a:solidFill>
                <a:effectLst/>
                <a:latin typeface="NikoshBAN" pitchFamily="2" charset="0"/>
                <a:cs typeface="NikoshBAN" pitchFamily="2" charset="0"/>
              </a:rPr>
              <a:t>পরিচিতি</a:t>
            </a:r>
            <a:endParaRPr lang="en-US" b="0" dirty="0">
              <a:solidFill>
                <a:schemeClr val="tx1"/>
              </a:solidFill>
              <a:effectLst/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257800" y="1981200"/>
            <a:ext cx="38862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পাঠ পরিচিতি</a:t>
            </a:r>
          </a:p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বিষয়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=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কৃষি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শিক্ষা</a:t>
            </a:r>
            <a:endParaRPr lang="en-US" sz="28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শ্রেণি=(6)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ষষ্ঠ</a:t>
            </a:r>
            <a:endParaRPr lang="en-US" sz="28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অধ্যায়=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চতুর্থ</a:t>
            </a:r>
            <a:endParaRPr lang="en-US" sz="28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সাধারন পাঠ-জলবায়ু</a:t>
            </a:r>
            <a:endParaRPr lang="en-US" sz="28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বিশেষ পাঠ-বাংলাদেশের জলবায়ুর প্রকৃতি ও পরিবর্তন</a:t>
            </a:r>
          </a:p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সময়-৪৫মিনিট</a:t>
            </a:r>
            <a:endParaRPr lang="en-US" sz="28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তারিখ-২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4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/০3/২০20</a:t>
            </a:r>
            <a:endParaRPr lang="en-US" sz="2800" dirty="0" smtClean="0">
              <a:latin typeface="NikoshBAN" pitchFamily="2" charset="0"/>
              <a:cs typeface="NikoshBAN" pitchFamily="2" charset="0"/>
            </a:endParaRPr>
          </a:p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04800" y="2286000"/>
            <a:ext cx="47244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মোঃ আব্দুল মতিন </a:t>
            </a:r>
          </a:p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সহকারি সিনিয়ার সিক্ষক( ইংরেজী)</a:t>
            </a:r>
          </a:p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রঘুনাথপুর উচ্চ বিদ্যালয় ,নবাব গঞ্জ</a:t>
            </a:r>
          </a:p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দিনাজপুর</a:t>
            </a:r>
          </a:p>
          <a:p>
            <a:r>
              <a:rPr lang="bn-BD" sz="2800" dirty="0" smtClean="0">
                <a:latin typeface="NikoshBAN" pitchFamily="2" charset="0"/>
                <a:cs typeface="NikoshBAN" pitchFamily="2" charset="0"/>
                <a:hlinkClick r:id="rId2"/>
              </a:rPr>
              <a:t>ইমেল-abmatin1977@gmail.com</a:t>
            </a:r>
            <a:endParaRPr lang="bn-BD" sz="28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P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hone:01823-385723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 descr="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010400" y="457200"/>
            <a:ext cx="1371600" cy="173736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="" xmlns:p14="http://schemas.microsoft.com/office/powerpoint/2010/main" val="3154000076"/>
      </p:ext>
    </p:extLst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80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821929"/>
            <a:ext cx="6781800" cy="646331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তোমরা নিচের ছবিটি গুলোর দিকে লক্ষ কর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182" y="1752600"/>
            <a:ext cx="2619375" cy="243363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2465" y="1752599"/>
            <a:ext cx="2434935" cy="2433637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8681" y="1752600"/>
            <a:ext cx="2819400" cy="2433637"/>
          </a:xfrm>
          <a:prstGeom prst="rect">
            <a:avLst/>
          </a:prstGeom>
        </p:spPr>
      </p:pic>
      <p:grpSp>
        <p:nvGrpSpPr>
          <p:cNvPr id="15" name="Group 14"/>
          <p:cNvGrpSpPr/>
          <p:nvPr/>
        </p:nvGrpSpPr>
        <p:grpSpPr>
          <a:xfrm>
            <a:off x="689265" y="4456401"/>
            <a:ext cx="2743200" cy="2085439"/>
            <a:chOff x="492268" y="4648200"/>
            <a:chExt cx="2743200" cy="2085439"/>
          </a:xfrm>
        </p:grpSpPr>
        <p:sp>
          <p:nvSpPr>
            <p:cNvPr id="13" name="TextBox 12"/>
            <p:cNvSpPr txBox="1"/>
            <p:nvPr/>
          </p:nvSpPr>
          <p:spPr>
            <a:xfrm>
              <a:off x="492268" y="5410200"/>
              <a:ext cx="2743200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4000" dirty="0" smtClean="0">
                  <a:latin typeface="NikoshBAN" pitchFamily="2" charset="0"/>
                  <a:cs typeface="NikoshBAN" pitchFamily="2" charset="0"/>
                </a:rPr>
                <a:t>অতি বৃষ্টির ফলে মাটি ধস হচ্ছে</a:t>
              </a:r>
              <a:endParaRPr lang="en-US" sz="4000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14" name="Up Arrow 13"/>
            <p:cNvSpPr/>
            <p:nvPr/>
          </p:nvSpPr>
          <p:spPr>
            <a:xfrm>
              <a:off x="1683759" y="4648200"/>
              <a:ext cx="381000" cy="838200"/>
            </a:xfrm>
            <a:prstGeom prst="up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3439392" y="4241547"/>
            <a:ext cx="2646216" cy="3277146"/>
            <a:chOff x="3924300" y="4572000"/>
            <a:chExt cx="2154381" cy="3277146"/>
          </a:xfrm>
        </p:grpSpPr>
        <p:sp>
          <p:nvSpPr>
            <p:cNvPr id="16" name="TextBox 15"/>
            <p:cNvSpPr txBox="1"/>
            <p:nvPr/>
          </p:nvSpPr>
          <p:spPr>
            <a:xfrm>
              <a:off x="3924300" y="5294601"/>
              <a:ext cx="2154381" cy="25545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4000" dirty="0" smtClean="0">
                  <a:latin typeface="NikoshBAN" pitchFamily="2" charset="0"/>
                  <a:cs typeface="NikoshBAN" pitchFamily="2" charset="0"/>
                </a:rPr>
                <a:t>অনাবৃষ্টির ফলে মাটি ফেটে চৌচির হচ্ছে</a:t>
              </a:r>
              <a:endParaRPr lang="en-US" sz="4000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17" name="Up Arrow 16"/>
            <p:cNvSpPr/>
            <p:nvPr/>
          </p:nvSpPr>
          <p:spPr>
            <a:xfrm>
              <a:off x="4696690" y="4572000"/>
              <a:ext cx="304800" cy="838200"/>
            </a:xfrm>
            <a:prstGeom prst="up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6548869" y="4375330"/>
            <a:ext cx="2595131" cy="3277146"/>
            <a:chOff x="6705600" y="4465493"/>
            <a:chExt cx="2192481" cy="3277146"/>
          </a:xfrm>
        </p:grpSpPr>
        <p:sp>
          <p:nvSpPr>
            <p:cNvPr id="19" name="TextBox 18"/>
            <p:cNvSpPr txBox="1"/>
            <p:nvPr/>
          </p:nvSpPr>
          <p:spPr>
            <a:xfrm>
              <a:off x="6705600" y="5188094"/>
              <a:ext cx="2192481" cy="25545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4000" dirty="0" smtClean="0">
                  <a:latin typeface="NikoshBAN" pitchFamily="2" charset="0"/>
                  <a:cs typeface="NikoshBAN" pitchFamily="2" charset="0"/>
                </a:rPr>
                <a:t>তাপমাত্রা বৃদ্ধির ফলে বরফ গলে যাচ্ছে</a:t>
              </a:r>
              <a:endParaRPr lang="en-US" sz="4000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20" name="Up Arrow 19"/>
            <p:cNvSpPr/>
            <p:nvPr/>
          </p:nvSpPr>
          <p:spPr>
            <a:xfrm>
              <a:off x="7488381" y="4465493"/>
              <a:ext cx="313459" cy="722601"/>
            </a:xfrm>
            <a:prstGeom prst="up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="" xmlns:p14="http://schemas.microsoft.com/office/powerpoint/2010/main" val="4155638060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repeatCount="indefinite" fill="hold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repeatCount="indefinite" fill="hold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304800"/>
            <a:ext cx="5638800" cy="1143000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en-US" sz="4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নিচের</a:t>
            </a:r>
            <a:r>
              <a:rPr lang="en-US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প্রশ্নগুলোর</a:t>
            </a:r>
            <a:r>
              <a:rPr lang="en-US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উত্তর</a:t>
            </a:r>
            <a:r>
              <a:rPr lang="en-US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দাও</a:t>
            </a:r>
            <a:endParaRPr lang="en-US" sz="4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14400" y="2057400"/>
            <a:ext cx="5486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০১) আমাদের দেশে কয়টি ঋতু?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6601690" y="1752600"/>
            <a:ext cx="2258291" cy="11430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ছয়টি</a:t>
            </a:r>
            <a:endParaRPr lang="en-US" sz="3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14400" y="3117273"/>
            <a:ext cx="4953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০২) ৩০ থেকে ৪০ বছরের গড়          আবহাওয়াকে কী বলে?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6477000" y="3505200"/>
            <a:ext cx="1981200" cy="19050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জলবায়ু</a:t>
            </a:r>
            <a:endParaRPr lang="en-US" sz="3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69822303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2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  <p:bldP spid="6" grpId="0" animBg="1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66800" y="1828800"/>
            <a:ext cx="6705600" cy="144655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আমাদের আজকের পাঠ বিষয়-----------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3400" y="3200400"/>
            <a:ext cx="7620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বাংলাদেশের জলবায়ুর প্রকৃতি ও পরিবর্তনের কারন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24000" y="304800"/>
            <a:ext cx="5029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7200" dirty="0" smtClean="0">
                <a:latin typeface="NikoshBAN" pitchFamily="2" charset="0"/>
                <a:cs typeface="NikoshBAN" pitchFamily="2" charset="0"/>
              </a:rPr>
              <a:t>পাঠ শিরোনাম</a:t>
            </a:r>
            <a:endParaRPr lang="en-US" sz="72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22516807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" dur="5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33600" y="304800"/>
            <a:ext cx="3581400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শিখন ফল-</a:t>
            </a:r>
            <a:endParaRPr lang="en-US" sz="4400" dirty="0" smtClean="0">
              <a:latin typeface="NikoshBAN" pitchFamily="2" charset="0"/>
              <a:cs typeface="NikoshBAN" pitchFamily="2" charset="0"/>
            </a:endParaRPr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04800" y="1981200"/>
            <a:ext cx="7924800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এই পাঠ শেষে শিক্ষার্থীরা</a:t>
            </a:r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০১)আবহাওয়া কী বলতে পারবে ।</a:t>
            </a:r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০২)আবহাওয়া ও জলবায়ুর মধ্যেকার পার্থক্য বলতে পারবে।</a:t>
            </a:r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০৩) বাংলাদেশের জলবায়ু পরিবর্তনের কারণ ব্যাখ্যা করতে পারবে।</a:t>
            </a:r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০৪) জলবায়ু স্বাভাবিক রাখার ক্ষেত্রে মানুষের কী ভুমিকা পালন করতে পারে তা উল্লেখ করতে পারবে।</a:t>
            </a:r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endParaRPr lang="en-U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85800" y="838200"/>
            <a:ext cx="8077200" cy="5632311"/>
          </a:xfrm>
          <a:prstGeom prst="rect">
            <a:avLst/>
          </a:prstGeom>
          <a:noFill/>
          <a:ln>
            <a:solidFill>
              <a:schemeClr val="accent3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আবহাওয়া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ওজলবায়ু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কথা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দুইটির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মানে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এক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মনে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হলেও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দুটো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কথার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দ্বারা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ঠিক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এক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বিষয়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বোঝায়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না।আবহাওয়া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মানে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হলো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কোনো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এলাকার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এক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দিন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দিনের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এমন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কোনো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বিশেষ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সময়ের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বৃষ্টি,তাপ,বাতাস,ঝড়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ইত্যাদি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অবস্থা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4000" dirty="0" err="1">
                <a:latin typeface="NikoshBAN" pitchFamily="2" charset="0"/>
                <a:cs typeface="NikoshBAN" pitchFamily="2" charset="0"/>
              </a:rPr>
              <a:t>তাপমাত্রা,বায়ুর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চাপ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ওগতি,বাতাসের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বৃষ্টিপাতের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পরিমাণ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হিসাব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এটা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নির্ধারন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হয়।অন্যদিকে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কোনো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এলাকার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৩০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৪০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বছরের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গড়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আবহাওয়াকে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বলা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তার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জলবায়ু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75455729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183880" cy="1051560"/>
          </a:xfrm>
          <a:noFill/>
        </p:spPr>
        <p:txBody>
          <a:bodyPr>
            <a:normAutofit fontScale="90000"/>
          </a:bodyPr>
          <a:lstStyle/>
          <a:p>
            <a:r>
              <a:rPr lang="en-US" sz="6600" b="0" dirty="0" err="1" smtClean="0">
                <a:solidFill>
                  <a:schemeClr val="tx1"/>
                </a:solidFill>
                <a:effectLst/>
                <a:latin typeface="NikoshBAN" pitchFamily="2" charset="0"/>
                <a:cs typeface="NikoshBAN" pitchFamily="2" charset="0"/>
              </a:rPr>
              <a:t>বাংলাদেশের</a:t>
            </a:r>
            <a:r>
              <a:rPr lang="en-US" sz="6600" b="0" dirty="0" smtClean="0">
                <a:solidFill>
                  <a:schemeClr val="tx1"/>
                </a:solidFill>
                <a:effectLst/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b="0" dirty="0" err="1" smtClean="0">
                <a:solidFill>
                  <a:schemeClr val="tx1"/>
                </a:solidFill>
                <a:effectLst/>
                <a:latin typeface="NikoshBAN" pitchFamily="2" charset="0"/>
                <a:cs typeface="NikoshBAN" pitchFamily="2" charset="0"/>
              </a:rPr>
              <a:t>জলবায়ুর</a:t>
            </a:r>
            <a:r>
              <a:rPr lang="en-US" sz="6600" b="0" dirty="0" smtClean="0">
                <a:solidFill>
                  <a:schemeClr val="tx1"/>
                </a:solidFill>
                <a:effectLst/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b="0" dirty="0" err="1" smtClean="0">
                <a:solidFill>
                  <a:schemeClr val="tx1"/>
                </a:solidFill>
                <a:effectLst/>
                <a:latin typeface="NikoshBAN" pitchFamily="2" charset="0"/>
                <a:cs typeface="NikoshBAN" pitchFamily="2" charset="0"/>
              </a:rPr>
              <a:t>প্রকৃতি</a:t>
            </a:r>
            <a:endParaRPr lang="en-US" sz="6600" b="0" dirty="0">
              <a:solidFill>
                <a:schemeClr val="tx1"/>
              </a:solidFill>
              <a:effectLst/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90600" y="1600200"/>
            <a:ext cx="678180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১।বাংলাদেশ ক্রান্তীয় অঞ্চলে অবস্থিত হওয়ায় এখানকার জলবায়ু ক্রান্তীয় মৌসুমী জলবায়ু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29145" y="3200400"/>
            <a:ext cx="6781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২। শীতকালে বাংলাদেশের তাপমাত্রা ১৮-২১ ডিগ্রি সেলসিয়াস মধ্যে থাকে।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90600" y="4114800"/>
            <a:ext cx="787630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৩। গ্রীষ্মকালে দেশের উত্তর ও উত্তর-পশ্চিমাঞ্চলে তাপমাত্রা ৪০-৪৫ ডিগ্রি সেলসিয়াস পর্যন্ত ওঠে।এই সময়ে কালবৈশাখী ঝড় হয়।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83983471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80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6" grpId="0"/>
      <p:bldP spid="8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955</TotalTime>
  <Words>395</Words>
  <Application>Microsoft Office PowerPoint</Application>
  <PresentationFormat>On-screen Show (4:3)</PresentationFormat>
  <Paragraphs>66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Aspect</vt:lpstr>
      <vt:lpstr>Slide 1</vt:lpstr>
      <vt:lpstr>Slide 2</vt:lpstr>
      <vt:lpstr>শিক্ষকপরিচিতি</vt:lpstr>
      <vt:lpstr>Slide 4</vt:lpstr>
      <vt:lpstr>নিচের প্রশ্নগুলোর উত্তর দাও</vt:lpstr>
      <vt:lpstr>Slide 6</vt:lpstr>
      <vt:lpstr>Slide 7</vt:lpstr>
      <vt:lpstr>Slide 8</vt:lpstr>
      <vt:lpstr>বাংলাদেশের জলবায়ুর প্রকৃতি</vt:lpstr>
      <vt:lpstr>বাংলাদেশের জলবায়ু পরিবর্তনের কারণ সমূহ</vt:lpstr>
      <vt:lpstr>এছাড়াও জলবায়ু পরিবর্তনের আরও কিছু কারন আছে তা নিম্নরুপ</vt:lpstr>
      <vt:lpstr>Slide 12</vt:lpstr>
      <vt:lpstr>একক কাজ</vt:lpstr>
      <vt:lpstr>মূল্যায়ন</vt:lpstr>
      <vt:lpstr>Slide 15</vt:lpstr>
      <vt:lpstr>Slide 16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MOTHIN</cp:lastModifiedBy>
  <cp:revision>105</cp:revision>
  <dcterms:created xsi:type="dcterms:W3CDTF">2006-08-16T00:00:00Z</dcterms:created>
  <dcterms:modified xsi:type="dcterms:W3CDTF">2020-03-27T15:07:43Z</dcterms:modified>
</cp:coreProperties>
</file>