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62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216" y="8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59F79E-47C4-491D-AA06-85EEB77CDDB5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77DCD-0F11-4D5A-98A4-EE6979A33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2C91F-D8FE-4340-B0A8-67D1C1E5BD2D}" type="datetimeFigureOut">
              <a:rPr lang="en-US" smtClean="0"/>
              <a:pPr/>
              <a:t>28-Mar-20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759092-EA7C-448A-BD35-812FEC75F61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audio" Target="file:///C:\Users\itcomputer\Music\Hindi%20Audio\m%20Audio%20+1\A_Flying_Jatt_(Title_Track)-Mansheel_Gujral_Raftaar_Tanishka_Sanghvi(sumirbd.mobi).mp3" TargetMode="External"/><Relationship Id="rId7" Type="http://schemas.openxmlformats.org/officeDocument/2006/relationships/oleObject" Target="../embeddings/oleObject2.bin"/><Relationship Id="rId2" Type="http://schemas.openxmlformats.org/officeDocument/2006/relationships/audio" Target="file:///C:\Users\itcomputer\Music\Hindi%20Audio\m%20Audio%20+1\Dance_Basanti_(2k15_Mix)_-_Dj_Lemon(sumirbd.mobi).mp3" TargetMode="Externa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9.png"/><Relationship Id="rId10" Type="http://schemas.openxmlformats.org/officeDocument/2006/relationships/image" Target="../media/image7.jpeg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4.jpeg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 descr="download (1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304800"/>
            <a:ext cx="2743200" cy="31146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14400" y="152400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স্বাগতম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191000" y="152400"/>
          <a:ext cx="4373593" cy="3917830"/>
        </p:xfrm>
        <a:graphic>
          <a:graphicData uri="http://schemas.openxmlformats.org/drawingml/2006/table">
            <a:tbl>
              <a:tblPr/>
              <a:tblGrid>
                <a:gridCol w="4373593"/>
              </a:tblGrid>
              <a:tr h="3917830">
                <a:tc>
                  <a:txBody>
                    <a:bodyPr/>
                    <a:lstStyle/>
                    <a:p>
                      <a:pPr algn="ctr"/>
                      <a:r>
                        <a:rPr lang="bn-IN" sz="2800" dirty="0" smtClean="0"/>
                        <a:t>পরিচিতি</a:t>
                      </a:r>
                    </a:p>
                    <a:p>
                      <a:pPr algn="l"/>
                      <a:r>
                        <a:rPr lang="bn-IN" sz="2800" dirty="0" smtClean="0"/>
                        <a:t>মোঃ</a:t>
                      </a:r>
                      <a:r>
                        <a:rPr lang="bn-IN" sz="2800" baseline="0" dirty="0" smtClean="0"/>
                        <a:t> রফিকুল ইসলাম </a:t>
                      </a:r>
                    </a:p>
                    <a:p>
                      <a:pPr algn="l"/>
                      <a:r>
                        <a:rPr lang="bn-IN" sz="1200" baseline="0" dirty="0" smtClean="0"/>
                        <a:t>                      (সিনিঃসহঃ শিক্ষক)</a:t>
                      </a:r>
                    </a:p>
                    <a:p>
                      <a:pPr algn="l"/>
                      <a:r>
                        <a:rPr lang="bn-IN" sz="1600" baseline="0" dirty="0" smtClean="0"/>
                        <a:t>সুবলিয়াপাড়া হাজী শামস উদ্দিন </a:t>
                      </a:r>
                    </a:p>
                    <a:p>
                      <a:pPr algn="l"/>
                      <a:r>
                        <a:rPr lang="bn-IN" sz="1600" baseline="0" dirty="0" smtClean="0"/>
                        <a:t>বালিকা দাখিল মাদ্রাসা । তারাকান্দা,</a:t>
                      </a:r>
                    </a:p>
                    <a:p>
                      <a:pPr algn="l"/>
                      <a:r>
                        <a:rPr lang="bn-IN" sz="1600" baseline="0" dirty="0" smtClean="0"/>
                        <a:t>ময়মনসিংহ ।</a:t>
                      </a:r>
                    </a:p>
                    <a:p>
                      <a:pPr algn="l"/>
                      <a:r>
                        <a:rPr lang="bn-IN" sz="1600" baseline="0" dirty="0" smtClean="0"/>
                        <a:t>মোবাঃ ০১৭১৬০৮৭২২৯ </a:t>
                      </a:r>
                      <a:endParaRPr lang="en-US" sz="16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57200" y="152400"/>
          <a:ext cx="3437626" cy="3962400"/>
        </p:xfrm>
        <a:graphic>
          <a:graphicData uri="http://schemas.openxmlformats.org/drawingml/2006/table">
            <a:tbl>
              <a:tblPr/>
              <a:tblGrid>
                <a:gridCol w="3437626"/>
              </a:tblGrid>
              <a:tr h="39624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11" name="Picture 10" descr="amar cobi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91400" y="457200"/>
            <a:ext cx="1143000" cy="1524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bn-IN" dirty="0" smtClean="0"/>
              <a:t>  </a:t>
            </a:r>
            <a:r>
              <a:rPr lang="bn-IN" dirty="0" smtClean="0">
                <a:solidFill>
                  <a:srgbClr val="7030A0"/>
                </a:solidFill>
              </a:rPr>
              <a:t>পাঠ পরিচিতি</a:t>
            </a:r>
          </a:p>
          <a:p>
            <a:r>
              <a:rPr lang="bn-IN" sz="2000" dirty="0" smtClean="0"/>
              <a:t>শ্রেনী-দশম</a:t>
            </a:r>
          </a:p>
          <a:p>
            <a:r>
              <a:rPr lang="bn-IN" sz="2000" dirty="0" smtClean="0"/>
              <a:t>বিষয়ঃসাধারণ গণিত</a:t>
            </a:r>
          </a:p>
          <a:p>
            <a:r>
              <a:rPr lang="bn-IN" sz="2000" dirty="0" smtClean="0"/>
              <a:t>অধ্যায়ঃ১০ম</a:t>
            </a:r>
          </a:p>
          <a:p>
            <a:r>
              <a:rPr lang="bn-IN" sz="2000" dirty="0" smtClean="0"/>
              <a:t>পাঠের বিষয়ঃত্রিকোণমিতি</a:t>
            </a:r>
            <a:endParaRPr lang="en-US" sz="2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632385" y="1509623"/>
          <a:ext cx="4373592" cy="3709358"/>
        </p:xfrm>
        <a:graphic>
          <a:graphicData uri="http://schemas.openxmlformats.org/drawingml/2006/table">
            <a:tbl>
              <a:tblPr/>
              <a:tblGrid>
                <a:gridCol w="4373592"/>
              </a:tblGrid>
              <a:tr h="3709358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 smtClean="0"/>
                        <a:t>শিখন</a:t>
                      </a:r>
                      <a:r>
                        <a:rPr lang="bn-IN" sz="3200" baseline="0" dirty="0" smtClean="0"/>
                        <a:t>ফল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bn-IN" dirty="0" smtClean="0"/>
                        <a:t>ত্রিকোণমিতিক</a:t>
                      </a:r>
                      <a:r>
                        <a:rPr lang="bn-IN" baseline="0" dirty="0" smtClean="0"/>
                        <a:t> কোণের পরিমাপ বলতে পারবে ।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bn-IN" dirty="0" smtClean="0"/>
                        <a:t>ভূমিতে দন্ডায়মান</a:t>
                      </a:r>
                      <a:r>
                        <a:rPr lang="bn-IN" baseline="0" dirty="0" smtClean="0"/>
                        <a:t> কোন বস্তুর ছায়ার সংগে তুলনা করে সূর্যের উন্নতি/অবনতি কোণ মাপতে পারবে ।</a:t>
                      </a:r>
                    </a:p>
                    <a:p>
                      <a:pPr algn="l">
                        <a:buFont typeface="Wingdings" pitchFamily="2" charset="2"/>
                        <a:buChar char="Ø"/>
                      </a:pPr>
                      <a:r>
                        <a:rPr lang="bn-IN" baseline="0" dirty="0" smtClean="0"/>
                        <a:t>মাপক উপকরণ ব্যবহার ব্যাতীত মিনার,পাহাড়,গাছ,টাওয়ার ইত্যাদির উচ্চতা পরিমাপ করতে পারবে ।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pic>
        <p:nvPicPr>
          <p:cNvPr id="4" name="Content Placeholder 3" descr="download (5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600" y="1219200"/>
            <a:ext cx="4267200" cy="4572000"/>
          </a:xfrm>
        </p:spPr>
      </p:pic>
      <p:sp>
        <p:nvSpPr>
          <p:cNvPr id="5" name="TextBox 4"/>
          <p:cNvSpPr txBox="1"/>
          <p:nvPr/>
        </p:nvSpPr>
        <p:spPr>
          <a:xfrm>
            <a:off x="1371600" y="4320064"/>
            <a:ext cx="8162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পাহাড়</a:t>
            </a:r>
            <a:endParaRPr lang="en-US" dirty="0"/>
          </a:p>
        </p:txBody>
      </p:sp>
      <p:pic>
        <p:nvPicPr>
          <p:cNvPr id="6" name="Picture 5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6800" y="1447800"/>
            <a:ext cx="3962400" cy="4343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58000" y="5410200"/>
            <a:ext cx="56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গাছ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r>
              <a:rPr lang="bn-IN" dirty="0" smtClean="0"/>
              <a:t/>
            </a:r>
            <a:br>
              <a:rPr lang="bn-IN" dirty="0" smtClean="0"/>
            </a:br>
            <a:endParaRPr lang="en-US" dirty="0"/>
          </a:p>
        </p:txBody>
      </p:sp>
      <p:pic>
        <p:nvPicPr>
          <p:cNvPr id="4" name="Content Placeholder 3" descr="images (1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914400"/>
            <a:ext cx="4191000" cy="5105400"/>
          </a:xfrm>
        </p:spPr>
      </p:pic>
      <p:sp>
        <p:nvSpPr>
          <p:cNvPr id="5" name="TextBox 4"/>
          <p:cNvSpPr txBox="1"/>
          <p:nvPr/>
        </p:nvSpPr>
        <p:spPr>
          <a:xfrm>
            <a:off x="1447800" y="4953000"/>
            <a:ext cx="1295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 smtClean="0"/>
              <a:t>নদী</a:t>
            </a:r>
            <a:endParaRPr lang="en-US" sz="3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667693" y="1031358"/>
          <a:ext cx="4338084" cy="5209954"/>
        </p:xfrm>
        <a:graphic>
          <a:graphicData uri="http://schemas.openxmlformats.org/drawingml/2006/table">
            <a:tbl>
              <a:tblPr/>
              <a:tblGrid>
                <a:gridCol w="4338084"/>
              </a:tblGrid>
              <a:tr h="520995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5334000" y="1600200"/>
            <a:ext cx="3352800" cy="4114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দুরত্ত ও উচ্চতা বিষয়ক</a:t>
            </a:r>
          </a:p>
          <a:p>
            <a:pPr algn="ctr"/>
            <a:r>
              <a:rPr lang="bn-IN" sz="2400" dirty="0" smtClean="0"/>
              <a:t>ত্রিকোণমিতিক </a:t>
            </a:r>
          </a:p>
          <a:p>
            <a:pPr algn="ctr"/>
            <a:r>
              <a:rPr lang="bn-IN" sz="2400" dirty="0" smtClean="0"/>
              <a:t>সমস্যা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images (6).jfif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04800" y="1676400"/>
            <a:ext cx="4114800" cy="4343400"/>
          </a:xfrm>
        </p:spPr>
      </p:pic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4953000" y="2209799"/>
          <a:ext cx="4031512" cy="3478619"/>
        </p:xfrm>
        <a:graphic>
          <a:graphicData uri="http://schemas.openxmlformats.org/drawingml/2006/table">
            <a:tbl>
              <a:tblPr/>
              <a:tblGrid>
                <a:gridCol w="4031512"/>
              </a:tblGrid>
              <a:tr h="347861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4876800" y="2209800"/>
            <a:ext cx="4343400" cy="3505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bn-IN" dirty="0" smtClean="0"/>
              <a:t>  </a:t>
            </a:r>
            <a:r>
              <a:rPr lang="en-US" sz="2400" dirty="0" err="1" smtClean="0"/>
              <a:t>নক্ষত্র</a:t>
            </a:r>
            <a:r>
              <a:rPr lang="en-US" sz="2400" dirty="0" smtClean="0"/>
              <a:t>, </a:t>
            </a:r>
            <a:r>
              <a:rPr lang="en-US" sz="2400" dirty="0" err="1" smtClean="0"/>
              <a:t>চাঁদ</a:t>
            </a:r>
            <a:r>
              <a:rPr lang="en-US" sz="2400" dirty="0" smtClean="0"/>
              <a:t>, </a:t>
            </a:r>
            <a:r>
              <a:rPr lang="en-US" sz="2400" dirty="0" err="1" smtClean="0"/>
              <a:t>সূর্য</a:t>
            </a:r>
            <a:r>
              <a:rPr lang="en-US" sz="2400" dirty="0" smtClean="0"/>
              <a:t>  </a:t>
            </a:r>
            <a:r>
              <a:rPr lang="en-US" sz="2400" dirty="0" err="1" smtClean="0"/>
              <a:t>ইত্যাদির</a:t>
            </a:r>
            <a:r>
              <a:rPr lang="en-US" sz="2400" dirty="0" smtClean="0"/>
              <a:t> </a:t>
            </a:r>
            <a:r>
              <a:rPr lang="en-US" sz="2400" dirty="0" err="1" smtClean="0"/>
              <a:t>দূরত্ব</a:t>
            </a:r>
            <a:r>
              <a:rPr lang="en-US" sz="2400" dirty="0" smtClean="0"/>
              <a:t> </a:t>
            </a:r>
          </a:p>
          <a:p>
            <a:pPr algn="ctr"/>
            <a:r>
              <a:rPr lang="en-US" sz="2400" dirty="0" err="1" smtClean="0"/>
              <a:t>মাপার</a:t>
            </a:r>
            <a:r>
              <a:rPr lang="en-US" sz="2400" dirty="0" smtClean="0"/>
              <a:t>  </a:t>
            </a:r>
            <a:r>
              <a:rPr lang="en-US" sz="2400" dirty="0" err="1" smtClean="0"/>
              <a:t>জন্য</a:t>
            </a:r>
            <a:r>
              <a:rPr lang="en-US" sz="2400" dirty="0" smtClean="0"/>
              <a:t>  </a:t>
            </a:r>
            <a:r>
              <a:rPr lang="en-US" sz="2400" dirty="0" err="1" smtClean="0"/>
              <a:t>ত্রিকোণমিতির</a:t>
            </a:r>
            <a:endParaRPr lang="en-US" sz="2400" dirty="0" smtClean="0"/>
          </a:p>
          <a:p>
            <a:pPr algn="ctr"/>
            <a:r>
              <a:rPr lang="en-US" sz="2400" dirty="0" smtClean="0"/>
              <a:t>(</a:t>
            </a:r>
            <a:r>
              <a:rPr lang="en-US" sz="2400" dirty="0" err="1" smtClean="0"/>
              <a:t>সূত্রাবলি</a:t>
            </a:r>
            <a:r>
              <a:rPr lang="en-US" sz="2400" dirty="0" smtClean="0"/>
              <a:t>) </a:t>
            </a:r>
            <a:r>
              <a:rPr lang="en-US" sz="2400" dirty="0" err="1" smtClean="0"/>
              <a:t>ব্যবহার</a:t>
            </a:r>
            <a:r>
              <a:rPr lang="en-US" sz="2400" dirty="0" smtClean="0"/>
              <a:t>  </a:t>
            </a:r>
          </a:p>
          <a:p>
            <a:pPr algn="ctr"/>
            <a:r>
              <a:rPr lang="en-US" sz="2400" dirty="0" err="1" smtClean="0"/>
              <a:t>করা</a:t>
            </a:r>
            <a:r>
              <a:rPr lang="en-US" sz="2400" dirty="0" smtClean="0"/>
              <a:t> </a:t>
            </a:r>
            <a:r>
              <a:rPr lang="en-US" sz="2400" dirty="0" err="1" smtClean="0"/>
              <a:t>হয়</a:t>
            </a:r>
            <a:r>
              <a:rPr lang="en-US" sz="2400" dirty="0" smtClean="0"/>
              <a:t> </a:t>
            </a:r>
            <a:r>
              <a:rPr lang="bn-IN" sz="2400" dirty="0" smtClean="0"/>
              <a:t>।</a:t>
            </a:r>
          </a:p>
          <a:p>
            <a:pPr algn="ctr">
              <a:buFont typeface="Wingdings" pitchFamily="2" charset="2"/>
              <a:buChar char="v"/>
            </a:pPr>
            <a:r>
              <a:rPr lang="bn-IN" sz="2400" dirty="0" smtClean="0"/>
              <a:t>  ত্রিকোণমিতির সাহায্যে                </a:t>
            </a:r>
          </a:p>
          <a:p>
            <a:pPr algn="ctr"/>
            <a:r>
              <a:rPr lang="bn-IN" sz="2400" dirty="0" smtClean="0"/>
              <a:t>     দূরত্ব ও উচ্চতা নির্ণয় করা যায় ।</a:t>
            </a:r>
          </a:p>
          <a:p>
            <a:pPr algn="ctr"/>
            <a:r>
              <a:rPr lang="bn-IN" sz="2400" dirty="0" smtClean="0"/>
              <a:t> </a:t>
            </a:r>
          </a:p>
          <a:p>
            <a:pPr algn="ctr"/>
            <a:endParaRPr lang="bn-IN" dirty="0" smtClean="0"/>
          </a:p>
          <a:p>
            <a:pPr algn="ctr"/>
            <a:r>
              <a:rPr lang="bn-IN" dirty="0" smtClean="0"/>
              <a:t>  </a:t>
            </a:r>
            <a:endParaRPr lang="en-US" dirty="0"/>
          </a:p>
        </p:txBody>
      </p:sp>
      <p:pic>
        <p:nvPicPr>
          <p:cNvPr id="10" name="Picture 9" descr="সূর্য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62400" y="1981200"/>
            <a:ext cx="457200" cy="533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bn-IN" dirty="0" smtClean="0"/>
              <a:t>লম্ব</a:t>
            </a:r>
            <a:endParaRPr lang="en-US" dirty="0"/>
          </a:p>
        </p:txBody>
      </p:sp>
      <p:sp>
        <p:nvSpPr>
          <p:cNvPr id="4" name="Right Triangle 3"/>
          <p:cNvSpPr/>
          <p:nvPr/>
        </p:nvSpPr>
        <p:spPr>
          <a:xfrm>
            <a:off x="1600200" y="2286000"/>
            <a:ext cx="1981200" cy="2819400"/>
          </a:xfrm>
          <a:prstGeom prst="rtTriangl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Arrow Connector 13"/>
          <p:cNvCxnSpPr/>
          <p:nvPr/>
        </p:nvCxnSpPr>
        <p:spPr>
          <a:xfrm rot="5400000" flipH="1" flipV="1">
            <a:off x="0" y="3657600"/>
            <a:ext cx="2819400" cy="76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Dance_Basanti_(2k15_Mix)_-_Dj_Lemon(sumirbd.mobi).mp3">
            <a:hlinkClick r:id="" action="ppaction://media"/>
          </p:cNvPr>
          <p:cNvPicPr>
            <a:picLocks noGrp="1" noRot="1" noChangeAspect="1"/>
          </p:cNvPicPr>
          <p:nvPr>
            <p:ph sz="quarter" idx="4"/>
            <a:audioFile r:link="rId2"/>
          </p:nvPr>
        </p:nvPicPr>
        <p:blipFill>
          <a:blip r:embed="rId5"/>
          <a:stretch>
            <a:fillRect/>
          </a:stretch>
        </p:blipFill>
        <p:spPr>
          <a:xfrm flipV="1">
            <a:off x="8610600" y="0"/>
            <a:ext cx="304800" cy="650875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2590800" y="2971800"/>
            <a:ext cx="64793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dirty="0" smtClean="0"/>
              <a:t>অতি</a:t>
            </a:r>
          </a:p>
          <a:p>
            <a:r>
              <a:rPr lang="bn-IN" dirty="0" smtClean="0"/>
              <a:t>ভূজ</a:t>
            </a:r>
            <a:endParaRPr lang="en-US" dirty="0"/>
          </a:p>
        </p:txBody>
      </p:sp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6" imgW="114120" imgH="21564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8" name="Equation" r:id="rId7" imgW="114120" imgH="215640" progId="Equation.3">
              <p:embed/>
            </p:oleObj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/>
        </p:nvGraphicFramePr>
        <p:xfrm>
          <a:off x="4572000" y="2286000"/>
          <a:ext cx="4408098" cy="3286665"/>
        </p:xfrm>
        <a:graphic>
          <a:graphicData uri="http://schemas.openxmlformats.org/drawingml/2006/table">
            <a:tbl>
              <a:tblPr/>
              <a:tblGrid>
                <a:gridCol w="4408098"/>
              </a:tblGrid>
              <a:tr h="32866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</a:t>
                      </a:r>
                      <a:r>
                        <a:rPr lang="bn-IN" dirty="0" smtClean="0"/>
                        <a:t>         </a:t>
                      </a:r>
                      <a:r>
                        <a:rPr lang="en-US" dirty="0" smtClean="0"/>
                        <a:t> </a:t>
                      </a:r>
                      <a:r>
                        <a:rPr lang="bn-IN" dirty="0" smtClean="0"/>
                        <a:t>লম্ব</a:t>
                      </a: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dirty="0" smtClean="0"/>
                        <a:t>   </a:t>
                      </a:r>
                      <a:r>
                        <a:rPr lang="en-US" dirty="0" smtClean="0"/>
                        <a:t>1.</a:t>
                      </a:r>
                      <a:r>
                        <a:rPr lang="bn-IN" dirty="0" smtClean="0"/>
                        <a:t>     </a:t>
                      </a:r>
                      <a:r>
                        <a:rPr lang="en-US" dirty="0" err="1" smtClean="0"/>
                        <a:t>SinA</a:t>
                      </a:r>
                      <a:r>
                        <a:rPr lang="en-US" dirty="0" smtClean="0"/>
                        <a:t>=</a:t>
                      </a:r>
                      <a:endParaRPr lang="bn-IN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dirty="0" smtClean="0"/>
                        <a:t>                 অতিভূজ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r>
                        <a:rPr lang="bn-IN" baseline="0" dirty="0" smtClean="0"/>
                        <a:t>     </a:t>
                      </a:r>
                      <a:r>
                        <a:rPr lang="en-US" baseline="0" dirty="0" smtClean="0"/>
                        <a:t>      </a:t>
                      </a:r>
                      <a:r>
                        <a:rPr lang="bn-IN" baseline="0" dirty="0" smtClean="0"/>
                        <a:t>     </a:t>
                      </a:r>
                      <a:r>
                        <a:rPr lang="en-US" baseline="0" dirty="0" smtClean="0"/>
                        <a:t> </a:t>
                      </a:r>
                      <a:r>
                        <a:rPr lang="bn-IN" baseline="0" dirty="0" smtClean="0"/>
                        <a:t>ভূমি                                                                                 </a:t>
                      </a:r>
                      <a:endParaRPr lang="en-US" baseline="0" dirty="0" smtClean="0"/>
                    </a:p>
                    <a:p>
                      <a:r>
                        <a:rPr lang="bn-IN" baseline="0" dirty="0" smtClean="0"/>
                        <a:t>   </a:t>
                      </a:r>
                      <a:r>
                        <a:rPr lang="en-US" baseline="0" dirty="0" smtClean="0"/>
                        <a:t>2.</a:t>
                      </a:r>
                      <a:r>
                        <a:rPr lang="bn-IN" baseline="0" dirty="0" smtClean="0"/>
                        <a:t>   </a:t>
                      </a:r>
                      <a:r>
                        <a:rPr lang="en-US" baseline="0" dirty="0" err="1" smtClean="0"/>
                        <a:t>CosA</a:t>
                      </a:r>
                      <a:r>
                        <a:rPr lang="en-US" baseline="0" dirty="0" smtClean="0"/>
                        <a:t>=</a:t>
                      </a:r>
                      <a:r>
                        <a:rPr lang="bn-IN" baseline="0" dirty="0" smtClean="0"/>
                        <a:t>                   </a:t>
                      </a:r>
                    </a:p>
                    <a:p>
                      <a:r>
                        <a:rPr lang="bn-IN" baseline="0" dirty="0" smtClean="0"/>
                        <a:t>              অতিভূজ </a:t>
                      </a:r>
                    </a:p>
                    <a:p>
                      <a:r>
                        <a:rPr lang="bn-IN" baseline="0" dirty="0" smtClean="0"/>
                        <a:t>                               </a:t>
                      </a:r>
                      <a:r>
                        <a:rPr lang="bn-IN" dirty="0" smtClean="0"/>
                        <a:t>লম্ব</a:t>
                      </a:r>
                      <a:endParaRPr lang="bn-IN" baseline="0" dirty="0" smtClean="0"/>
                    </a:p>
                    <a:p>
                      <a:r>
                        <a:rPr lang="bn-IN" baseline="0" dirty="0" smtClean="0"/>
                        <a:t>       </a:t>
                      </a:r>
                      <a:r>
                        <a:rPr lang="en-US" baseline="0" dirty="0" smtClean="0"/>
                        <a:t>3.</a:t>
                      </a:r>
                      <a:r>
                        <a:rPr lang="bn-IN" baseline="0" dirty="0" smtClean="0"/>
                        <a:t>            </a:t>
                      </a:r>
                      <a:r>
                        <a:rPr lang="en-US" baseline="0" dirty="0" err="1" smtClean="0"/>
                        <a:t>TanA</a:t>
                      </a:r>
                      <a:r>
                        <a:rPr lang="bn-IN" baseline="0" dirty="0" smtClean="0"/>
                        <a:t>  </a:t>
                      </a:r>
                      <a:r>
                        <a:rPr lang="en-US" baseline="0" dirty="0" smtClean="0"/>
                        <a:t>=</a:t>
                      </a:r>
                      <a:r>
                        <a:rPr lang="bn-IN" baseline="0" dirty="0" smtClean="0"/>
                        <a:t>          </a:t>
                      </a:r>
                    </a:p>
                    <a:p>
                      <a:r>
                        <a:rPr lang="bn-IN" baseline="0" dirty="0" smtClean="0"/>
                        <a:t>                               ভূমি          </a:t>
                      </a:r>
                      <a:endParaRPr lang="en-US" dirty="0" smtClean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4800600" y="2438400"/>
          <a:ext cx="114300" cy="215900"/>
        </p:xfrm>
        <a:graphic>
          <a:graphicData uri="http://schemas.openxmlformats.org/presentationml/2006/ole">
            <p:oleObj spid="_x0000_s1030" name="Equation" r:id="rId8" imgW="114120" imgH="215640" progId="Equation.3">
              <p:embed/>
            </p:oleObj>
          </a:graphicData>
        </a:graphic>
      </p:graphicFrame>
      <p:pic>
        <p:nvPicPr>
          <p:cNvPr id="24" name="A_Flying_Jatt_(Title_Track)-Mansheel_Gujral_Raftaar_Tanishka_Sanghvi(sumirbd.mobi).mp3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9"/>
          <a:stretch>
            <a:fillRect/>
          </a:stretch>
        </p:blipFill>
        <p:spPr>
          <a:xfrm>
            <a:off x="8458200" y="228600"/>
            <a:ext cx="304800" cy="30480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4724400" y="2438400"/>
            <a:ext cx="4133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5715000" y="27432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562600" y="38100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705600" y="46482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Picture 18" descr="সূর্য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85800" y="990600"/>
            <a:ext cx="1162050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24339" fill="hold"/>
                                        <p:tgtEl>
                                          <p:spTgt spid="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24339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78875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8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609600"/>
            <a:ext cx="4114800" cy="55165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bn-IN" sz="1400" dirty="0" smtClean="0"/>
              <a:t>একটি মিনারের ছায়ার দৈর্ঘ্য </a:t>
            </a:r>
            <a:r>
              <a:rPr lang="en-US" sz="1400" dirty="0" smtClean="0"/>
              <a:t>240 </a:t>
            </a:r>
            <a:r>
              <a:rPr lang="en-US" sz="1400" dirty="0" err="1" smtClean="0"/>
              <a:t>মিটার</a:t>
            </a:r>
            <a:r>
              <a:rPr lang="en-US" sz="1400" dirty="0" smtClean="0"/>
              <a:t> ও </a:t>
            </a:r>
            <a:r>
              <a:rPr lang="en-US" sz="1400" dirty="0" err="1" smtClean="0"/>
              <a:t>সূর্যের</a:t>
            </a:r>
            <a:r>
              <a:rPr lang="en-US" sz="1400" dirty="0" smtClean="0"/>
              <a:t> </a:t>
            </a:r>
            <a:r>
              <a:rPr lang="en-US" sz="1400" dirty="0" err="1" smtClean="0"/>
              <a:t>উন্নতি</a:t>
            </a:r>
            <a:r>
              <a:rPr lang="en-US" sz="1400" dirty="0" smtClean="0"/>
              <a:t> </a:t>
            </a:r>
            <a:r>
              <a:rPr lang="en-US" sz="1400" dirty="0" err="1" smtClean="0"/>
              <a:t>কোণ</a:t>
            </a:r>
            <a:r>
              <a:rPr lang="en-US" sz="1400" dirty="0" smtClean="0"/>
              <a:t> 60   </a:t>
            </a:r>
            <a:r>
              <a:rPr lang="bn-IN" sz="1400" dirty="0" smtClean="0"/>
              <a:t>হলে মিনারের উচ্চতা কত  ?</a:t>
            </a:r>
          </a:p>
          <a:p>
            <a:pPr>
              <a:buNone/>
            </a:pPr>
            <a:r>
              <a:rPr lang="bn-IN" sz="1400" dirty="0" smtClean="0"/>
              <a:t>সমাধানঃ</a:t>
            </a:r>
            <a:endParaRPr lang="bn-IN" sz="1000" dirty="0" smtClean="0"/>
          </a:p>
          <a:p>
            <a:pPr>
              <a:buNone/>
            </a:pPr>
            <a:r>
              <a:rPr lang="bn-IN" sz="1400" dirty="0" smtClean="0"/>
              <a:t>       </a:t>
            </a:r>
            <a:r>
              <a:rPr lang="bn-IN" sz="1000" dirty="0" smtClean="0"/>
              <a:t>  লম্ব</a:t>
            </a: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err="1" smtClean="0"/>
              <a:t>TanA</a:t>
            </a:r>
            <a:r>
              <a:rPr lang="en-US" sz="1000" dirty="0" smtClean="0"/>
              <a:t>=</a:t>
            </a:r>
            <a:r>
              <a:rPr lang="bn-IN" sz="1000" dirty="0" smtClean="0"/>
              <a:t>       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IN" sz="1000" dirty="0" smtClean="0"/>
              <a:t>             ভূমি</a:t>
            </a: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n-IN" sz="1000" dirty="0" smtClean="0"/>
              <a:t>         </a:t>
            </a:r>
            <a:r>
              <a:rPr lang="en-US" sz="1000" dirty="0" smtClean="0"/>
              <a:t>          </a:t>
            </a:r>
            <a:r>
              <a:rPr lang="bn-IN" sz="1000" dirty="0" smtClean="0"/>
              <a:t>  লম্ব</a:t>
            </a: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/>
              <a:t>TanA60       =</a:t>
            </a:r>
            <a:r>
              <a:rPr lang="bn-IN" sz="1000" dirty="0" smtClean="0"/>
              <a:t>      </a:t>
            </a:r>
            <a:r>
              <a:rPr lang="en-US" sz="1000" dirty="0" smtClean="0"/>
              <a:t>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/>
              <a:t>                         240</a:t>
            </a:r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n-IN" sz="1000" dirty="0" smtClean="0"/>
              <a:t>       বা,</a:t>
            </a: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n-IN" sz="1000" dirty="0" smtClean="0"/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000" dirty="0" smtClean="0"/>
              <a:t>   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bn-IN" sz="1000" dirty="0" smtClean="0"/>
              <a:t>        বা,</a:t>
            </a: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endParaRPr lang="bn-IN" sz="10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000" dirty="0" smtClean="0"/>
          </a:p>
          <a:p>
            <a:pPr marL="0" indent="0">
              <a:spcBef>
                <a:spcPts val="0"/>
              </a:spcBef>
              <a:buNone/>
            </a:pPr>
            <a:endParaRPr lang="bn-IN" sz="1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bn-IN" sz="1000" dirty="0" smtClean="0"/>
              <a:t>অতএব,মিনারের উচ্চতা=</a:t>
            </a:r>
            <a:r>
              <a:rPr lang="en-US" sz="1000" dirty="0" smtClean="0"/>
              <a:t>415.69 </a:t>
            </a:r>
            <a:r>
              <a:rPr lang="en-US" sz="1000" dirty="0" err="1" smtClean="0"/>
              <a:t>মিটার</a:t>
            </a:r>
            <a:endParaRPr lang="en-US" sz="1000" dirty="0"/>
          </a:p>
        </p:txBody>
      </p:sp>
      <p:pic>
        <p:nvPicPr>
          <p:cNvPr id="8" name="Content Placeholder 7" descr="download (7).jfif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3124200" y="1143000"/>
            <a:ext cx="1066800" cy="1066800"/>
          </a:xfrm>
          <a:effectLst>
            <a:outerShdw blurRad="50800" dist="50800" dir="5400000" algn="ctr" rotWithShape="0">
              <a:schemeClr val="bg1"/>
            </a:outerShdw>
          </a:effectLst>
        </p:spPr>
      </p:pic>
      <p:sp>
        <p:nvSpPr>
          <p:cNvPr id="7" name="Oval 6"/>
          <p:cNvSpPr/>
          <p:nvPr/>
        </p:nvSpPr>
        <p:spPr>
          <a:xfrm>
            <a:off x="1524000" y="838200"/>
            <a:ext cx="45719" cy="76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" name="Picture 4" descr="সূর্য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38600" y="838200"/>
            <a:ext cx="348432" cy="354144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 rot="5400000">
            <a:off x="3124200" y="1371600"/>
            <a:ext cx="914400" cy="609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200400" y="2209800"/>
            <a:ext cx="762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16200000" flipH="1">
            <a:off x="3390900" y="1638300"/>
            <a:ext cx="10668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Arc 8"/>
          <p:cNvSpPr/>
          <p:nvPr/>
        </p:nvSpPr>
        <p:spPr>
          <a:xfrm>
            <a:off x="3048000" y="1828800"/>
            <a:ext cx="457200" cy="762000"/>
          </a:xfrm>
          <a:prstGeom prst="arc">
            <a:avLst>
              <a:gd name="adj1" fmla="val 17120287"/>
              <a:gd name="adj2" fmla="val 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429000" y="1905000"/>
            <a:ext cx="53340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 smtClean="0"/>
              <a:t>60</a:t>
            </a:r>
            <a:endParaRPr lang="en-US" sz="1050" dirty="0"/>
          </a:p>
        </p:txBody>
      </p:sp>
      <p:sp>
        <p:nvSpPr>
          <p:cNvPr id="13" name="TextBox 12"/>
          <p:cNvSpPr txBox="1"/>
          <p:nvPr/>
        </p:nvSpPr>
        <p:spPr>
          <a:xfrm>
            <a:off x="3429000" y="2209800"/>
            <a:ext cx="72167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 smtClean="0"/>
              <a:t>240</a:t>
            </a:r>
            <a:r>
              <a:rPr lang="bn-IN" sz="1050" dirty="0" smtClean="0"/>
              <a:t>মিটার</a:t>
            </a:r>
            <a:endParaRPr lang="en-US" sz="1050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990600" y="16764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219200" y="2286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990600" y="2209800"/>
            <a:ext cx="76200" cy="4571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1066800" y="2590800"/>
          <a:ext cx="685800" cy="635000"/>
        </p:xfrm>
        <a:graphic>
          <a:graphicData uri="http://schemas.openxmlformats.org/presentationml/2006/ole">
            <p:oleObj spid="_x0000_s20482" name="Equation" r:id="rId5" imgW="685800" imgH="634680" progId="Equation.3">
              <p:embed/>
            </p:oleObj>
          </a:graphicData>
        </a:graphic>
      </p:graphicFrame>
      <p:graphicFrame>
        <p:nvGraphicFramePr>
          <p:cNvPr id="25" name="Object 24"/>
          <p:cNvGraphicFramePr>
            <a:graphicFrameLocks noChangeAspect="1"/>
          </p:cNvGraphicFramePr>
          <p:nvPr/>
        </p:nvGraphicFramePr>
        <p:xfrm>
          <a:off x="990600" y="3429000"/>
          <a:ext cx="698500" cy="177800"/>
        </p:xfrm>
        <a:graphic>
          <a:graphicData uri="http://schemas.openxmlformats.org/presentationml/2006/ole">
            <p:oleObj spid="_x0000_s20484" name="Equation" r:id="rId6" imgW="698400" imgH="177480" progId="Equation.3">
              <p:embed/>
            </p:oleObj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4597879" y="646981"/>
          <a:ext cx="4339087" cy="3795623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4339087"/>
              </a:tblGrid>
              <a:tr h="379562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2" name="Picture 21" descr="images (7).jf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876800" y="685800"/>
            <a:ext cx="4170968" cy="31242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1"/>
            <a:ext cx="4040188" cy="457200"/>
          </a:xfrm>
        </p:spPr>
        <p:txBody>
          <a:bodyPr/>
          <a:lstStyle/>
          <a:p>
            <a:r>
              <a:rPr lang="bn-IN" dirty="0" smtClean="0"/>
              <a:t>মূল্যায়ন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"/>
            <a:ext cx="4041775" cy="457199"/>
          </a:xfrm>
        </p:spPr>
        <p:txBody>
          <a:bodyPr>
            <a:normAutofit lnSpcReduction="10000"/>
          </a:bodyPr>
          <a:lstStyle/>
          <a:p>
            <a:r>
              <a:rPr lang="bn-IN" dirty="0" smtClean="0"/>
              <a:t>বাড়ীর কাজ</a:t>
            </a:r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215660" y="138023"/>
          <a:ext cx="4554748" cy="4183811"/>
        </p:xfrm>
        <a:graphic>
          <a:graphicData uri="http://schemas.openxmlformats.org/drawingml/2006/table">
            <a:tbl>
              <a:tblPr/>
              <a:tblGrid>
                <a:gridCol w="4554748"/>
              </a:tblGrid>
              <a:tr h="4183811">
                <a:tc>
                  <a:txBody>
                    <a:bodyPr/>
                    <a:lstStyle/>
                    <a:p>
                      <a:r>
                        <a:rPr lang="bn-IN" dirty="0" smtClean="0"/>
                        <a:t>                                                                                                                                             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bn-IN" sz="140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1400" dirty="0" smtClean="0"/>
                        <a:t> ত্রিকোণমিতিক কোণের</a:t>
                      </a:r>
                      <a:r>
                        <a:rPr lang="bn-IN" sz="1400" baseline="0" dirty="0" smtClean="0"/>
                        <a:t> সংজ্ঞা বলতে পারবে ।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bn-IN" sz="1400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1400" baseline="0" dirty="0" smtClean="0"/>
                        <a:t>ত্রিকোণমিতিক  কোণ  ও জ্যামিতিক কোণের পার্থক্য  বলতে পারবে  ।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bn-IN" sz="1400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1400" baseline="0" dirty="0" smtClean="0"/>
                        <a:t>নদীর প্রস্ত নির্ণয় করতে পারবে ।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bn-IN" sz="1400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bn-IN" sz="1400" baseline="0" dirty="0" smtClean="0"/>
                        <a:t>দালানের ছাদের উচ্চতা বের করতে পারবে ।</a:t>
                      </a:r>
                      <a:endParaRPr lang="en-US" sz="1400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4724400" y="1"/>
          <a:ext cx="4324709" cy="4347713"/>
        </p:xfrm>
        <a:graphic>
          <a:graphicData uri="http://schemas.openxmlformats.org/drawingml/2006/table">
            <a:tbl>
              <a:tblPr/>
              <a:tblGrid>
                <a:gridCol w="4324709"/>
              </a:tblGrid>
              <a:tr h="4347713">
                <a:tc>
                  <a:txBody>
                    <a:bodyPr/>
                    <a:lstStyle/>
                    <a:p>
                      <a:r>
                        <a:rPr lang="bn-IN" dirty="0" smtClean="0"/>
                        <a:t>                          </a:t>
                      </a:r>
                    </a:p>
                    <a:p>
                      <a:endParaRPr lang="bn-IN" dirty="0" smtClean="0"/>
                    </a:p>
                    <a:p>
                      <a:endParaRPr lang="bn-IN" dirty="0" smtClean="0"/>
                    </a:p>
                    <a:p>
                      <a:r>
                        <a:rPr lang="bn-IN" dirty="0" smtClean="0"/>
                        <a:t>একটি গাছের</a:t>
                      </a:r>
                      <a:r>
                        <a:rPr lang="bn-IN" baseline="0" dirty="0" smtClean="0"/>
                        <a:t> পাদদেশ থেকে ২০ মিটার দূরে ভূতলের কোন বিন্দুতে গাছের চূড়ার উন্নতি কোণ </a:t>
                      </a:r>
                      <a:r>
                        <a:rPr lang="en-US" baseline="0" dirty="0" smtClean="0"/>
                        <a:t>60  </a:t>
                      </a:r>
                      <a:r>
                        <a:rPr lang="bn-IN" baseline="0" dirty="0" smtClean="0"/>
                        <a:t>ডিগ্রী হলে,গাছের উচ্চতা নির্ণয় কর ।</a:t>
                      </a:r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Content Placeholder 11" descr="download (6).jf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838200" y="1828800"/>
            <a:ext cx="3657600" cy="3657600"/>
          </a:xfrm>
        </p:spPr>
      </p:pic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914400" y="5638800"/>
            <a:ext cx="3505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/>
              <a:t>ধন্যবাদ</a:t>
            </a:r>
            <a:endParaRPr lang="en-US" sz="5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530</TotalTime>
  <Words>236</Words>
  <Application>Microsoft Office PowerPoint</Application>
  <PresentationFormat>On-screen Show (4:3)</PresentationFormat>
  <Paragraphs>84</Paragraphs>
  <Slides>9</Slides>
  <Notes>0</Notes>
  <HiddenSlides>0</HiddenSlides>
  <MMClips>2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Equation</vt:lpstr>
      <vt:lpstr> </vt:lpstr>
      <vt:lpstr>Slide 2</vt:lpstr>
      <vt:lpstr>    </vt:lpstr>
      <vt:lpstr>    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</dc:title>
  <dc:creator>itcomputer</dc:creator>
  <cp:lastModifiedBy>itcomputer</cp:lastModifiedBy>
  <cp:revision>82</cp:revision>
  <dcterms:created xsi:type="dcterms:W3CDTF">2020-03-23T15:39:23Z</dcterms:created>
  <dcterms:modified xsi:type="dcterms:W3CDTF">2020-03-28T14:06:41Z</dcterms:modified>
</cp:coreProperties>
</file>