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75" r:id="rId7"/>
    <p:sldId id="262" r:id="rId8"/>
    <p:sldId id="266" r:id="rId9"/>
    <p:sldId id="264" r:id="rId10"/>
    <p:sldId id="268" r:id="rId11"/>
    <p:sldId id="273" r:id="rId12"/>
    <p:sldId id="272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30D"/>
    <a:srgbClr val="00FFFF"/>
    <a:srgbClr val="6600FF"/>
    <a:srgbClr val="FFFFFF"/>
    <a:srgbClr val="00FF00"/>
    <a:srgbClr val="FF00FF"/>
    <a:srgbClr val="FF33CC"/>
    <a:srgbClr val="FF0000"/>
    <a:srgbClr val="F517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972" autoAdjust="0"/>
  </p:normalViewPr>
  <p:slideViewPr>
    <p:cSldViewPr>
      <p:cViewPr>
        <p:scale>
          <a:sx n="75" d="100"/>
          <a:sy n="75" d="100"/>
        </p:scale>
        <p:origin x="-123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DC28C-70AB-4F42-92BF-F3D87758A68A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6C0FD-AB2B-4759-9F87-C6E63D2967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301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6C0FD-AB2B-4759-9F87-C6E63D2967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386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8D93D49-DC2B-4322-8935-B423DFCB6FD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E6D50C-AC81-4694-BD94-095307545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D49-DC2B-4322-8935-B423DFCB6FD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D50C-AC81-4694-BD94-095307545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D49-DC2B-4322-8935-B423DFCB6FD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D50C-AC81-4694-BD94-095307545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D93D49-DC2B-4322-8935-B423DFCB6FD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D50C-AC81-4694-BD94-095307545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D93D49-DC2B-4322-8935-B423DFCB6FD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E6D50C-AC81-4694-BD94-0953075454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D93D49-DC2B-4322-8935-B423DFCB6FD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E6D50C-AC81-4694-BD94-095307545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8D93D49-DC2B-4322-8935-B423DFCB6FD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E6D50C-AC81-4694-BD94-095307545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D49-DC2B-4322-8935-B423DFCB6FD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D50C-AC81-4694-BD94-095307545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D93D49-DC2B-4322-8935-B423DFCB6FD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E6D50C-AC81-4694-BD94-095307545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8D93D49-DC2B-4322-8935-B423DFCB6FD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E6D50C-AC81-4694-BD94-095307545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8D93D49-DC2B-4322-8935-B423DFCB6FD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E6D50C-AC81-4694-BD94-095307545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D93D49-DC2B-4322-8935-B423DFCB6FD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E6D50C-AC81-4694-BD94-095307545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0"/>
            <a:ext cx="8128000" cy="5943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1548576" y="685800"/>
            <a:ext cx="604684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আজকের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পাঠে</a:t>
            </a:r>
            <a:b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সকল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কে</a:t>
            </a:r>
            <a:b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জানা</a:t>
            </a:r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ই</a:t>
            </a:r>
            <a:b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আন্তরিক শুভেচ্ছা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9005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8839200" cy="584775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দলগত কাজ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228600" y="1453634"/>
            <a:ext cx="1524000" cy="369332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শাপলা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দল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0800000" flipH="1" flipV="1">
            <a:off x="7239000" y="1524000"/>
            <a:ext cx="1520618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গোলাপ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>
                <a:solidFill>
                  <a:schemeClr val="bg1"/>
                </a:solidFill>
              </a:rPr>
              <a:t>দল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2895600"/>
            <a:ext cx="3962400" cy="92333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dirty="0" smtClean="0">
                <a:solidFill>
                  <a:schemeClr val="bg1"/>
                </a:solidFill>
              </a:rPr>
              <a:t>صحح الجملة ثم ركب</a:t>
            </a:r>
          </a:p>
          <a:p>
            <a:pPr algn="ctr"/>
            <a:r>
              <a:rPr lang="ar-SA" dirty="0" smtClean="0">
                <a:solidFill>
                  <a:schemeClr val="bg1"/>
                </a:solidFill>
              </a:rPr>
              <a:t>1- خطب ابا حسينة خطبة صريحة امام الناس استقلال بنغلاديش في 7 مارس-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628900"/>
            <a:ext cx="2133600" cy="3162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 descr="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725" y="2709862"/>
            <a:ext cx="2124075" cy="32337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967025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6" grpId="1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533400"/>
            <a:ext cx="8534400" cy="5562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2438400" y="1066800"/>
            <a:ext cx="358140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মূল্যায়ন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1600200"/>
            <a:ext cx="563880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ar-SA" dirty="0" smtClean="0">
                <a:solidFill>
                  <a:srgbClr val="00FF00"/>
                </a:solidFill>
              </a:rPr>
              <a:t>  </a:t>
            </a:r>
            <a:r>
              <a:rPr lang="en-US" dirty="0" smtClean="0">
                <a:solidFill>
                  <a:srgbClr val="00FF00"/>
                </a:solidFill>
              </a:rPr>
              <a:t>তানিয়া 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3"/>
                </a:solidFill>
              </a:rPr>
              <a:t>ফুলবাগানে 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সাথিদের সাথে  </a:t>
            </a:r>
            <a:r>
              <a:rPr lang="en-US" dirty="0">
                <a:solidFill>
                  <a:srgbClr val="FF33CC"/>
                </a:solidFill>
              </a:rPr>
              <a:t>লাল গোলাপ </a:t>
            </a:r>
            <a:r>
              <a:rPr lang="en-US" dirty="0"/>
              <a:t>নতুন পাত্রে   </a:t>
            </a:r>
            <a:r>
              <a:rPr lang="en-US" dirty="0">
                <a:solidFill>
                  <a:srgbClr val="00FFFF"/>
                </a:solidFill>
              </a:rPr>
              <a:t>মালাগাঁথার জন্য  </a:t>
            </a:r>
            <a:r>
              <a:rPr lang="en-US" dirty="0"/>
              <a:t>শুক্রবার সূর্য ডুবার পূর্বে  ফুল তুলার মত   </a:t>
            </a:r>
            <a:r>
              <a:rPr lang="en-US" dirty="0">
                <a:solidFill>
                  <a:srgbClr val="00FF00"/>
                </a:solidFill>
              </a:rPr>
              <a:t>ফুল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তুলিতেছে 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200400"/>
            <a:ext cx="6400800" cy="203132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তুলিতেছে= ক্রিয়া  = </a:t>
            </a:r>
            <a:r>
              <a:rPr lang="ar-SA" dirty="0">
                <a:solidFill>
                  <a:schemeClr val="bg1">
                    <a:lumMod val="95000"/>
                    <a:lumOff val="5000"/>
                  </a:schemeClr>
                </a:solidFill>
              </a:rPr>
              <a:t>فعل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তানিয়া=কর্তা</a:t>
            </a:r>
            <a:r>
              <a:rPr lang="ar-SA" dirty="0">
                <a:solidFill>
                  <a:schemeClr val="bg1">
                    <a:lumMod val="95000"/>
                    <a:lumOff val="5000"/>
                  </a:schemeClr>
                </a:solidFill>
              </a:rPr>
              <a:t>-فاعل-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3. ফুল তুলার মত  = </a:t>
            </a:r>
            <a:r>
              <a:rPr lang="ar-SA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مفعول مطلق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সাধারন কর্ম</a:t>
            </a:r>
          </a:p>
          <a:p>
            <a:pPr marL="342900" indent="-342900">
              <a:buAutoNum type="arabicPeriod" startAt="4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ফুল = কর্মকারক</a:t>
            </a:r>
            <a:r>
              <a:rPr lang="ar-SA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مفعول به  -- 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342900" indent="-342900">
              <a:buAutoNum type="arabicPeriod" startAt="4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ফুলবাগানে=  অধিকরণ  কারক</a:t>
            </a:r>
            <a:r>
              <a:rPr lang="ar-SA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—مفعول فيه  -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342900" indent="-342900">
              <a:buAutoNum type="arabicPeriod" startAt="4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মালাগাঁথার জন্য =করন কারক</a:t>
            </a:r>
            <a:r>
              <a:rPr lang="ar-SA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--مفعول له-   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342900" indent="-342900">
              <a:buAutoNum type="arabicPeriod" startAt="4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সাথিদের সাথে =সংগি কারক </a:t>
            </a:r>
            <a:r>
              <a:rPr lang="ar-SA" dirty="0">
                <a:solidFill>
                  <a:schemeClr val="bg1">
                    <a:lumMod val="95000"/>
                    <a:lumOff val="5000"/>
                  </a:schemeClr>
                </a:solidFill>
              </a:rPr>
              <a:t>مفعول معه  </a:t>
            </a:r>
            <a:r>
              <a:rPr lang="ar-SA" dirty="0">
                <a:solidFill>
                  <a:srgbClr val="0070C0"/>
                </a:solidFill>
              </a:rPr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6054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1" y="304800"/>
            <a:ext cx="8534399" cy="6477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 rot="10800000" flipV="1">
            <a:off x="2438400" y="3893836"/>
            <a:ext cx="48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/>
              <a:t>ِذَا زُلْزِلَتِ </a:t>
            </a:r>
            <a:r>
              <a:rPr lang="ar-SA" sz="3600" b="1" dirty="0">
                <a:solidFill>
                  <a:srgbClr val="00FFFF"/>
                </a:solidFill>
              </a:rPr>
              <a:t>الْأَرْض</a:t>
            </a:r>
            <a:r>
              <a:rPr lang="ar-SA" sz="3600" b="1" dirty="0">
                <a:solidFill>
                  <a:srgbClr val="00FF00"/>
                </a:solidFill>
              </a:rPr>
              <a:t>ُ</a:t>
            </a:r>
            <a:r>
              <a:rPr lang="ar-SA" sz="3600" b="1" dirty="0"/>
              <a:t> </a:t>
            </a:r>
            <a:r>
              <a:rPr lang="ar-SA" sz="3600" b="1" dirty="0">
                <a:solidFill>
                  <a:srgbClr val="FF00FF"/>
                </a:solidFill>
              </a:rPr>
              <a:t>زِلْزَالَهَا </a:t>
            </a:r>
            <a:r>
              <a:rPr lang="ar-SA" sz="3600" b="1" dirty="0"/>
              <a:t>(1) وَأَخْرَجَتِ الْأَرْضُ </a:t>
            </a:r>
            <a:r>
              <a:rPr lang="ar-SA" sz="3600" b="1" dirty="0">
                <a:solidFill>
                  <a:srgbClr val="00FF00"/>
                </a:solidFill>
              </a:rPr>
              <a:t>أَثْقَالَهَا</a:t>
            </a:r>
            <a:endParaRPr lang="en-US" sz="3600" dirty="0"/>
          </a:p>
        </p:txBody>
      </p:sp>
      <p:sp>
        <p:nvSpPr>
          <p:cNvPr id="8" name="Down Arrow 7"/>
          <p:cNvSpPr/>
          <p:nvPr/>
        </p:nvSpPr>
        <p:spPr>
          <a:xfrm>
            <a:off x="4648200" y="1828800"/>
            <a:ext cx="2057400" cy="182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اخرج  المفعول</a:t>
            </a:r>
            <a:endParaRPr lang="en-US" dirty="0"/>
          </a:p>
        </p:txBody>
      </p:sp>
      <p:pic>
        <p:nvPicPr>
          <p:cNvPr id="7" name="Picture 6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" y="857250"/>
            <a:ext cx="3009900" cy="21907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Oval Callout 8"/>
          <p:cNvSpPr/>
          <p:nvPr/>
        </p:nvSpPr>
        <p:spPr>
          <a:xfrm>
            <a:off x="4267200" y="457200"/>
            <a:ext cx="1828800" cy="990600"/>
          </a:xfrm>
          <a:prstGeom prst="wedgeEllipseCallout">
            <a:avLst>
              <a:gd name="adj1" fmla="val -58333"/>
              <a:gd name="adj2" fmla="val 88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বাড়ীর</a:t>
            </a:r>
            <a:r>
              <a:rPr lang="en-US" b="1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কাজ</a:t>
            </a:r>
            <a:endParaRPr lang="en-US" b="1" dirty="0">
              <a:ln w="11430"/>
              <a:solidFill>
                <a:schemeClr val="bg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1149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096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447800" y="1219200"/>
            <a:ext cx="65532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 err="1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ধন্যবাদ</a:t>
            </a:r>
            <a:endParaRPr lang="en-US" sz="8800" b="1" dirty="0">
              <a:ln w="11430"/>
              <a:solidFill>
                <a:schemeClr val="bg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0647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orizontal Scroll 18"/>
          <p:cNvSpPr/>
          <p:nvPr/>
        </p:nvSpPr>
        <p:spPr>
          <a:xfrm>
            <a:off x="2590800" y="304800"/>
            <a:ext cx="3810000" cy="990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শিক্ষক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পরিচিতি</a:t>
            </a:r>
            <a:endParaRPr lang="en-US" sz="32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Flowchart: Magnetic Disk 20"/>
          <p:cNvSpPr/>
          <p:nvPr/>
        </p:nvSpPr>
        <p:spPr>
          <a:xfrm>
            <a:off x="3886200" y="1752600"/>
            <a:ext cx="4114800" cy="3505200"/>
          </a:xfrm>
          <a:prstGeom prst="flowChartMagneticDisk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মো</a:t>
            </a:r>
            <a:r>
              <a:rPr lang="en-US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আমিনুল</a:t>
            </a:r>
            <a:r>
              <a:rPr lang="en-US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ইসলাম</a:t>
            </a:r>
            <a:endParaRPr lang="en-US" sz="2400" b="1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0" algn="ctr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অধ্যক্ষ</a:t>
            </a:r>
          </a:p>
          <a:p>
            <a:pPr lvl="0" algn="ctr"/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কচুয়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নেছারিয়া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ফাজিল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ডিগ্রী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মাদরাসা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ডাকঘর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বাইশারী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 algn="ctr"/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উপজেলা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বানারীপাড়া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জেলা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বরিশাল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মোবাল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নং-০১৭২৬-৬২২৮৫০</a:t>
            </a:r>
          </a:p>
          <a:p>
            <a:pPr lvl="0" algn="ctr"/>
            <a:r>
              <a:rPr lang="en-US" dirty="0" smtClean="0">
                <a:solidFill>
                  <a:srgbClr val="00349E">
                    <a:lumMod val="75000"/>
                  </a:srgbClr>
                </a:solidFill>
              </a:rPr>
              <a:t> </a:t>
            </a:r>
          </a:p>
          <a:p>
            <a:pPr lvl="0" algn="ctr"/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DSC_0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2400300"/>
            <a:ext cx="1676400" cy="20955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2988701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447800" y="685800"/>
            <a:ext cx="5334000" cy="1162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পাঠ পরিচিতি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Flowchart: Predefined Process 11"/>
          <p:cNvSpPr/>
          <p:nvPr/>
        </p:nvSpPr>
        <p:spPr>
          <a:xfrm>
            <a:off x="533400" y="2514600"/>
            <a:ext cx="8153400" cy="3886200"/>
          </a:xfrm>
          <a:prstGeom prst="flowChartPredefined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আলিম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প্রথম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বর্ষ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বিষয়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আরবি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 ২য়</a:t>
            </a:r>
          </a:p>
          <a:p>
            <a:pPr algn="ctr"/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বিষয়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ar-SA" sz="2400" dirty="0" smtClean="0">
                <a:solidFill>
                  <a:srgbClr val="FF0000"/>
                </a:solidFill>
              </a:rPr>
              <a:t>مفعول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হেদায়াতুন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নাহু</a:t>
            </a:r>
            <a:r>
              <a:rPr lang="en-US" sz="2400" dirty="0" smtClean="0">
                <a:solidFill>
                  <a:srgbClr val="FF0000"/>
                </a:solidFill>
              </a:rPr>
              <a:t>/ </a:t>
            </a:r>
            <a:r>
              <a:rPr lang="en-US" sz="2400" dirty="0" err="1" smtClean="0">
                <a:solidFill>
                  <a:srgbClr val="FF0000"/>
                </a:solidFill>
              </a:rPr>
              <a:t>কর্ম</a:t>
            </a:r>
            <a:r>
              <a:rPr lang="en-US" sz="2400" dirty="0" smtClean="0">
                <a:solidFill>
                  <a:srgbClr val="FF0000"/>
                </a:solidFill>
              </a:rPr>
              <a:t>/ Object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সময়-৪৫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মিনিট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তারিখ-১০/৪/২০২০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খ্রি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2262749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nut 1"/>
          <p:cNvSpPr/>
          <p:nvPr/>
        </p:nvSpPr>
        <p:spPr>
          <a:xfrm>
            <a:off x="2438400" y="838200"/>
            <a:ext cx="4495800" cy="3396734"/>
          </a:xfrm>
          <a:prstGeom prst="donut">
            <a:avLst/>
          </a:prstGeom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1064765" flipV="1">
            <a:off x="3538296" y="2073481"/>
            <a:ext cx="24355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ছবি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FF00"/>
                </a:solidFill>
              </a:rPr>
              <a:t>গুলির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33CC"/>
                </a:solidFill>
              </a:rPr>
              <a:t>দিকে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FFFF"/>
                </a:solidFill>
              </a:rPr>
              <a:t>তাকাও</a:t>
            </a:r>
            <a:endParaRPr lang="en-US" sz="2800" b="1" dirty="0">
              <a:solidFill>
                <a:srgbClr val="00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4419601"/>
            <a:ext cx="2152650" cy="17990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800" y="4572000"/>
            <a:ext cx="2291787" cy="18031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2800" y="2133600"/>
            <a:ext cx="1981200" cy="20716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4343400"/>
            <a:ext cx="2438400" cy="2057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2057401"/>
            <a:ext cx="2026776" cy="223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2560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76200" y="152400"/>
            <a:ext cx="8991600" cy="1524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eflateBottom">
              <a:avLst/>
            </a:prstTxWarp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পূর্ব জ্ঞান যাচা</a:t>
            </a:r>
            <a:r>
              <a:rPr lang="bn-IN" sz="2800" dirty="0" smtClean="0">
                <a:solidFill>
                  <a:schemeClr val="accent5">
                    <a:lumMod val="75000"/>
                  </a:schemeClr>
                </a:solidFill>
              </a:rPr>
              <a:t>ই</a:t>
            </a:r>
          </a:p>
          <a:p>
            <a:pPr algn="ctr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0469150"/>
              </p:ext>
            </p:extLst>
          </p:nvPr>
        </p:nvGraphicFramePr>
        <p:xfrm>
          <a:off x="152400" y="1905000"/>
          <a:ext cx="8686800" cy="191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057400"/>
                <a:gridCol w="2171700"/>
                <a:gridCol w="2171700"/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متعلق</a:t>
                      </a:r>
                      <a:r>
                        <a:rPr lang="en-US" dirty="0" smtClean="0"/>
                        <a:t> –সংশ্লিষ্ট- Complement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مفعول</a:t>
                      </a:r>
                      <a:r>
                        <a:rPr lang="en-US" dirty="0" smtClean="0"/>
                        <a:t> –কর্ম - 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فاعل</a:t>
                      </a:r>
                      <a:r>
                        <a:rPr lang="en-US" dirty="0" smtClean="0"/>
                        <a:t> –কর্তা -Subject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aseline="0" dirty="0" smtClean="0"/>
                        <a:t>فعل </a:t>
                      </a:r>
                      <a:r>
                        <a:rPr lang="en-US" baseline="0" dirty="0" smtClean="0"/>
                        <a:t> - ক্রিয়া-</a:t>
                      </a:r>
                      <a:r>
                        <a:rPr lang="ar-SA" baseline="0" dirty="0" smtClean="0"/>
                        <a:t> </a:t>
                      </a:r>
                      <a:r>
                        <a:rPr lang="en-US" baseline="0" dirty="0" smtClean="0"/>
                        <a:t> Verb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ar-SA" baseline="0" dirty="0" smtClean="0"/>
                        <a:t> امام الناس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خطبة </a:t>
                      </a:r>
                      <a:r>
                        <a:rPr lang="ar-SA" dirty="0" smtClean="0">
                          <a:solidFill>
                            <a:srgbClr val="00FF00"/>
                          </a:solidFill>
                        </a:rPr>
                        <a:t>  </a:t>
                      </a:r>
                      <a:endParaRPr lang="en-US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شيخ مجيب</a:t>
                      </a:r>
                      <a:r>
                        <a:rPr lang="ar-SA" baseline="0" dirty="0" smtClean="0"/>
                        <a:t>  الرحمان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خطب</a:t>
                      </a:r>
                      <a:r>
                        <a:rPr lang="ar-SA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في البيت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 </a:t>
                      </a:r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القران</a:t>
                      </a:r>
                      <a:r>
                        <a:rPr lang="ar-SA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الامراة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قرائت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 rot="10800000" flipV="1">
            <a:off x="2438399" y="3984450"/>
            <a:ext cx="472440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b="1" dirty="0"/>
              <a:t>وَإِذْ قَالَ رَبُّكَ </a:t>
            </a:r>
            <a:r>
              <a:rPr lang="ar-SA" b="1" dirty="0">
                <a:solidFill>
                  <a:srgbClr val="FF33CC"/>
                </a:solidFill>
              </a:rPr>
              <a:t>لِلْمَلَائِكَةِ</a:t>
            </a:r>
            <a:r>
              <a:rPr lang="ar-SA" b="1" dirty="0"/>
              <a:t> إِنِّي جَاعِلٌ فِي الْأَرْضِ خَلِيفَةً قَالُوا أَتَجْعَلُ فِيهَا مَنْ يُفْسِدُ فِيهَا </a:t>
            </a:r>
            <a:r>
              <a:rPr lang="ar-SA" b="1" dirty="0" smtClean="0"/>
              <a:t>وَيَسْفِك </a:t>
            </a:r>
            <a:r>
              <a:rPr lang="ar-SA" b="1" dirty="0"/>
              <a:t>الدِّمَاءَ وَنَحْنُ نُسَبِّحُ بِحَمْدِكَ وَنُقَدِّسُ لَكَ قَالَ إِنِّي أَعْلَمُ مَا لَا تَعْلَمُونَ (30) وَعَلَّمَ </a:t>
            </a:r>
            <a:r>
              <a:rPr lang="ar-SA" b="1" dirty="0">
                <a:solidFill>
                  <a:srgbClr val="FF0000"/>
                </a:solidFill>
              </a:rPr>
              <a:t>آَدَمَ الْأَسْمَاءَ </a:t>
            </a:r>
            <a:r>
              <a:rPr lang="ar-SA" b="1" dirty="0"/>
              <a:t>كُلَّهَا ثُمَّ عَرَضَهُمْ عَلَى </a:t>
            </a:r>
            <a:r>
              <a:rPr lang="ar-SA" b="1" dirty="0">
                <a:solidFill>
                  <a:srgbClr val="FF0000"/>
                </a:solidFill>
              </a:rPr>
              <a:t>الْمَلَائِكَةِ</a:t>
            </a:r>
            <a:r>
              <a:rPr lang="ar-SA" b="1" dirty="0"/>
              <a:t> فَقَالَ أَنْبِئُونِي بِأَسْمَاءِ هَؤُلَاءِ إِنْ كُنْتُمْ صَادِقِينَ</a:t>
            </a:r>
            <a:endParaRPr lang="en-US" dirty="0"/>
          </a:p>
        </p:txBody>
      </p:sp>
      <p:pic>
        <p:nvPicPr>
          <p:cNvPr id="22530" name="Picture 2" descr="https://tse2.mm.bing.net/th?id=OIP.QCtACpFjrQjNYIJMsb_P4wHaEH&amp;pid=Api&amp;P=0&amp;w=299&amp;h=16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38600"/>
            <a:ext cx="2209800" cy="2057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157472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315" y="381000"/>
            <a:ext cx="8090370" cy="6096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1447800" y="3810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পাঠ ঘোষনা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674789"/>
            <a:ext cx="67056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A" sz="3200" dirty="0" smtClean="0">
                <a:solidFill>
                  <a:srgbClr val="FF0000"/>
                </a:solidFill>
              </a:rPr>
              <a:t>المفعول:</a:t>
            </a:r>
            <a:endParaRPr lang="en-US" sz="4400" dirty="0" smtClean="0">
              <a:solidFill>
                <a:srgbClr val="FF0000"/>
              </a:solidFill>
            </a:endParaRPr>
          </a:p>
          <a:p>
            <a:pPr algn="r"/>
            <a:r>
              <a:rPr lang="ar-SA" sz="2800" dirty="0" smtClean="0">
                <a:solidFill>
                  <a:srgbClr val="FF0000"/>
                </a:solidFill>
              </a:rPr>
              <a:t> </a:t>
            </a:r>
            <a:r>
              <a:rPr lang="ar-SA" sz="2800" dirty="0">
                <a:solidFill>
                  <a:srgbClr val="FF0000"/>
                </a:solidFill>
              </a:rPr>
              <a:t>هو اسم قبله فعل وقع عليه-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2819400"/>
            <a:ext cx="6477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en-US" sz="4000" dirty="0" smtClean="0"/>
              <a:t> Object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:  </a:t>
            </a:r>
          </a:p>
          <a:p>
            <a:r>
              <a:rPr lang="en-US" b="1" i="1" dirty="0"/>
              <a:t>`Object’ is a Noun or Nounphrase, or preposition, that is affected by the action of verb</a:t>
            </a:r>
            <a:r>
              <a:rPr lang="en-US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4572000"/>
            <a:ext cx="6858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কারক:</a:t>
            </a:r>
          </a:p>
          <a:p>
            <a:r>
              <a:rPr lang="en-US" dirty="0"/>
              <a:t> বাক্যে ক্রিয়াপদের সাথে  নামপদের সম্পর্ক</a:t>
            </a:r>
            <a:r>
              <a:rPr lang="bn-IN" dirty="0"/>
              <a:t>ই কারক</a:t>
            </a:r>
            <a:r>
              <a:rPr lang="en-US" dirty="0"/>
              <a:t>।</a:t>
            </a:r>
            <a:endParaRPr lang="bn-IN" dirty="0"/>
          </a:p>
        </p:txBody>
      </p:sp>
    </p:spTree>
    <p:extLst>
      <p:ext uri="{BB962C8B-B14F-4D97-AF65-F5344CB8AC3E}">
        <p14:creationId xmlns:p14="http://schemas.microsoft.com/office/powerpoint/2010/main" xmlns="" val="289618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52400" y="228600"/>
            <a:ext cx="8915400" cy="1524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91440" rtlCol="0" anchor="ctr">
            <a:prstTxWarp prst="textFadeUp">
              <a:avLst/>
            </a:prstTxWarp>
          </a:bodyPr>
          <a:lstStyle/>
          <a:p>
            <a:pPr algn="ctr"/>
            <a:r>
              <a:rPr lang="en-US" sz="800" b="1" i="1" dirty="0" smtClean="0">
                <a:ln>
                  <a:solidFill>
                    <a:srgbClr val="00B0F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পাঠ উপস্থাপন</a:t>
            </a:r>
            <a:endParaRPr lang="en-US" sz="800" b="1" i="1" dirty="0">
              <a:ln>
                <a:solidFill>
                  <a:srgbClr val="00B0F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152400" y="1907871"/>
            <a:ext cx="3048000" cy="3108278"/>
          </a:xfrm>
          <a:prstGeom prst="donut">
            <a:avLst/>
          </a:prstGeom>
          <a:solidFill>
            <a:srgbClr val="F5173C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3200400" y="3048000"/>
            <a:ext cx="3048000" cy="2971800"/>
          </a:xfrm>
          <a:prstGeom prst="donut">
            <a:avLst/>
          </a:prstGeom>
          <a:solidFill>
            <a:srgbClr val="FF00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TriangleInverted">
              <a:avLst/>
            </a:prstTxWarp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6477000" y="1905000"/>
            <a:ext cx="2667000" cy="2819400"/>
          </a:xfrm>
          <a:prstGeom prst="donut">
            <a:avLst/>
          </a:prstGeom>
          <a:solidFill>
            <a:srgbClr val="00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200400"/>
            <a:ext cx="1447800" cy="523220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ar-SA" sz="2800" b="1" dirty="0" smtClean="0">
                <a:solidFill>
                  <a:schemeClr val="bg1"/>
                </a:solidFill>
              </a:rPr>
              <a:t>مفعول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4239280"/>
            <a:ext cx="1600200" cy="789920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Object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3048000"/>
            <a:ext cx="1371600" cy="523220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</a:rPr>
              <a:t>কারক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529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87630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517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anDow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المفعول خمسة اقسام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7372894" y="1752600"/>
            <a:ext cx="1905000" cy="1600200"/>
          </a:xfrm>
          <a:prstGeom prst="downArrow">
            <a:avLst/>
          </a:prstGeom>
          <a:solidFill>
            <a:srgbClr val="1F53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مطلق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5715000" y="1763486"/>
            <a:ext cx="2057400" cy="1600200"/>
          </a:xfrm>
          <a:prstGeom prst="downArrow">
            <a:avLst/>
          </a:prstGeom>
          <a:solidFill>
            <a:srgbClr val="1F53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به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854631" y="1756954"/>
            <a:ext cx="2057400" cy="1600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فيه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1810294" y="1752600"/>
            <a:ext cx="2057400" cy="1600200"/>
          </a:xfrm>
          <a:prstGeom prst="downArrow">
            <a:avLst/>
          </a:prstGeom>
          <a:solidFill>
            <a:srgbClr val="1F53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له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-247106" y="1763486"/>
            <a:ext cx="2057400" cy="1600200"/>
          </a:xfrm>
          <a:prstGeom prst="downArrow">
            <a:avLst/>
          </a:prstGeom>
          <a:solidFill>
            <a:srgbClr val="1F53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معه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8890265"/>
              </p:ext>
            </p:extLst>
          </p:nvPr>
        </p:nvGraphicFramePr>
        <p:xfrm>
          <a:off x="13063" y="3657600"/>
          <a:ext cx="9130937" cy="3048000"/>
        </p:xfrm>
        <a:graphic>
          <a:graphicData uri="http://schemas.openxmlformats.org/drawingml/2006/table">
            <a:tbl>
              <a:tblPr/>
              <a:tblGrid>
                <a:gridCol w="9130937"/>
              </a:tblGrid>
              <a:tr h="304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4399377"/>
              </p:ext>
            </p:extLst>
          </p:nvPr>
        </p:nvGraphicFramePr>
        <p:xfrm>
          <a:off x="7315200" y="3733801"/>
          <a:ext cx="1676400" cy="3122022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3122022">
                <a:tc>
                  <a:txBody>
                    <a:bodyPr/>
                    <a:lstStyle/>
                    <a:p>
                      <a:r>
                        <a:rPr lang="ar-SA" dirty="0" smtClean="0"/>
                        <a:t>ضربنا</a:t>
                      </a:r>
                      <a:r>
                        <a:rPr lang="ar-SA" baseline="0" dirty="0" smtClean="0"/>
                        <a:t>   </a:t>
                      </a:r>
                      <a:r>
                        <a:rPr lang="ar-SA" baseline="0" dirty="0" smtClean="0">
                          <a:solidFill>
                            <a:srgbClr val="00FF00"/>
                          </a:solidFill>
                        </a:rPr>
                        <a:t>ضربا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7735037"/>
              </p:ext>
            </p:extLst>
          </p:nvPr>
        </p:nvGraphicFramePr>
        <p:xfrm>
          <a:off x="5562600" y="3696789"/>
          <a:ext cx="1759131" cy="3124200"/>
        </p:xfrm>
        <a:graphic>
          <a:graphicData uri="http://schemas.openxmlformats.org/drawingml/2006/table">
            <a:tbl>
              <a:tblPr/>
              <a:tblGrid>
                <a:gridCol w="1759131"/>
              </a:tblGrid>
              <a:tr h="3124200">
                <a:tc>
                  <a:txBody>
                    <a:bodyPr/>
                    <a:lstStyle/>
                    <a:p>
                      <a:r>
                        <a:rPr lang="ar-SA" dirty="0" smtClean="0"/>
                        <a:t>ضرب معلم </a:t>
                      </a:r>
                      <a:r>
                        <a:rPr lang="ar-SA" dirty="0" smtClean="0">
                          <a:solidFill>
                            <a:srgbClr val="00FF00"/>
                          </a:solidFill>
                        </a:rPr>
                        <a:t>تلميذا</a:t>
                      </a:r>
                      <a:r>
                        <a:rPr lang="ar-SA" baseline="0" dirty="0" smtClean="0"/>
                        <a:t>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6007249"/>
              </p:ext>
            </p:extLst>
          </p:nvPr>
        </p:nvGraphicFramePr>
        <p:xfrm>
          <a:off x="3733800" y="3657600"/>
          <a:ext cx="1676400" cy="3082834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3082834">
                <a:tc>
                  <a:txBody>
                    <a:bodyPr/>
                    <a:lstStyle/>
                    <a:p>
                      <a:r>
                        <a:rPr lang="ar-SA" dirty="0" smtClean="0"/>
                        <a:t>ضرب</a:t>
                      </a:r>
                      <a:r>
                        <a:rPr lang="ar-SA" baseline="0" dirty="0" smtClean="0"/>
                        <a:t> معلم تلاميذا في  </a:t>
                      </a:r>
                      <a:r>
                        <a:rPr lang="ar-SA" baseline="0" dirty="0" smtClean="0">
                          <a:solidFill>
                            <a:srgbClr val="00FF00"/>
                          </a:solidFill>
                        </a:rPr>
                        <a:t>الغرفة</a:t>
                      </a:r>
                      <a:endParaRPr lang="en-US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8933449"/>
              </p:ext>
            </p:extLst>
          </p:nvPr>
        </p:nvGraphicFramePr>
        <p:xfrm>
          <a:off x="1981200" y="3696789"/>
          <a:ext cx="1600200" cy="2991394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29913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ضرب</a:t>
                      </a:r>
                      <a:r>
                        <a:rPr lang="ar-SA" baseline="0" dirty="0" smtClean="0"/>
                        <a:t> معلم تلميذا  </a:t>
                      </a:r>
                      <a:r>
                        <a:rPr lang="ar-SA" baseline="0" dirty="0" smtClean="0">
                          <a:solidFill>
                            <a:srgbClr val="00FF00"/>
                          </a:solidFill>
                        </a:rPr>
                        <a:t>تاديبا</a:t>
                      </a:r>
                      <a:endParaRPr lang="en-US" dirty="0" smtClean="0">
                        <a:solidFill>
                          <a:srgbClr val="00FF00"/>
                        </a:solidFill>
                      </a:endParaRPr>
                    </a:p>
                    <a:p>
                      <a:r>
                        <a:rPr lang="ar-SA" dirty="0" smtClean="0"/>
                        <a:t>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8858670"/>
              </p:ext>
            </p:extLst>
          </p:nvPr>
        </p:nvGraphicFramePr>
        <p:xfrm>
          <a:off x="304800" y="3733799"/>
          <a:ext cx="1676400" cy="2915195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2915195">
                <a:tc>
                  <a:txBody>
                    <a:bodyPr/>
                    <a:lstStyle/>
                    <a:p>
                      <a:r>
                        <a:rPr lang="ar-SA" dirty="0" smtClean="0"/>
                        <a:t>جاء</a:t>
                      </a:r>
                      <a:r>
                        <a:rPr lang="ar-SA" baseline="0" dirty="0" smtClean="0"/>
                        <a:t> البرد مع </a:t>
                      </a:r>
                      <a:r>
                        <a:rPr lang="ar-SA" baseline="0" dirty="0" smtClean="0">
                          <a:solidFill>
                            <a:srgbClr val="00FF00"/>
                          </a:solidFill>
                        </a:rPr>
                        <a:t>الجبات</a:t>
                      </a:r>
                      <a:endParaRPr lang="en-US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2894" y="4572000"/>
            <a:ext cx="1662249" cy="21335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4572000"/>
            <a:ext cx="1549580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5559" y="4572001"/>
            <a:ext cx="1658439" cy="21335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4572000"/>
            <a:ext cx="1549580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C:\Users\ANWARUL\Desktop\images (1)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549" y="4572000"/>
            <a:ext cx="1557745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Oval 22"/>
          <p:cNvSpPr/>
          <p:nvPr/>
        </p:nvSpPr>
        <p:spPr>
          <a:xfrm>
            <a:off x="2838994" y="228600"/>
            <a:ext cx="4525191" cy="381000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পাঠ বর্ননা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950584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4" grpId="0" animBg="1"/>
      <p:bldP spid="5" grpId="0" animBg="1"/>
      <p:bldP spid="6" grpId="0" animBg="1"/>
      <p:bldP spid="23" grpId="0" animBg="1"/>
      <p:bldP spid="2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0"/>
            <a:ext cx="8405950" cy="6324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Rectangle 7"/>
          <p:cNvSpPr/>
          <p:nvPr/>
        </p:nvSpPr>
        <p:spPr>
          <a:xfrm>
            <a:off x="2667000" y="685800"/>
            <a:ext cx="457200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শিখন পাঠ</a:t>
            </a:r>
          </a:p>
        </p:txBody>
      </p:sp>
      <p:sp>
        <p:nvSpPr>
          <p:cNvPr id="5" name="Flowchart: Punched Tape 4"/>
          <p:cNvSpPr/>
          <p:nvPr/>
        </p:nvSpPr>
        <p:spPr>
          <a:xfrm>
            <a:off x="990600" y="1524000"/>
            <a:ext cx="7162800" cy="3581400"/>
          </a:xfrm>
          <a:prstGeom prst="flowChartPunchedTap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অত্র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পাঠে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ছাত্র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ও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ছাত্রীরা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মাফউল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বা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কারকের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সঙ্গা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বলতে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পারবে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মাফউল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কত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প্রকার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ও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কিকি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বলতে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পারবে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বাক্যে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কোনটি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কোন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প্রকারের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মাফউল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তা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নির্নয়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করতে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পারবে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প্রত্যেক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মাফউল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দিয়ে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তারকিব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বানাতে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পারবে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।</a:t>
            </a:r>
          </a:p>
          <a:p>
            <a:pPr algn="ctr"/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1446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1438</TotalTime>
  <Words>361</Words>
  <Application>Microsoft Office PowerPoint</Application>
  <PresentationFormat>On-screen Show (4:3)</PresentationFormat>
  <Paragraphs>80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ANWARUL</dc:creator>
  <cp:lastModifiedBy>Windows User</cp:lastModifiedBy>
  <cp:revision>101</cp:revision>
  <dcterms:created xsi:type="dcterms:W3CDTF">2020-03-20T13:49:09Z</dcterms:created>
  <dcterms:modified xsi:type="dcterms:W3CDTF">2020-03-28T07:01:18Z</dcterms:modified>
</cp:coreProperties>
</file>