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58" r:id="rId5"/>
    <p:sldId id="257" r:id="rId6"/>
    <p:sldId id="260" r:id="rId7"/>
    <p:sldId id="261" r:id="rId8"/>
    <p:sldId id="262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69579"/>
            <a:ext cx="5638800" cy="914399"/>
          </a:xfrm>
        </p:spPr>
        <p:txBody>
          <a:bodyPr>
            <a:normAutofit fontScale="90000"/>
          </a:bodyPr>
          <a:lstStyle/>
          <a:p>
            <a:r>
              <a:rPr lang="en-US" sz="9600" dirty="0" err="1" smtClean="0">
                <a:latin typeface="NikoshBAN"/>
                <a:cs typeface="SutonnyOMJ" pitchFamily="2" charset="0"/>
              </a:rPr>
              <a:t>স্বাগতম</a:t>
            </a:r>
            <a:r>
              <a:rPr lang="en-US" dirty="0" smtClean="0">
                <a:latin typeface="NikoshBAN"/>
                <a:cs typeface="SutonnyOMJ" pitchFamily="2" charset="0"/>
              </a:rPr>
              <a:t> </a:t>
            </a:r>
            <a:endParaRPr lang="en-US" dirty="0">
              <a:latin typeface="NikoshBAN"/>
              <a:cs typeface="SutonnyOMJ" pitchFamily="2" charset="0"/>
            </a:endParaRPr>
          </a:p>
        </p:txBody>
      </p:sp>
      <p:pic>
        <p:nvPicPr>
          <p:cNvPr id="4" name="Picture 3" descr="index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76400"/>
            <a:ext cx="5714999" cy="4555777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800" dirty="0" smtClean="0"/>
              <a:t>মূল্যায়ন 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800" dirty="0" smtClean="0"/>
              <a:t>ব্যবসায়ের ক্রমবিকাশের ধারা গুলোকে কয় ভাগে ভাগ করা হয়েছে? </a:t>
            </a:r>
          </a:p>
          <a:p>
            <a:r>
              <a:rPr lang="bn-BD" sz="4800" dirty="0" smtClean="0"/>
              <a:t>উত্তরঃ তিন ভাগে ( যথাঃ ১। প্রাচীন যুগ ২। মধ্য যুগ ৩। আধুনিক যুগ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/>
              <a:t>বাড়ির</a:t>
            </a:r>
            <a:r>
              <a:rPr lang="en-US" sz="8000" dirty="0" smtClean="0"/>
              <a:t> </a:t>
            </a:r>
            <a:r>
              <a:rPr lang="en-US" sz="8000" dirty="0" err="1" smtClean="0"/>
              <a:t>কাজ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800" dirty="0" smtClean="0"/>
              <a:t>তোমাদের এলাকায় যে সকল ব্যবসায় প্রতিষ্টান দেখা যায় তার মধ্য হতে একটি ব্যবসার কার্যাবলি গুলো খাতায় লিখে আনবে।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13800" dirty="0" smtClean="0"/>
              <a:t>ধন্যবাদ </a:t>
            </a:r>
            <a:endParaRPr lang="en-US" sz="13800" dirty="0"/>
          </a:p>
        </p:txBody>
      </p:sp>
      <p:pic>
        <p:nvPicPr>
          <p:cNvPr id="4" name="Content Placeholder 3" descr="images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473" y="1524000"/>
            <a:ext cx="8693727" cy="45719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06" y="437924"/>
            <a:ext cx="8449994" cy="1587824"/>
          </a:xfrm>
        </p:spPr>
        <p:txBody>
          <a:bodyPr>
            <a:noAutofit/>
          </a:bodyPr>
          <a:lstStyle/>
          <a:p>
            <a:r>
              <a:rPr lang="bn-BD" sz="8000" dirty="0" smtClean="0">
                <a:latin typeface="NikoshBAN"/>
                <a:cs typeface="SutonnyOMJ" pitchFamily="2" charset="0"/>
              </a:rPr>
              <a:t>শিক্ষক</a:t>
            </a:r>
            <a:r>
              <a:rPr lang="en-US" sz="8000" dirty="0" err="1" smtClean="0">
                <a:latin typeface="NikoshBAN"/>
                <a:cs typeface="SutonnyOMJ" pitchFamily="2" charset="0"/>
              </a:rPr>
              <a:t>পরিচিতি</a:t>
            </a:r>
            <a:r>
              <a:rPr lang="en-US" sz="8000" dirty="0" smtClean="0">
                <a:latin typeface="NikoshBAN"/>
                <a:cs typeface="SutonnyOMJ" pitchFamily="2" charset="0"/>
              </a:rPr>
              <a:t> </a:t>
            </a:r>
            <a:endParaRPr lang="en-US" sz="8000" dirty="0">
              <a:latin typeface="NikoshB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00200"/>
            <a:ext cx="8534400" cy="4648201"/>
          </a:xfrm>
        </p:spPr>
        <p:txBody>
          <a:bodyPr>
            <a:noAutofit/>
          </a:bodyPr>
          <a:lstStyle/>
          <a:p>
            <a:endParaRPr lang="bn-BD" sz="3200" dirty="0" smtClean="0">
              <a:latin typeface="Calibri" pitchFamily="34" charset="0"/>
            </a:endParaRPr>
          </a:p>
          <a:p>
            <a:r>
              <a:rPr lang="en-US" sz="3200" dirty="0" err="1" smtClean="0">
                <a:latin typeface="Calibri" pitchFamily="34" charset="0"/>
              </a:rPr>
              <a:t>মিজানুর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রহমান</a:t>
            </a:r>
            <a:r>
              <a:rPr lang="en-US" sz="3200" dirty="0" smtClean="0">
                <a:latin typeface="Calibri" pitchFamily="34" charset="0"/>
              </a:rPr>
              <a:t> </a:t>
            </a:r>
          </a:p>
          <a:p>
            <a:r>
              <a:rPr lang="en-US" sz="3200" dirty="0" err="1" smtClean="0">
                <a:latin typeface="NikoshBAN"/>
              </a:rPr>
              <a:t>সহকারি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শিক্ষক</a:t>
            </a:r>
            <a:r>
              <a:rPr lang="en-US" sz="3200" dirty="0" smtClean="0">
                <a:latin typeface="Calibri" pitchFamily="34" charset="0"/>
              </a:rPr>
              <a:t> (</a:t>
            </a:r>
            <a:r>
              <a:rPr lang="en-US" sz="3200" dirty="0" err="1" smtClean="0">
                <a:latin typeface="Calibri" pitchFamily="34" charset="0"/>
              </a:rPr>
              <a:t>ব্যবসায়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শিক্ষা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</a:rPr>
              <a:t>শাখা</a:t>
            </a:r>
            <a:r>
              <a:rPr lang="en-US" sz="3200" dirty="0" smtClean="0">
                <a:latin typeface="Calibri" pitchFamily="34" charset="0"/>
              </a:rPr>
              <a:t>)  </a:t>
            </a:r>
          </a:p>
          <a:p>
            <a:r>
              <a:rPr lang="en-US" sz="3200" dirty="0" err="1" smtClean="0">
                <a:latin typeface="Calibri" pitchFamily="34" charset="0"/>
              </a:rPr>
              <a:t>এডওয়ার্ড</a:t>
            </a:r>
            <a:r>
              <a:rPr lang="en-US" sz="3200" dirty="0" smtClean="0">
                <a:latin typeface="Calibri" pitchFamily="34" charset="0"/>
              </a:rPr>
              <a:t>  </a:t>
            </a:r>
            <a:r>
              <a:rPr lang="en-US" sz="3200" dirty="0" err="1" smtClean="0">
                <a:latin typeface="Calibri" pitchFamily="34" charset="0"/>
              </a:rPr>
              <a:t>ইনষ্টিটিউশন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</a:rPr>
              <a:t>সদর</a:t>
            </a:r>
            <a:r>
              <a:rPr lang="en-US" sz="3200" dirty="0" smtClean="0">
                <a:latin typeface="Calibri" pitchFamily="34" charset="0"/>
              </a:rPr>
              <a:t> ,</a:t>
            </a:r>
            <a:r>
              <a:rPr lang="en-US" sz="3200" dirty="0" err="1" smtClean="0">
                <a:latin typeface="Calibri" pitchFamily="34" charset="0"/>
              </a:rPr>
              <a:t>ময়মনসিংহ</a:t>
            </a:r>
            <a:r>
              <a:rPr lang="bn-BD" sz="3200" dirty="0" smtClean="0">
                <a:latin typeface="Calibri" pitchFamily="34" charset="0"/>
              </a:rPr>
              <a:t>।</a:t>
            </a:r>
          </a:p>
          <a:p>
            <a:r>
              <a:rPr lang="bn-BD" sz="3200" dirty="0" smtClean="0">
                <a:latin typeface="Calibri" pitchFamily="34" charset="0"/>
              </a:rPr>
              <a:t>মোবাঃ 01719674817 </a:t>
            </a:r>
          </a:p>
          <a:p>
            <a:r>
              <a:rPr lang="en-US" sz="3200" dirty="0" smtClean="0">
                <a:latin typeface="Calibri" pitchFamily="34" charset="0"/>
              </a:rPr>
              <a:t>M</a:t>
            </a:r>
            <a:r>
              <a:rPr lang="bn-BD" sz="3200" dirty="0" smtClean="0">
                <a:latin typeface="Calibri" pitchFamily="34" charset="0"/>
              </a:rPr>
              <a:t>ijan.adw</a:t>
            </a:r>
            <a:r>
              <a:rPr lang="en-US" sz="3200" dirty="0" smtClean="0">
                <a:latin typeface="Calibri" pitchFamily="34" charset="0"/>
              </a:rPr>
              <a:t>a</a:t>
            </a:r>
            <a:r>
              <a:rPr lang="bn-BD" sz="3200" dirty="0" smtClean="0">
                <a:latin typeface="Calibri" pitchFamily="34" charset="0"/>
              </a:rPr>
              <a:t>rd@gmail.com </a:t>
            </a:r>
            <a:endParaRPr lang="en-US" sz="3200" dirty="0" smtClean="0"/>
          </a:p>
          <a:p>
            <a:endParaRPr lang="en-US" sz="3200" dirty="0"/>
          </a:p>
        </p:txBody>
      </p:sp>
      <p:pic>
        <p:nvPicPr>
          <p:cNvPr id="12" name="Picture 11" descr="IMG_20170620_0014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640754"/>
            <a:ext cx="2667000" cy="39718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85800"/>
            <a:ext cx="7924800" cy="5440363"/>
          </a:xfrm>
        </p:spPr>
        <p:txBody>
          <a:bodyPr/>
          <a:lstStyle/>
          <a:p>
            <a:pPr lvl="4">
              <a:buNone/>
            </a:pPr>
            <a:r>
              <a:rPr lang="bn-BD" sz="66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পাঠ পরিচিতি</a:t>
            </a:r>
            <a:endParaRPr lang="en-US" sz="6600" dirty="0" smtClean="0"/>
          </a:p>
          <a:p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2057400" y="2133600"/>
            <a:ext cx="53340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শ্রেণীঃ </a:t>
            </a: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দশম</a:t>
            </a:r>
            <a:endParaRPr lang="bn-BD" sz="4800" dirty="0" smtClean="0"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</a:pPr>
            <a:r>
              <a:rPr lang="en-US" sz="4800" b="1" dirty="0" err="1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:-</a:t>
            </a:r>
            <a:r>
              <a:rPr lang="bn-BD" sz="4800" b="1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 ব্যবসায় উদ্যোগ </a:t>
            </a:r>
            <a:endParaRPr lang="en-US" sz="4800" b="1" dirty="0" smtClean="0"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</a:pP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সময়ঃ ৪৫ মিঃ</a:t>
            </a:r>
            <a:endParaRPr lang="en-US" sz="4800" dirty="0" smtClean="0"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</a:pP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তারিখঃ ০৯ /</a:t>
            </a: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০</a:t>
            </a:r>
            <a:r>
              <a:rPr lang="en-US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৩</a:t>
            </a: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/</a:t>
            </a: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২০</a:t>
            </a:r>
            <a:r>
              <a:rPr lang="en-US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২০ </a:t>
            </a:r>
            <a:r>
              <a:rPr lang="bn-BD" sz="4800" dirty="0" smtClean="0">
                <a:latin typeface="NikoshBAN" pitchFamily="2" charset="0"/>
                <a:ea typeface="NikoshBAN" pitchFamily="2" charset="0"/>
                <a:cs typeface="NikoshBAN" pitchFamily="2" charset="0"/>
              </a:rPr>
              <a:t> </a:t>
            </a:r>
            <a:endParaRPr lang="en-US" sz="4800" dirty="0" smtClean="0">
              <a:latin typeface="NikoshBAN" pitchFamily="2" charset="0"/>
              <a:ea typeface="NikoshBAN" pitchFamily="2" charset="0"/>
              <a:cs typeface="NikoshBAN" pitchFamily="2" charset="0"/>
            </a:endParaRPr>
          </a:p>
          <a:p>
            <a:endParaRPr lang="en-US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</a:rPr>
              <a:t>নিচের ছবিগুলো লক্ষ্য কর</a:t>
            </a:r>
            <a:r>
              <a:rPr lang="en-US" dirty="0" smtClean="0">
                <a:latin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</a:rPr>
            </a:br>
            <a:endParaRPr lang="en-US" dirty="0"/>
          </a:p>
        </p:txBody>
      </p:sp>
      <p:pic>
        <p:nvPicPr>
          <p:cNvPr id="4" name="Content Placeholder 3" descr="index1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144664"/>
            <a:ext cx="3990975" cy="2655812"/>
          </a:xfrm>
        </p:spPr>
      </p:pic>
      <p:pic>
        <p:nvPicPr>
          <p:cNvPr id="5" name="Picture 4" descr="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110" y="1295400"/>
            <a:ext cx="4324864" cy="2133600"/>
          </a:xfrm>
          <a:prstGeom prst="rect">
            <a:avLst/>
          </a:prstGeom>
        </p:spPr>
      </p:pic>
      <p:pic>
        <p:nvPicPr>
          <p:cNvPr id="6" name="Picture 5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42" y="4114800"/>
            <a:ext cx="4035558" cy="2745822"/>
          </a:xfrm>
          <a:prstGeom prst="rect">
            <a:avLst/>
          </a:prstGeom>
        </p:spPr>
      </p:pic>
      <p:pic>
        <p:nvPicPr>
          <p:cNvPr id="7" name="Picture 6" descr="index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568659"/>
            <a:ext cx="4303301" cy="3136941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n-BD" sz="11500" b="1" i="1" u="sng" dirty="0" smtClean="0">
                <a:latin typeface="NikoshBAN"/>
              </a:rPr>
              <a:t>আজকের পাঠ</a:t>
            </a:r>
            <a:endParaRPr lang="en-US" sz="11500" b="1" i="1" u="sng" dirty="0" smtClean="0">
              <a:latin typeface="NikoshBAN"/>
            </a:endParaRPr>
          </a:p>
          <a:p>
            <a:pPr algn="ctr">
              <a:buNone/>
            </a:pPr>
            <a:r>
              <a:rPr lang="bn-BD" sz="8000" b="1" i="1" dirty="0" smtClean="0"/>
              <a:t>ব্যবসায় পরিচিতি </a:t>
            </a:r>
            <a:endParaRPr lang="en-US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3459162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</a:rPr>
              <a:t>শিখন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</a:rPr>
              <a:t> </a:t>
            </a:r>
            <a:r>
              <a:rPr lang="en-US" sz="9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</a:rPr>
              <a:t>ফল</a:t>
            </a:r>
            <a: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</a:rPr>
              <a:t/>
            </a:r>
            <a:br>
              <a:rPr lang="en-US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</a:rPr>
            </a:b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/>
              </a:rPr>
              <a:t>এই</a:t>
            </a:r>
            <a:r>
              <a:rPr lang="en-US" sz="40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/>
              </a:rPr>
              <a:t>পাঠ</a:t>
            </a:r>
            <a:r>
              <a:rPr lang="en-US" sz="40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/>
              </a:rPr>
              <a:t>শেষে</a:t>
            </a:r>
            <a:r>
              <a:rPr lang="en-US" sz="40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/>
              </a:rPr>
              <a:t>শিক্ষার্থীরা</a:t>
            </a:r>
            <a:r>
              <a:rPr lang="en-US" sz="40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/>
              </a:rPr>
              <a:t>---</a:t>
            </a:r>
          </a:p>
          <a:p>
            <a:r>
              <a:rPr lang="en-US" sz="4000" dirty="0" err="1" smtClean="0">
                <a:solidFill>
                  <a:srgbClr val="C00000"/>
                </a:solidFill>
                <a:latin typeface="NikoshBAN"/>
              </a:rPr>
              <a:t>ব্যবসায়ের</a:t>
            </a:r>
            <a:r>
              <a:rPr lang="bn-BD" sz="4000" dirty="0" smtClean="0">
                <a:solidFill>
                  <a:srgbClr val="C00000"/>
                </a:solidFill>
                <a:latin typeface="NikoshBAN"/>
              </a:rPr>
              <a:t> উৎপত্তি সম্পর্কে বলতে পারবে । 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/>
              </a:rPr>
              <a:t>ব্যবসায়ের ক্রমবিকাশের ধারা বর্ণনা করতে পারবে। </a:t>
            </a:r>
          </a:p>
          <a:p>
            <a:r>
              <a:rPr lang="bn-BD" sz="4000" dirty="0" smtClean="0">
                <a:solidFill>
                  <a:srgbClr val="C00000"/>
                </a:solidFill>
                <a:latin typeface="NikoshBAN"/>
              </a:rPr>
              <a:t>ব্যবসায়ের কার্যাবলি ব্যাখ্যা করতে পারবে। </a:t>
            </a:r>
          </a:p>
          <a:p>
            <a:endParaRPr lang="en-US" sz="4000" dirty="0" smtClean="0">
              <a:solidFill>
                <a:srgbClr val="C00000"/>
              </a:solidFill>
              <a:latin typeface="NikoshBAN"/>
            </a:endParaRPr>
          </a:p>
          <a:p>
            <a:endParaRPr lang="en-US" sz="40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নিচের ছবি গুলো লক্ষ্য কর । </a:t>
            </a:r>
            <a:endParaRPr lang="en-US" dirty="0"/>
          </a:p>
        </p:txBody>
      </p:sp>
      <p:pic>
        <p:nvPicPr>
          <p:cNvPr id="4" name="Content Placeholder 3" descr="images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1" y="1828800"/>
            <a:ext cx="3733800" cy="4572000"/>
          </a:xfrm>
        </p:spPr>
      </p:pic>
      <p:pic>
        <p:nvPicPr>
          <p:cNvPr id="5" name="Picture 4" descr="images2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752600"/>
            <a:ext cx="427662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/>
              <a:t>নিচের ছবি গুলো লক্ষ্য কর । </a:t>
            </a:r>
            <a:endParaRPr lang="en-US" sz="7200" dirty="0"/>
          </a:p>
        </p:txBody>
      </p:sp>
      <p:pic>
        <p:nvPicPr>
          <p:cNvPr id="4" name="Content Placeholder 3" descr="images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133600"/>
            <a:ext cx="4419601" cy="3962400"/>
          </a:xfrm>
        </p:spPr>
      </p:pic>
      <p:pic>
        <p:nvPicPr>
          <p:cNvPr id="5" name="Picture 4" descr="images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29" y="2133600"/>
            <a:ext cx="4212771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জোড়ায়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r>
              <a:rPr lang="en-US" sz="6600" dirty="0" smtClean="0"/>
              <a:t> ( ৫মিনিট)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800" dirty="0" smtClean="0"/>
              <a:t>মধ্য যুগে মানুষ মুদ্রা হিসেবে কী জিনিস ব্যবহার করত তার পাঁচটি নাম খাতায় লিখ।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162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 </vt:lpstr>
      <vt:lpstr>শিক্ষকপরিচিতি </vt:lpstr>
      <vt:lpstr>Slide 3</vt:lpstr>
      <vt:lpstr>নিচের ছবিগুলো লক্ষ্য কর ।  </vt:lpstr>
      <vt:lpstr> </vt:lpstr>
      <vt:lpstr>শিখন ফল </vt:lpstr>
      <vt:lpstr>নিচের ছবি গুলো লক্ষ্য কর । </vt:lpstr>
      <vt:lpstr>নিচের ছবি গুলো লক্ষ্য কর । </vt:lpstr>
      <vt:lpstr>জোড়ায় কাজ ( ৫মিনিট) </vt:lpstr>
      <vt:lpstr>মূল্যায়ন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USER</dc:creator>
  <cp:lastModifiedBy>USER</cp:lastModifiedBy>
  <cp:revision>55</cp:revision>
  <dcterms:created xsi:type="dcterms:W3CDTF">2006-08-16T00:00:00Z</dcterms:created>
  <dcterms:modified xsi:type="dcterms:W3CDTF">2020-03-29T16:50:57Z</dcterms:modified>
</cp:coreProperties>
</file>