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59" r:id="rId3"/>
    <p:sldId id="261" r:id="rId4"/>
    <p:sldId id="262" r:id="rId5"/>
    <p:sldId id="264" r:id="rId6"/>
    <p:sldId id="265" r:id="rId7"/>
    <p:sldId id="266" r:id="rId8"/>
    <p:sldId id="269" r:id="rId9"/>
    <p:sldId id="270" r:id="rId10"/>
    <p:sldId id="271" r:id="rId11"/>
    <p:sldId id="272" r:id="rId12"/>
    <p:sldId id="273" r:id="rId13"/>
    <p:sldId id="277" r:id="rId14"/>
    <p:sldId id="276"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66BC4B-90B5-4152-9E25-3EB94448BA09}" type="datetimeFigureOut">
              <a:rPr lang="en-US" smtClean="0"/>
              <a:pPr/>
              <a:t>3/29/2020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D6F36-BDBA-4C1D-BA18-7C15BAA4F5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1</a:t>
            </a:fld>
            <a:endParaRPr lang="en-US"/>
          </a:p>
        </p:txBody>
      </p:sp>
    </p:spTree>
    <p:extLst>
      <p:ext uri="{BB962C8B-B14F-4D97-AF65-F5344CB8AC3E}">
        <p14:creationId xmlns="" xmlns:p14="http://schemas.microsoft.com/office/powerpoint/2010/main" val="2590472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mtClean="0">
                <a:latin typeface="NikoshBAN" pitchFamily="2" charset="0"/>
                <a:cs typeface="NikoshBAN" pitchFamily="2" charset="0"/>
              </a:rPr>
              <a:t>শিক্ষক</a:t>
            </a:r>
            <a:r>
              <a:rPr lang="bn-BD" baseline="0" smtClean="0">
                <a:latin typeface="NikoshBAN" pitchFamily="2" charset="0"/>
                <a:cs typeface="NikoshBAN" pitchFamily="2" charset="0"/>
              </a:rPr>
              <a:t> প্রথমে পাঠ্য বইয়ে আজকের পাঠটি নিরবে কিছুক্ষণ পড়তে বলতে পারেন। </a:t>
            </a:r>
            <a:r>
              <a:rPr lang="bn-BD" smtClean="0">
                <a:latin typeface="NikoshBAN" pitchFamily="2" charset="0"/>
                <a:cs typeface="NikoshBAN" pitchFamily="2" charset="0"/>
              </a:rPr>
              <a:t>শিক্ষক </a:t>
            </a:r>
            <a:r>
              <a:rPr lang="bn-BD" dirty="0" smtClean="0">
                <a:latin typeface="NikoshBAN" pitchFamily="2" charset="0"/>
                <a:cs typeface="NikoshBAN" pitchFamily="2" charset="0"/>
              </a:rPr>
              <a:t>একাধিক</a:t>
            </a:r>
            <a:r>
              <a:rPr lang="bn-BD" baseline="0" dirty="0" smtClean="0">
                <a:latin typeface="NikoshBAN" pitchFamily="2" charset="0"/>
                <a:cs typeface="NikoshBAN" pitchFamily="2" charset="0"/>
              </a:rPr>
              <a:t> দল গঠন করে দলীয় কাজ দিতে পারেন।  </a:t>
            </a:r>
            <a:r>
              <a:rPr lang="bn-BD" dirty="0" smtClean="0">
                <a:latin typeface="NikoshBAN" pitchFamily="2" charset="0"/>
                <a:cs typeface="NikoshBAN" pitchFamily="2" charset="0"/>
              </a:rPr>
              <a:t>শিক্ষক প্রয়োজনে</a:t>
            </a:r>
            <a:r>
              <a:rPr lang="bn-BD" baseline="0" dirty="0" smtClean="0">
                <a:latin typeface="NikoshBAN" pitchFamily="2" charset="0"/>
                <a:cs typeface="NikoshBAN" pitchFamily="2" charset="0"/>
              </a:rPr>
              <a:t> সহযোগিতা করবেন</a:t>
            </a:r>
            <a:r>
              <a:rPr lang="bn-BD" baseline="0" dirty="0" smtClean="0"/>
              <a:t>।</a:t>
            </a:r>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12</a:t>
            </a:fld>
            <a:endParaRPr lang="en-US"/>
          </a:p>
        </p:txBody>
      </p:sp>
    </p:spTree>
    <p:extLst>
      <p:ext uri="{BB962C8B-B14F-4D97-AF65-F5344CB8AC3E}">
        <p14:creationId xmlns="" xmlns:p14="http://schemas.microsoft.com/office/powerpoint/2010/main" val="3971591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 প্রশ্ন করতে পারেন: </a:t>
            </a:r>
            <a:r>
              <a:rPr lang="bn-BD" baseline="0" dirty="0" smtClean="0">
                <a:latin typeface="NikoshBAN" pitchFamily="2" charset="0"/>
                <a:cs typeface="NikoshBAN" pitchFamily="2" charset="0"/>
              </a:rPr>
              <a:t> কেরোসিন তেল, কাঠ এবং গ্যাস থেকে আমরা কী পাই? প্রকৃতিতে মজুতকৃত কেরোসিন তেল ও গ্যাস ব্যবহারের পর  শেষ হয়ে গেলে আমরা কী এগুলো আবার উৎপাদন করতে পারবো? তাহলে এগুলোকে কোন ধরনের শক্তি বলা যেতে পারে? শিক্ষার্থীদের কাছ থেকে উত্তর আসতে পারে- ‘অনবায়নযোগ্য শক্তি।’</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pPr/>
              <a:t>3</a:t>
            </a:fld>
            <a:endParaRPr lang="en-US"/>
          </a:p>
        </p:txBody>
      </p:sp>
    </p:spTree>
    <p:extLst>
      <p:ext uri="{BB962C8B-B14F-4D97-AF65-F5344CB8AC3E}">
        <p14:creationId xmlns="" xmlns:p14="http://schemas.microsoft.com/office/powerpoint/2010/main" val="303123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4</a:t>
            </a:fld>
            <a:endParaRPr lang="en-US"/>
          </a:p>
        </p:txBody>
      </p:sp>
    </p:spTree>
    <p:extLst>
      <p:ext uri="{BB962C8B-B14F-4D97-AF65-F5344CB8AC3E}">
        <p14:creationId xmlns="" xmlns:p14="http://schemas.microsoft.com/office/powerpoint/2010/main" val="173182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a:t>
            </a:r>
            <a:r>
              <a:rPr lang="bn-BD" baseline="0" dirty="0" smtClean="0">
                <a:latin typeface="NikoshBAN" pitchFamily="2" charset="0"/>
                <a:cs typeface="NikoshBAN" pitchFamily="2" charset="0"/>
              </a:rPr>
              <a:t> প্রশ্ন করতে পারেন: বাম পাশের শক্তিটি কী ধরনের শক্তি?  ডানপাশের শক্তিটি কী ধরনের? অনবায়নযোগ্য শক্তি বলতে কী বুঝায়? অনবায়নযোগ্য শক্তির উৎস কী কী?</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pPr/>
              <a:t>6</a:t>
            </a:fld>
            <a:endParaRPr lang="en-US"/>
          </a:p>
        </p:txBody>
      </p:sp>
    </p:spTree>
    <p:extLst>
      <p:ext uri="{BB962C8B-B14F-4D97-AF65-F5344CB8AC3E}">
        <p14:creationId xmlns="" xmlns:p14="http://schemas.microsoft.com/office/powerpoint/2010/main" val="1673165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 চিত্র</a:t>
            </a:r>
            <a:r>
              <a:rPr lang="bn-BD" baseline="0" dirty="0" smtClean="0">
                <a:latin typeface="NikoshBAN" pitchFamily="2" charset="0"/>
                <a:cs typeface="NikoshBAN" pitchFamily="2" charset="0"/>
              </a:rPr>
              <a:t> প্রদর্শনের পর  চিত্রটির সাথে  শিক্ষার্থীরা পরিচিত কিনা এবং এটি আমাদের কী কাজে ব্যবহৃত হয় ? এটি কী ধরণের জ্বালানি?  আমরা কী আজীবন কয়লা ব্যবহার করতে পারবো?</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pPr/>
              <a:t>7</a:t>
            </a:fld>
            <a:endParaRPr lang="en-US"/>
          </a:p>
        </p:txBody>
      </p:sp>
    </p:spTree>
    <p:extLst>
      <p:ext uri="{BB962C8B-B14F-4D97-AF65-F5344CB8AC3E}">
        <p14:creationId xmlns="" xmlns:p14="http://schemas.microsoft.com/office/powerpoint/2010/main" val="1478423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শিক্ষক চিত্র</a:t>
            </a:r>
            <a:r>
              <a:rPr lang="bn-BD" baseline="0" dirty="0" smtClean="0">
                <a:latin typeface="NikoshBAN" pitchFamily="2" charset="0"/>
                <a:cs typeface="NikoshBAN" pitchFamily="2" charset="0"/>
              </a:rPr>
              <a:t> প্রদর্শনের পর  চিত্রটির সাথে শিক্ষার্থীরা পরিচিত কিনা এবং এটি আমাদের কী কাজে ব্যবহৃত হয় ? এ জাতীয় প্রশ্ন করার পর  তারা যা জানে বলবে। এরপর  তিনি তার সংক্ষিপ্ত ব্যাখ্যা দিতে পারেন।।</a:t>
            </a: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8</a:t>
            </a:fld>
            <a:endParaRPr lang="en-US"/>
          </a:p>
        </p:txBody>
      </p:sp>
    </p:spTree>
    <p:extLst>
      <p:ext uri="{BB962C8B-B14F-4D97-AF65-F5344CB8AC3E}">
        <p14:creationId xmlns="" xmlns:p14="http://schemas.microsoft.com/office/powerpoint/2010/main" val="4282931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baseline="0" dirty="0" smtClean="0">
                <a:latin typeface="NikoshBAN" pitchFamily="2" charset="0"/>
                <a:cs typeface="NikoshBAN" pitchFamily="2" charset="0"/>
              </a:rPr>
              <a:t> </a:t>
            </a:r>
            <a:r>
              <a:rPr lang="bn-BD" dirty="0" smtClean="0">
                <a:latin typeface="NikoshBAN" pitchFamily="2" charset="0"/>
                <a:cs typeface="NikoshBAN" pitchFamily="2" charset="0"/>
              </a:rPr>
              <a:t>শিক্ষক প্রয়োজনে</a:t>
            </a:r>
            <a:r>
              <a:rPr lang="bn-BD" baseline="0" dirty="0" smtClean="0">
                <a:latin typeface="NikoshBAN" pitchFamily="2" charset="0"/>
                <a:cs typeface="NikoshBAN" pitchFamily="2" charset="0"/>
              </a:rPr>
              <a:t> সহযোগিতা করবেন</a:t>
            </a:r>
            <a:r>
              <a:rPr lang="bn-BD" baseline="0" dirty="0" smtClean="0"/>
              <a:t>।</a:t>
            </a:r>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9</a:t>
            </a:fld>
            <a:endParaRPr lang="en-US"/>
          </a:p>
        </p:txBody>
      </p:sp>
    </p:spTree>
    <p:extLst>
      <p:ext uri="{BB962C8B-B14F-4D97-AF65-F5344CB8AC3E}">
        <p14:creationId xmlns="" xmlns:p14="http://schemas.microsoft.com/office/powerpoint/2010/main" val="363859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baseline="0" dirty="0" smtClean="0">
                <a:latin typeface="NikoshBAN" pitchFamily="2" charset="0"/>
                <a:cs typeface="NikoshBAN" pitchFamily="2" charset="0"/>
              </a:rPr>
              <a:t>এ স্লাইডে শিক্ষক শিক্ষার্থীদের প্রশ্ন করতে পারেন: অনবায়নযোগ্য শক্তির সুবিধা কী কী? শিক্ষক বোর্ডে শিক্ষার্থীদের উত্তরের প্রতিফলন লিখবেন। এর পর তিনি ইচ্ছা করলে সংযুক্ত উত্তরগুলো প্রদর্শন করতে পারেন।</a:t>
            </a:r>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10</a:t>
            </a:fld>
            <a:endParaRPr lang="en-US"/>
          </a:p>
        </p:txBody>
      </p:sp>
    </p:spTree>
    <p:extLst>
      <p:ext uri="{BB962C8B-B14F-4D97-AF65-F5344CB8AC3E}">
        <p14:creationId xmlns="" xmlns:p14="http://schemas.microsoft.com/office/powerpoint/2010/main" val="3664701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smtClean="0">
                <a:latin typeface="NikoshBAN" pitchFamily="2" charset="0"/>
                <a:cs typeface="NikoshBAN" pitchFamily="2" charset="0"/>
              </a:rPr>
              <a:t>এ স্লাইডে শিক্ষক শিক্ষার্থীদের প্রশ্ন করতে পারেন: অনবায়নযোগ্য শক্তির সীমাবদ্ধতা  কী কী? শিক্ষক বোর্ডে শিক্ষার্থীদের উত্তরের প্রতিফলন লিখবেন। এর পর তিনি ইচ্ছা করলে সংযুক্ত উত্তরগুলো প্রদর্শন করতে পারেন।</a:t>
            </a:r>
            <a:endParaRPr lang="en-US" dirty="0" smtClean="0"/>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pPr/>
              <a:t>11</a:t>
            </a:fld>
            <a:endParaRPr lang="en-US"/>
          </a:p>
        </p:txBody>
      </p:sp>
    </p:spTree>
    <p:extLst>
      <p:ext uri="{BB962C8B-B14F-4D97-AF65-F5344CB8AC3E}">
        <p14:creationId xmlns="" xmlns:p14="http://schemas.microsoft.com/office/powerpoint/2010/main" val="1082650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3/29/2020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3/29/2020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6.pn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8.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gif"/><Relationship Id="rId4" Type="http://schemas.microsoft.com/office/2007/relationships/hdphoto" Target="../media/hdphoto3.wdp"/><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9818" y="706581"/>
            <a:ext cx="7273637" cy="943735"/>
          </a:xfrm>
          <a:prstGeom prst="rect">
            <a:avLst/>
          </a:prstGeom>
          <a:noFill/>
        </p:spPr>
        <p:txBody>
          <a:bodyPr wrap="square" rtlCol="0">
            <a:prstTxWarp prst="textPlain">
              <a:avLst/>
            </a:prstTxWarp>
            <a:spAutoFit/>
          </a:bodyPr>
          <a:lstStyle/>
          <a:p>
            <a:r>
              <a:rPr lang="bn-BD" sz="6600" b="1" dirty="0" smtClean="0">
                <a:ln w="18415" cmpd="sng">
                  <a:solidFill>
                    <a:srgbClr val="FFFFFF"/>
                  </a:solidFill>
                  <a:prstDash val="solid"/>
                </a:ln>
                <a:solidFill>
                  <a:srgbClr val="002060"/>
                </a:solidFill>
                <a:effectLst>
                  <a:outerShdw blurRad="63500" dir="3600000" algn="tl" rotWithShape="0">
                    <a:srgbClr val="000000">
                      <a:alpha val="70000"/>
                    </a:srgbClr>
                  </a:outerShdw>
                </a:effectLst>
                <a:latin typeface="NikoshBAN" pitchFamily="2" charset="0"/>
                <a:cs typeface="NikoshBAN" pitchFamily="2" charset="0"/>
              </a:rPr>
              <a:t>আজকের ক্লাসে সকলকে </a:t>
            </a:r>
            <a:endParaRPr lang="en-US" sz="6600" b="1" dirty="0">
              <a:ln w="18415" cmpd="sng">
                <a:solidFill>
                  <a:srgbClr val="FFFFFF"/>
                </a:solidFill>
                <a:prstDash val="solid"/>
              </a:ln>
              <a:solidFill>
                <a:srgbClr val="002060"/>
              </a:solidFill>
              <a:effectLst>
                <a:outerShdw blurRad="63500" dir="3600000" algn="tl" rotWithShape="0">
                  <a:srgbClr val="000000">
                    <a:alpha val="70000"/>
                  </a:srgbClr>
                </a:outerShdw>
              </a:effectLst>
              <a:latin typeface="NikoshBAN" pitchFamily="2" charset="0"/>
              <a:cs typeface="NikoshBAN" pitchFamily="2" charset="0"/>
            </a:endParaRPr>
          </a:p>
        </p:txBody>
      </p:sp>
      <p:sp>
        <p:nvSpPr>
          <p:cNvPr id="4" name="TextBox 3"/>
          <p:cNvSpPr txBox="1"/>
          <p:nvPr/>
        </p:nvSpPr>
        <p:spPr>
          <a:xfrm>
            <a:off x="1981200" y="4475019"/>
            <a:ext cx="6276108" cy="2382981"/>
          </a:xfrm>
          <a:prstGeom prst="rect">
            <a:avLst/>
          </a:prstGeom>
          <a:noFill/>
          <a:scene3d>
            <a:camera prst="orthographicFront"/>
            <a:lightRig rig="threePt" dir="t"/>
          </a:scene3d>
          <a:sp3d>
            <a:bevelT/>
          </a:sp3d>
        </p:spPr>
        <p:txBody>
          <a:bodyPr wrap="square" rtlCol="0">
            <a:prstTxWarp prst="textPlain">
              <a:avLst/>
            </a:prstTxWarp>
            <a:spAutoFit/>
          </a:bodyPr>
          <a:lstStyle/>
          <a:p>
            <a:r>
              <a:rPr lang="bn-BD" sz="8800" dirty="0" smtClean="0">
                <a:solidFill>
                  <a:srgbClr val="FF0000"/>
                </a:solidFill>
                <a:latin typeface="NikoshBAN" pitchFamily="2" charset="0"/>
                <a:cs typeface="NikoshBAN" pitchFamily="2" charset="0"/>
              </a:rPr>
              <a:t>স্বাগতম</a:t>
            </a:r>
            <a:r>
              <a:rPr lang="bn-BD" sz="2800" dirty="0" smtClean="0">
                <a:solidFill>
                  <a:srgbClr val="00B050"/>
                </a:solidFill>
                <a:latin typeface="NikoshBAN" pitchFamily="2" charset="0"/>
                <a:cs typeface="NikoshBAN" pitchFamily="2" charset="0"/>
              </a:rPr>
              <a:t> </a:t>
            </a:r>
            <a:endParaRPr lang="bn-BD" sz="2000" dirty="0">
              <a:solidFill>
                <a:srgbClr val="00B050"/>
              </a:solidFill>
              <a:latin typeface="NikoshBAN" pitchFamily="2" charset="0"/>
              <a:cs typeface="NikoshBAN" pitchFamily="2" charset="0"/>
            </a:endParaRPr>
          </a:p>
        </p:txBody>
      </p:sp>
      <p:grpSp>
        <p:nvGrpSpPr>
          <p:cNvPr id="5" name="Group 4"/>
          <p:cNvGrpSpPr/>
          <p:nvPr/>
        </p:nvGrpSpPr>
        <p:grpSpPr>
          <a:xfrm>
            <a:off x="472541" y="724153"/>
            <a:ext cx="3664796" cy="4745120"/>
            <a:chOff x="472541" y="767440"/>
            <a:chExt cx="3664796" cy="4745120"/>
          </a:xfrm>
        </p:grpSpPr>
        <p:sp>
          <p:nvSpPr>
            <p:cNvPr id="6" name="Rectangle 5"/>
            <p:cNvSpPr/>
            <p:nvPr/>
          </p:nvSpPr>
          <p:spPr>
            <a:xfrm>
              <a:off x="519069" y="4989340"/>
              <a:ext cx="3618268" cy="523220"/>
            </a:xfrm>
            <a:prstGeom prst="rect">
              <a:avLst/>
            </a:prstGeom>
          </p:spPr>
          <p:txBody>
            <a:bodyPr wrap="square">
              <a:spAutoFit/>
            </a:bodyPr>
            <a:lstStyle/>
            <a:p>
              <a:pPr algn="ctr"/>
              <a:endParaRPr lang="en-US" sz="2800" dirty="0">
                <a:latin typeface="NikoshBAN" pitchFamily="2" charset="0"/>
                <a:cs typeface="NikoshBAN" pitchFamily="2" charset="0"/>
              </a:endParaRPr>
            </a:p>
          </p:txBody>
        </p:sp>
        <p:grpSp>
          <p:nvGrpSpPr>
            <p:cNvPr id="7" name="Group 6"/>
            <p:cNvGrpSpPr/>
            <p:nvPr/>
          </p:nvGrpSpPr>
          <p:grpSpPr>
            <a:xfrm>
              <a:off x="472541" y="767440"/>
              <a:ext cx="3620531" cy="4161748"/>
              <a:chOff x="668483" y="1763486"/>
              <a:chExt cx="4020143" cy="4161748"/>
            </a:xfrm>
          </p:grpSpPr>
          <p:pic>
            <p:nvPicPr>
              <p:cNvPr id="8" name="Picture 11" descr="C:\Users\DOEL\Desktop\GIF=25-9-14\graphics-fan-441600.gif"/>
              <p:cNvPicPr>
                <a:picLocks noChangeAspect="1" noChangeArrowheads="1" noCrop="1"/>
              </p:cNvPicPr>
              <p:nvPr/>
            </p:nvPicPr>
            <p:blipFill>
              <a:blip r:embed="rId3">
                <a:extLst>
                  <a:ext uri="{28A0092B-C50C-407E-A947-70E740481C1C}">
                    <a14:useLocalDpi xmlns="" xmlns:a14="http://schemas.microsoft.com/office/drawing/2010/main" val="0"/>
                  </a:ext>
                </a:extLst>
              </a:blip>
              <a:srcRect/>
              <a:stretch>
                <a:fillRect/>
              </a:stretch>
            </p:blipFill>
            <p:spPr bwMode="auto">
              <a:xfrm>
                <a:off x="2739608" y="4795904"/>
                <a:ext cx="1683052" cy="112933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9" name="Group 8"/>
              <p:cNvGrpSpPr/>
              <p:nvPr/>
            </p:nvGrpSpPr>
            <p:grpSpPr>
              <a:xfrm>
                <a:off x="668483" y="1763486"/>
                <a:ext cx="4020143" cy="3135085"/>
                <a:chOff x="668482" y="533167"/>
                <a:chExt cx="5384918" cy="4935758"/>
              </a:xfrm>
            </p:grpSpPr>
            <p:sp>
              <p:nvSpPr>
                <p:cNvPr id="10" name="Rectangle 5"/>
                <p:cNvSpPr>
                  <a:spLocks noChangeArrowheads="1"/>
                </p:cNvSpPr>
                <p:nvPr/>
              </p:nvSpPr>
              <p:spPr bwMode="auto">
                <a:xfrm>
                  <a:off x="5778645" y="3451232"/>
                  <a:ext cx="274755" cy="5814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NikoshBAN" pitchFamily="2" charset="0"/>
                    <a:cs typeface="NikoshBAN" pitchFamily="2" charset="0"/>
                  </a:endParaRPr>
                </a:p>
              </p:txBody>
            </p:sp>
            <p:pic>
              <p:nvPicPr>
                <p:cNvPr id="11" name="Picture 10" descr="SolarPanelforInputOutputDiagram"/>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68482" y="2870208"/>
                  <a:ext cx="3771900" cy="2001837"/>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Line 14"/>
                <p:cNvSpPr>
                  <a:spLocks noChangeShapeType="1"/>
                </p:cNvSpPr>
                <p:nvPr/>
              </p:nvSpPr>
              <p:spPr bwMode="auto">
                <a:xfrm flipH="1">
                  <a:off x="1595582" y="1938345"/>
                  <a:ext cx="317500" cy="1739900"/>
                </a:xfrm>
                <a:prstGeom prst="line">
                  <a:avLst/>
                </a:prstGeom>
                <a:noFill/>
                <a:ln w="28575">
                  <a:solidFill>
                    <a:srgbClr val="FFC000"/>
                  </a:solidFill>
                  <a:prstDash val="sys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3" name="Line 15"/>
                <p:cNvSpPr>
                  <a:spLocks noChangeShapeType="1"/>
                </p:cNvSpPr>
                <p:nvPr/>
              </p:nvSpPr>
              <p:spPr bwMode="auto">
                <a:xfrm flipH="1">
                  <a:off x="2205182" y="2014545"/>
                  <a:ext cx="12700" cy="1930400"/>
                </a:xfrm>
                <a:prstGeom prst="line">
                  <a:avLst/>
                </a:prstGeom>
                <a:noFill/>
                <a:ln w="28575">
                  <a:solidFill>
                    <a:srgbClr val="FFC000"/>
                  </a:solidFill>
                  <a:prstDash val="sys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4" name="Line 16"/>
                <p:cNvSpPr>
                  <a:spLocks noChangeShapeType="1"/>
                </p:cNvSpPr>
                <p:nvPr/>
              </p:nvSpPr>
              <p:spPr bwMode="auto">
                <a:xfrm>
                  <a:off x="2573482" y="2014545"/>
                  <a:ext cx="279400" cy="1828800"/>
                </a:xfrm>
                <a:prstGeom prst="line">
                  <a:avLst/>
                </a:prstGeom>
                <a:noFill/>
                <a:ln w="28575">
                  <a:solidFill>
                    <a:srgbClr val="FFC000"/>
                  </a:solidFill>
                  <a:prstDash val="sys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5" name="Freeform 19"/>
                <p:cNvSpPr>
                  <a:spLocks/>
                </p:cNvSpPr>
                <p:nvPr/>
              </p:nvSpPr>
              <p:spPr bwMode="auto">
                <a:xfrm>
                  <a:off x="2325784" y="4681081"/>
                  <a:ext cx="2277919" cy="703263"/>
                </a:xfrm>
                <a:custGeom>
                  <a:avLst/>
                  <a:gdLst>
                    <a:gd name="T0" fmla="*/ 0 w 1360"/>
                    <a:gd name="T1" fmla="*/ 11 h 443"/>
                    <a:gd name="T2" fmla="*/ 528 w 1360"/>
                    <a:gd name="T3" fmla="*/ 51 h 443"/>
                    <a:gd name="T4" fmla="*/ 808 w 1360"/>
                    <a:gd name="T5" fmla="*/ 315 h 443"/>
                    <a:gd name="T6" fmla="*/ 1360 w 1360"/>
                    <a:gd name="T7" fmla="*/ 443 h 443"/>
                  </a:gdLst>
                  <a:ahLst/>
                  <a:cxnLst>
                    <a:cxn ang="0">
                      <a:pos x="T0" y="T1"/>
                    </a:cxn>
                    <a:cxn ang="0">
                      <a:pos x="T2" y="T3"/>
                    </a:cxn>
                    <a:cxn ang="0">
                      <a:pos x="T4" y="T5"/>
                    </a:cxn>
                    <a:cxn ang="0">
                      <a:pos x="T6" y="T7"/>
                    </a:cxn>
                  </a:cxnLst>
                  <a:rect l="0" t="0" r="r" b="b"/>
                  <a:pathLst>
                    <a:path w="1360" h="443">
                      <a:moveTo>
                        <a:pt x="0" y="11"/>
                      </a:moveTo>
                      <a:cubicBezTo>
                        <a:pt x="197" y="5"/>
                        <a:pt x="394" y="0"/>
                        <a:pt x="528" y="51"/>
                      </a:cubicBezTo>
                      <a:cubicBezTo>
                        <a:pt x="662" y="102"/>
                        <a:pt x="669" y="250"/>
                        <a:pt x="808" y="315"/>
                      </a:cubicBezTo>
                      <a:cubicBezTo>
                        <a:pt x="947" y="380"/>
                        <a:pt x="1153" y="411"/>
                        <a:pt x="1360" y="443"/>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6" name="Freeform 20"/>
                <p:cNvSpPr>
                  <a:spLocks/>
                </p:cNvSpPr>
                <p:nvPr/>
              </p:nvSpPr>
              <p:spPr bwMode="auto">
                <a:xfrm>
                  <a:off x="2501934" y="4598070"/>
                  <a:ext cx="2075541" cy="870855"/>
                </a:xfrm>
                <a:custGeom>
                  <a:avLst/>
                  <a:gdLst>
                    <a:gd name="T0" fmla="*/ 0 w 1216"/>
                    <a:gd name="T1" fmla="*/ 24 h 480"/>
                    <a:gd name="T2" fmla="*/ 480 w 1216"/>
                    <a:gd name="T3" fmla="*/ 40 h 480"/>
                    <a:gd name="T4" fmla="*/ 744 w 1216"/>
                    <a:gd name="T5" fmla="*/ 264 h 480"/>
                    <a:gd name="T6" fmla="*/ 1072 w 1216"/>
                    <a:gd name="T7" fmla="*/ 256 h 480"/>
                    <a:gd name="T8" fmla="*/ 1216 w 1216"/>
                    <a:gd name="T9" fmla="*/ 480 h 480"/>
                  </a:gdLst>
                  <a:ahLst/>
                  <a:cxnLst>
                    <a:cxn ang="0">
                      <a:pos x="T0" y="T1"/>
                    </a:cxn>
                    <a:cxn ang="0">
                      <a:pos x="T2" y="T3"/>
                    </a:cxn>
                    <a:cxn ang="0">
                      <a:pos x="T4" y="T5"/>
                    </a:cxn>
                    <a:cxn ang="0">
                      <a:pos x="T6" y="T7"/>
                    </a:cxn>
                    <a:cxn ang="0">
                      <a:pos x="T8" y="T9"/>
                    </a:cxn>
                  </a:cxnLst>
                  <a:rect l="0" t="0" r="r" b="b"/>
                  <a:pathLst>
                    <a:path w="1216" h="480">
                      <a:moveTo>
                        <a:pt x="0" y="24"/>
                      </a:moveTo>
                      <a:cubicBezTo>
                        <a:pt x="178" y="12"/>
                        <a:pt x="356" y="0"/>
                        <a:pt x="480" y="40"/>
                      </a:cubicBezTo>
                      <a:cubicBezTo>
                        <a:pt x="604" y="80"/>
                        <a:pt x="645" y="228"/>
                        <a:pt x="744" y="264"/>
                      </a:cubicBezTo>
                      <a:cubicBezTo>
                        <a:pt x="843" y="300"/>
                        <a:pt x="993" y="220"/>
                        <a:pt x="1072" y="256"/>
                      </a:cubicBezTo>
                      <a:cubicBezTo>
                        <a:pt x="1151" y="292"/>
                        <a:pt x="1183" y="386"/>
                        <a:pt x="1216" y="48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pic>
              <p:nvPicPr>
                <p:cNvPr id="17" name="Picture 5"/>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289339" y="533167"/>
                  <a:ext cx="1771650" cy="1752600"/>
                </a:xfrm>
                <a:prstGeom prst="ellipse">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pic>
        <p:nvPicPr>
          <p:cNvPr id="19" name="Picture 4"/>
          <p:cNvPicPr>
            <a:picLocks noChangeAspect="1" noChangeArrowheads="1"/>
          </p:cNvPicPr>
          <p:nvPr/>
        </p:nvPicPr>
        <p:blipFill>
          <a:blip r:embed="rId6">
            <a:extLst>
              <a:ext uri="{BEBA8EAE-BF5A-486C-A8C5-ECC9F3942E4B}">
                <a14:imgProps xmlns="" xmlns:a14="http://schemas.microsoft.com/office/drawing/2010/main">
                  <a14:imgLayer r:embed="rId7">
                    <a14:imgEffect>
                      <a14:brightnessContrast bright="19000"/>
                    </a14:imgEffect>
                  </a14:imgLayer>
                </a14:imgProps>
              </a:ext>
              <a:ext uri="{28A0092B-C50C-407E-A947-70E740481C1C}">
                <a14:useLocalDpi xmlns="" xmlns:a14="http://schemas.microsoft.com/office/drawing/2010/main" val="0"/>
              </a:ext>
            </a:extLst>
          </a:blip>
          <a:srcRect/>
          <a:stretch>
            <a:fillRect/>
          </a:stretch>
        </p:blipFill>
        <p:spPr bwMode="auto">
          <a:xfrm>
            <a:off x="5277537" y="1600200"/>
            <a:ext cx="1849234" cy="20912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52127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34853"/>
            <a:ext cx="6705600" cy="646331"/>
          </a:xfrm>
          <a:prstGeom prst="rect">
            <a:avLst/>
          </a:prstGeom>
          <a:solidFill>
            <a:schemeClr val="accent6">
              <a:lumMod val="40000"/>
              <a:lumOff val="60000"/>
            </a:schemeClr>
          </a:solidFill>
          <a:ln w="38100">
            <a:solidFill>
              <a:schemeClr val="accent6">
                <a:lumMod val="60000"/>
                <a:lumOff val="40000"/>
              </a:schemeClr>
            </a:solidFill>
          </a:ln>
          <a:scene3d>
            <a:camera prst="orthographicFront"/>
            <a:lightRig rig="threePt" dir="t"/>
          </a:scene3d>
          <a:sp3d>
            <a:bevelT w="165100" prst="coolSlant"/>
          </a:sp3d>
        </p:spPr>
        <p:txBody>
          <a:bodyPr wrap="square">
            <a:spAutoFit/>
          </a:bodyPr>
          <a:lstStyle/>
          <a:p>
            <a:pPr algn="ctr"/>
            <a:r>
              <a:rPr lang="bn-BD" sz="3600" dirty="0" smtClean="0">
                <a:ln w="1905"/>
                <a:effectLst>
                  <a:outerShdw blurRad="38100" dist="38100" dir="2700000" algn="tl">
                    <a:srgbClr val="000000">
                      <a:alpha val="43137"/>
                    </a:srgbClr>
                  </a:outerShdw>
                </a:effectLst>
                <a:latin typeface="NikoshBAN" pitchFamily="2" charset="0"/>
                <a:cs typeface="NikoshBAN" pitchFamily="2" charset="0"/>
                <a:sym typeface="Wingdings"/>
              </a:rPr>
              <a:t>অনবায়নযোগ্য</a:t>
            </a:r>
            <a:r>
              <a:rPr lang="en-US" sz="3600" dirty="0" smtClean="0">
                <a:ln w="1905"/>
                <a:effectLst>
                  <a:outerShdw blurRad="38100" dist="38100" dir="2700000" algn="tl">
                    <a:srgbClr val="000000">
                      <a:alpha val="43137"/>
                    </a:srgbClr>
                  </a:outerShdw>
                </a:effectLst>
                <a:latin typeface="NikoshBAN" pitchFamily="2" charset="0"/>
                <a:cs typeface="NikoshBAN" pitchFamily="2" charset="0"/>
                <a:sym typeface="Wingdings"/>
              </a:rPr>
              <a:t> </a:t>
            </a:r>
            <a:r>
              <a:rPr lang="bn-BD" sz="3600" dirty="0" smtClean="0">
                <a:ln w="1905"/>
                <a:effectLst>
                  <a:outerShdw blurRad="38100" dist="38100" dir="2700000" algn="tl">
                    <a:srgbClr val="000000">
                      <a:alpha val="43137"/>
                    </a:srgbClr>
                  </a:outerShdw>
                </a:effectLst>
                <a:latin typeface="NikoshBAN" pitchFamily="2" charset="0"/>
                <a:cs typeface="NikoshBAN" pitchFamily="2" charset="0"/>
                <a:sym typeface="Wingdings"/>
              </a:rPr>
              <a:t>শক্তির সুবিধা</a:t>
            </a:r>
            <a:endParaRPr lang="bn-BD" sz="3600" dirty="0">
              <a:ln w="1905"/>
              <a:effectLst>
                <a:outerShdw blurRad="38100" dist="38100" dir="2700000" algn="tl">
                  <a:srgbClr val="000000">
                    <a:alpha val="43137"/>
                  </a:srgbClr>
                </a:outerShdw>
              </a:effectLst>
              <a:latin typeface="NikoshBAN" pitchFamily="2" charset="0"/>
              <a:cs typeface="NikoshBAN" pitchFamily="2" charset="0"/>
              <a:sym typeface="Wingdings"/>
            </a:endParaRPr>
          </a:p>
        </p:txBody>
      </p:sp>
      <p:sp>
        <p:nvSpPr>
          <p:cNvPr id="6" name="Rectangle 5"/>
          <p:cNvSpPr/>
          <p:nvPr/>
        </p:nvSpPr>
        <p:spPr>
          <a:xfrm>
            <a:off x="533400" y="1143000"/>
            <a:ext cx="7910945" cy="2739211"/>
          </a:xfrm>
          <a:prstGeom prst="rect">
            <a:avLst/>
          </a:prstGeom>
          <a:noFill/>
          <a:ln w="38100">
            <a:solidFill>
              <a:schemeClr val="bg1">
                <a:lumMod val="75000"/>
              </a:schemeClr>
            </a:solidFill>
          </a:ln>
          <a:scene3d>
            <a:camera prst="orthographicFront"/>
            <a:lightRig rig="threePt" dir="t"/>
          </a:scene3d>
          <a:sp3d>
            <a:bevelT w="165100" prst="coolSlant"/>
          </a:sp3d>
        </p:spPr>
        <p:txBody>
          <a:bodyPr wrap="square">
            <a:spAutoFit/>
          </a:bodyPr>
          <a:lstStyle/>
          <a:p>
            <a:pPr algn="just"/>
            <a:r>
              <a:rPr lang="bn-BD" sz="2800" dirty="0" smtClean="0">
                <a:ln w="1905"/>
                <a:latin typeface="NikoshBAN" pitchFamily="2" charset="0"/>
                <a:cs typeface="NikoshBAN" pitchFamily="2" charset="0"/>
                <a:sym typeface="Wingdings"/>
              </a:rPr>
              <a:t>১</a:t>
            </a:r>
            <a:r>
              <a:rPr lang="bn-BD" sz="2400" dirty="0" smtClean="0">
                <a:ln w="1905"/>
                <a:latin typeface="NikoshBAN" pitchFamily="2" charset="0"/>
                <a:cs typeface="NikoshBAN" pitchFamily="2" charset="0"/>
                <a:sym typeface="Wingdings"/>
              </a:rPr>
              <a:t>. বেশির ভাগ যন্ত্রপাতি বা যানবাহনে অনবায়নযোগ্য শক্তি ব্যবহৃত হয়। কারণ নবায়নযোগ্য শক্তির সাহায্যে চালাতে অনেক বেশি খরচ লাগে। যেমন- সাধারণ তেল বা গ্যাস ব্যবহার করে কম খরচে যন্ত্রপাতি বা যানবাহন চলে। অপরপক্ষে নবায়নযোগ্য শক্তির উৎস যেমন রিচার্জ ব্যাটারী, সৌরশক্তি দ্বারা কোনো যানবাহন চালানো কষ্টসাধ্য ও ব্যয়বহুল।</a:t>
            </a:r>
            <a:endParaRPr lang="bn-BD" sz="2800" dirty="0">
              <a:ln w="1905"/>
              <a:latin typeface="NikoshBAN" pitchFamily="2" charset="0"/>
              <a:cs typeface="NikoshBAN" pitchFamily="2" charset="0"/>
              <a:sym typeface="Wingdings"/>
            </a:endParaRPr>
          </a:p>
        </p:txBody>
      </p:sp>
      <p:sp>
        <p:nvSpPr>
          <p:cNvPr id="7" name="Rectangle 6"/>
          <p:cNvSpPr/>
          <p:nvPr/>
        </p:nvSpPr>
        <p:spPr>
          <a:xfrm>
            <a:off x="609600" y="4419600"/>
            <a:ext cx="7910945" cy="1384995"/>
          </a:xfrm>
          <a:prstGeom prst="rect">
            <a:avLst/>
          </a:prstGeom>
          <a:noFill/>
          <a:ln w="38100">
            <a:solidFill>
              <a:schemeClr val="bg1">
                <a:lumMod val="75000"/>
              </a:schemeClr>
            </a:solidFill>
          </a:ln>
          <a:scene3d>
            <a:camera prst="orthographicFront"/>
            <a:lightRig rig="threePt" dir="t"/>
          </a:scene3d>
          <a:sp3d>
            <a:bevelT w="165100" prst="coolSlant"/>
          </a:sp3d>
        </p:spPr>
        <p:txBody>
          <a:bodyPr wrap="square">
            <a:spAutoFit/>
          </a:bodyPr>
          <a:lstStyle/>
          <a:p>
            <a:pPr algn="just"/>
            <a:r>
              <a:rPr lang="bn-BD" sz="2800" dirty="0" smtClean="0">
                <a:ln w="1905"/>
                <a:latin typeface="NikoshBAN" pitchFamily="2" charset="0"/>
                <a:cs typeface="NikoshBAN" pitchFamily="2" charset="0"/>
                <a:sym typeface="Wingdings"/>
              </a:rPr>
              <a:t>২.  অনবায়নযোগ্য জ্বালানি সস্তা এবং এদের অল্প পরিমাণ থেকে বেশি শক্তি পাওয়া যায়। যেমন- অল্প ইউরেনিয়াম থেকে অনেক বিদ্যুৎ শক্তি পাওয়া যায়।</a:t>
            </a:r>
            <a:endParaRPr lang="bn-BD" sz="2800" dirty="0">
              <a:ln w="1905"/>
              <a:latin typeface="NikoshBAN" pitchFamily="2" charset="0"/>
              <a:cs typeface="NikoshBAN" pitchFamily="2" charset="0"/>
              <a:sym typeface="Wingdings"/>
            </a:endParaRPr>
          </a:p>
        </p:txBody>
      </p:sp>
    </p:spTree>
    <p:extLst>
      <p:ext uri="{BB962C8B-B14F-4D97-AF65-F5344CB8AC3E}">
        <p14:creationId xmlns="" xmlns:p14="http://schemas.microsoft.com/office/powerpoint/2010/main" val="55099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348697"/>
            <a:ext cx="7315201" cy="707886"/>
          </a:xfrm>
          <a:prstGeom prst="rect">
            <a:avLst/>
          </a:prstGeom>
          <a:solidFill>
            <a:schemeClr val="accent3">
              <a:lumMod val="60000"/>
              <a:lumOff val="40000"/>
            </a:schemeClr>
          </a:solidFill>
          <a:ln w="38100">
            <a:solidFill>
              <a:schemeClr val="accent6">
                <a:lumMod val="60000"/>
                <a:lumOff val="40000"/>
              </a:schemeClr>
            </a:solidFill>
          </a:ln>
          <a:scene3d>
            <a:camera prst="orthographicFront"/>
            <a:lightRig rig="threePt" dir="t"/>
          </a:scene3d>
          <a:sp3d>
            <a:bevelT w="165100" prst="coolSlant"/>
          </a:sp3d>
        </p:spPr>
        <p:txBody>
          <a:bodyPr wrap="square">
            <a:spAutoFit/>
          </a:bodyPr>
          <a:lstStyle/>
          <a:p>
            <a:pPr algn="ctr"/>
            <a:r>
              <a:rPr lang="bn-BD" sz="4000" dirty="0" smtClean="0">
                <a:ln w="1905"/>
                <a:effectLst>
                  <a:outerShdw blurRad="38100" dist="38100" dir="2700000" algn="tl">
                    <a:srgbClr val="000000">
                      <a:alpha val="43137"/>
                    </a:srgbClr>
                  </a:outerShdw>
                </a:effectLst>
                <a:latin typeface="NikoshBAN" pitchFamily="2" charset="0"/>
                <a:cs typeface="NikoshBAN" pitchFamily="2" charset="0"/>
                <a:sym typeface="Wingdings"/>
              </a:rPr>
              <a:t>অনবায়নযোগ্য</a:t>
            </a:r>
            <a:r>
              <a:rPr lang="en-US" sz="4000" dirty="0" smtClean="0">
                <a:ln w="1905"/>
                <a:effectLst>
                  <a:outerShdw blurRad="38100" dist="38100" dir="2700000" algn="tl">
                    <a:srgbClr val="000000">
                      <a:alpha val="43137"/>
                    </a:srgbClr>
                  </a:outerShdw>
                </a:effectLst>
                <a:latin typeface="NikoshBAN" pitchFamily="2" charset="0"/>
                <a:cs typeface="NikoshBAN" pitchFamily="2" charset="0"/>
                <a:sym typeface="Wingdings"/>
              </a:rPr>
              <a:t> </a:t>
            </a:r>
            <a:r>
              <a:rPr lang="bn-BD" sz="4000" dirty="0" smtClean="0">
                <a:ln w="1905"/>
                <a:effectLst>
                  <a:outerShdw blurRad="38100" dist="38100" dir="2700000" algn="tl">
                    <a:srgbClr val="000000">
                      <a:alpha val="43137"/>
                    </a:srgbClr>
                  </a:outerShdw>
                </a:effectLst>
                <a:latin typeface="NikoshBAN" pitchFamily="2" charset="0"/>
                <a:cs typeface="NikoshBAN" pitchFamily="2" charset="0"/>
                <a:sym typeface="Wingdings"/>
              </a:rPr>
              <a:t>শক্তির সীমাবদ্ধতা</a:t>
            </a:r>
            <a:endParaRPr lang="bn-BD" sz="4000" dirty="0">
              <a:ln w="1905"/>
              <a:effectLst>
                <a:outerShdw blurRad="38100" dist="38100" dir="2700000" algn="tl">
                  <a:srgbClr val="000000">
                    <a:alpha val="43137"/>
                  </a:srgbClr>
                </a:outerShdw>
              </a:effectLst>
              <a:latin typeface="NikoshBAN" pitchFamily="2" charset="0"/>
              <a:cs typeface="NikoshBAN" pitchFamily="2" charset="0"/>
              <a:sym typeface="Wingdings"/>
            </a:endParaRPr>
          </a:p>
        </p:txBody>
      </p:sp>
      <p:sp>
        <p:nvSpPr>
          <p:cNvPr id="14" name="Rectangle 13"/>
          <p:cNvSpPr/>
          <p:nvPr/>
        </p:nvSpPr>
        <p:spPr>
          <a:xfrm>
            <a:off x="609600" y="1524000"/>
            <a:ext cx="7910945" cy="1077218"/>
          </a:xfrm>
          <a:prstGeom prst="rect">
            <a:avLst/>
          </a:prstGeom>
          <a:noFill/>
          <a:ln w="38100">
            <a:solidFill>
              <a:schemeClr val="bg1">
                <a:lumMod val="75000"/>
              </a:schemeClr>
            </a:solidFill>
          </a:ln>
        </p:spPr>
        <p:txBody>
          <a:bodyPr wrap="square">
            <a:spAutoFit/>
          </a:bodyPr>
          <a:lstStyle/>
          <a:p>
            <a:pPr algn="just"/>
            <a:r>
              <a:rPr lang="bn-BD" sz="3200" dirty="0" smtClean="0">
                <a:ln w="1905"/>
                <a:latin typeface="NikoshBAN" pitchFamily="2" charset="0"/>
                <a:cs typeface="NikoshBAN" pitchFamily="2" charset="0"/>
                <a:sym typeface="Wingdings"/>
              </a:rPr>
              <a:t>১. এটি অনবায়নযোগ্য ও দ্রুত ফুরিয়ে যায়। অর্থাৎ এরা</a:t>
            </a:r>
            <a:r>
              <a:rPr lang="en-US" sz="3200" dirty="0" smtClean="0">
                <a:ln w="1905"/>
                <a:latin typeface="NikoshBAN" pitchFamily="2" charset="0"/>
                <a:cs typeface="NikoshBAN" pitchFamily="2" charset="0"/>
                <a:sym typeface="Wingdings"/>
              </a:rPr>
              <a:t> </a:t>
            </a:r>
            <a:r>
              <a:rPr lang="bn-BD" sz="3200" dirty="0" smtClean="0">
                <a:ln w="1905"/>
                <a:latin typeface="NikoshBAN" pitchFamily="2" charset="0"/>
                <a:cs typeface="NikoshBAN" pitchFamily="2" charset="0"/>
                <a:sym typeface="Wingdings"/>
              </a:rPr>
              <a:t>মূলত নিঃশেষ হয়ে যায়।</a:t>
            </a:r>
            <a:endParaRPr lang="bn-BD" sz="3600" dirty="0">
              <a:ln w="1905"/>
              <a:latin typeface="NikoshBAN" pitchFamily="2" charset="0"/>
              <a:cs typeface="NikoshBAN" pitchFamily="2" charset="0"/>
              <a:sym typeface="Wingdings"/>
            </a:endParaRPr>
          </a:p>
        </p:txBody>
      </p:sp>
      <p:sp>
        <p:nvSpPr>
          <p:cNvPr id="15" name="Rectangle 14"/>
          <p:cNvSpPr/>
          <p:nvPr/>
        </p:nvSpPr>
        <p:spPr>
          <a:xfrm>
            <a:off x="685800" y="2819400"/>
            <a:ext cx="7910945" cy="584775"/>
          </a:xfrm>
          <a:prstGeom prst="rect">
            <a:avLst/>
          </a:prstGeom>
          <a:noFill/>
          <a:ln w="38100">
            <a:solidFill>
              <a:schemeClr val="bg1">
                <a:lumMod val="75000"/>
              </a:schemeClr>
            </a:solidFill>
          </a:ln>
        </p:spPr>
        <p:txBody>
          <a:bodyPr wrap="square">
            <a:spAutoFit/>
          </a:bodyPr>
          <a:lstStyle/>
          <a:p>
            <a:pPr algn="just"/>
            <a:r>
              <a:rPr lang="bn-BD" sz="3200" dirty="0" smtClean="0">
                <a:ln w="1905"/>
                <a:latin typeface="NikoshBAN" pitchFamily="2" charset="0"/>
                <a:cs typeface="NikoshBAN" pitchFamily="2" charset="0"/>
                <a:sym typeface="Wingdings"/>
              </a:rPr>
              <a:t>২. পরিবেশকে বেশ উচ্চ মাত্রায় দূষিত করে।</a:t>
            </a:r>
            <a:endParaRPr lang="bn-BD" sz="3200" dirty="0">
              <a:ln w="1905"/>
              <a:latin typeface="NikoshBAN" pitchFamily="2" charset="0"/>
              <a:cs typeface="NikoshBAN" pitchFamily="2" charset="0"/>
              <a:sym typeface="Wingdings"/>
            </a:endParaRPr>
          </a:p>
        </p:txBody>
      </p:sp>
      <p:sp>
        <p:nvSpPr>
          <p:cNvPr id="16" name="Rectangle 15"/>
          <p:cNvSpPr/>
          <p:nvPr/>
        </p:nvSpPr>
        <p:spPr>
          <a:xfrm>
            <a:off x="685800" y="3886200"/>
            <a:ext cx="7910945" cy="1077218"/>
          </a:xfrm>
          <a:prstGeom prst="rect">
            <a:avLst/>
          </a:prstGeom>
          <a:noFill/>
          <a:ln w="38100">
            <a:solidFill>
              <a:schemeClr val="bg1">
                <a:lumMod val="75000"/>
              </a:schemeClr>
            </a:solidFill>
          </a:ln>
        </p:spPr>
        <p:txBody>
          <a:bodyPr wrap="square">
            <a:spAutoFit/>
          </a:bodyPr>
          <a:lstStyle/>
          <a:p>
            <a:pPr algn="just"/>
            <a:r>
              <a:rPr lang="bn-BD" sz="3200" dirty="0" smtClean="0">
                <a:ln w="1905"/>
                <a:latin typeface="NikoshBAN" pitchFamily="2" charset="0"/>
                <a:cs typeface="NikoshBAN" pitchFamily="2" charset="0"/>
                <a:sym typeface="Wingdings"/>
              </a:rPr>
              <a:t>৩. এদের দহনে কার্বন ডাইঅক্সাইড বাতাসে ছড়ায়। ফলে</a:t>
            </a:r>
            <a:r>
              <a:rPr lang="en-US" sz="3200" dirty="0" smtClean="0">
                <a:ln w="1905"/>
                <a:latin typeface="NikoshBAN" pitchFamily="2" charset="0"/>
                <a:cs typeface="NikoshBAN" pitchFamily="2" charset="0"/>
                <a:sym typeface="Wingdings"/>
              </a:rPr>
              <a:t> </a:t>
            </a:r>
            <a:r>
              <a:rPr lang="bn-BD" sz="3200" dirty="0" smtClean="0">
                <a:ln w="1905"/>
                <a:latin typeface="NikoshBAN" pitchFamily="2" charset="0"/>
                <a:cs typeface="NikoshBAN" pitchFamily="2" charset="0"/>
                <a:sym typeface="Wingdings"/>
              </a:rPr>
              <a:t>গ্লোবাল ওয়ার্মিং তৈরি করে।</a:t>
            </a:r>
            <a:endParaRPr lang="bn-BD" sz="3200" dirty="0">
              <a:ln w="1905"/>
              <a:latin typeface="NikoshBAN" pitchFamily="2" charset="0"/>
              <a:cs typeface="NikoshBAN" pitchFamily="2" charset="0"/>
              <a:sym typeface="Wingdings"/>
            </a:endParaRPr>
          </a:p>
        </p:txBody>
      </p:sp>
    </p:spTree>
    <p:extLst>
      <p:ext uri="{BB962C8B-B14F-4D97-AF65-F5344CB8AC3E}">
        <p14:creationId xmlns="" xmlns:p14="http://schemas.microsoft.com/office/powerpoint/2010/main" val="215738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36011" y="1676400"/>
            <a:ext cx="7829120" cy="3376863"/>
            <a:chOff x="706581" y="-147284"/>
            <a:chExt cx="7910946" cy="4588852"/>
          </a:xfrm>
          <a:noFill/>
        </p:grpSpPr>
        <p:sp>
          <p:nvSpPr>
            <p:cNvPr id="4" name="Plaque 3"/>
            <p:cNvSpPr/>
            <p:nvPr/>
          </p:nvSpPr>
          <p:spPr>
            <a:xfrm>
              <a:off x="706581" y="1746263"/>
              <a:ext cx="7910946" cy="2695305"/>
            </a:xfrm>
            <a:prstGeom prst="plaque">
              <a:avLst/>
            </a:prstGeom>
            <a:grpFill/>
            <a:ln w="571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Rectangle 4"/>
            <p:cNvSpPr/>
            <p:nvPr/>
          </p:nvSpPr>
          <p:spPr>
            <a:xfrm>
              <a:off x="833887" y="-147284"/>
              <a:ext cx="7624485" cy="3889637"/>
            </a:xfrm>
            <a:prstGeom prst="rect">
              <a:avLst/>
            </a:prstGeom>
            <a:grpFill/>
          </p:spPr>
          <p:txBody>
            <a:bodyPr wrap="square">
              <a:spAutoFit/>
            </a:bodyPr>
            <a:lstStyle/>
            <a:p>
              <a:pPr algn="ctr"/>
              <a:r>
                <a:rPr lang="bn-BD" sz="3600" dirty="0" smtClean="0">
                  <a:latin typeface="NikoshBAN" pitchFamily="2" charset="0"/>
                  <a:cs typeface="NikoshBAN" pitchFamily="2" charset="0"/>
                  <a:sym typeface="Wingdings"/>
                </a:rPr>
                <a:t>অনবায়নযোগ্য শক্তি ব্যবহারে </a:t>
              </a:r>
              <a:r>
                <a:rPr lang="bn-BD" sz="3600" dirty="0">
                  <a:latin typeface="NikoshBAN" pitchFamily="2" charset="0"/>
                  <a:cs typeface="NikoshBAN" pitchFamily="2" charset="0"/>
                  <a:sym typeface="Wingdings"/>
                </a:rPr>
                <a:t>আজকের </a:t>
              </a:r>
              <a:r>
                <a:rPr lang="bn-BD" sz="3600" dirty="0" smtClean="0">
                  <a:latin typeface="NikoshBAN" pitchFamily="2" charset="0"/>
                  <a:cs typeface="NikoshBAN" pitchFamily="2" charset="0"/>
                  <a:sym typeface="Wingdings"/>
                </a:rPr>
                <a:t>আলোচিত দুইটি </a:t>
              </a:r>
              <a:r>
                <a:rPr lang="bn-BD" sz="3600" dirty="0">
                  <a:latin typeface="NikoshBAN" pitchFamily="2" charset="0"/>
                  <a:cs typeface="NikoshBAN" pitchFamily="2" charset="0"/>
                  <a:sym typeface="Wingdings"/>
                </a:rPr>
                <a:t>সুবিধা </a:t>
              </a:r>
              <a:r>
                <a:rPr lang="bn-BD" sz="3600" dirty="0" smtClean="0">
                  <a:latin typeface="NikoshBAN" pitchFamily="2" charset="0"/>
                  <a:cs typeface="NikoshBAN" pitchFamily="2" charset="0"/>
                  <a:sym typeface="Wingdings"/>
                </a:rPr>
                <a:t>উল্লেখপূর্বক আজকে আলোচিত হয়নি এমন আরো কয়েকটি সুবিধা  উল্লেখ কর।</a:t>
              </a:r>
              <a:endParaRPr lang="bn-BD" sz="3600" dirty="0">
                <a:latin typeface="NikoshBAN" pitchFamily="2" charset="0"/>
                <a:cs typeface="NikoshBAN" pitchFamily="2" charset="0"/>
                <a:sym typeface="Wingdings"/>
              </a:endParaRPr>
            </a:p>
          </p:txBody>
        </p:sp>
      </p:grpSp>
      <p:grpSp>
        <p:nvGrpSpPr>
          <p:cNvPr id="3" name="Group 8"/>
          <p:cNvGrpSpPr/>
          <p:nvPr/>
        </p:nvGrpSpPr>
        <p:grpSpPr>
          <a:xfrm>
            <a:off x="1" y="0"/>
            <a:ext cx="2937163" cy="845128"/>
            <a:chOff x="-1" y="0"/>
            <a:chExt cx="2970461" cy="997527"/>
          </a:xfrm>
        </p:grpSpPr>
        <p:sp>
          <p:nvSpPr>
            <p:cNvPr id="14" name="Pentagon 13"/>
            <p:cNvSpPr/>
            <p:nvPr/>
          </p:nvSpPr>
          <p:spPr>
            <a:xfrm>
              <a:off x="-1" y="0"/>
              <a:ext cx="2970461" cy="997527"/>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 y="0"/>
              <a:ext cx="2687783" cy="908192"/>
            </a:xfrm>
            <a:prstGeom prst="rect">
              <a:avLst/>
            </a:prstGeom>
          </p:spPr>
          <p:txBody>
            <a:bodyPr wrap="square">
              <a:spAutoFit/>
            </a:bodyPr>
            <a:lstStyle/>
            <a:p>
              <a:pPr algn="ctr">
                <a:defRPr/>
              </a:pPr>
              <a:r>
                <a:rPr lang="bn-BD" sz="4400" b="1" dirty="0" smtClean="0">
                  <a:solidFill>
                    <a:schemeClr val="bg1"/>
                  </a:solidFill>
                  <a:latin typeface="NikoshBAN" pitchFamily="2" charset="0"/>
                  <a:cs typeface="NikoshBAN" pitchFamily="2" charset="0"/>
                </a:rPr>
                <a:t>দলগত কাজ</a:t>
              </a:r>
              <a:endParaRPr lang="bn-BD" sz="4400" b="1" dirty="0">
                <a:solidFill>
                  <a:schemeClr val="bg1"/>
                </a:solidFill>
                <a:latin typeface="NikoshBAN" pitchFamily="2" charset="0"/>
                <a:cs typeface="NikoshBAN" pitchFamily="2" charset="0"/>
              </a:endParaRPr>
            </a:p>
          </p:txBody>
        </p:sp>
      </p:grpSp>
    </p:spTree>
    <p:extLst>
      <p:ext uri="{BB962C8B-B14F-4D97-AF65-F5344CB8AC3E}">
        <p14:creationId xmlns="" xmlns:p14="http://schemas.microsoft.com/office/powerpoint/2010/main" val="98280142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2"/>
          <p:cNvSpPr/>
          <p:nvPr/>
        </p:nvSpPr>
        <p:spPr>
          <a:xfrm>
            <a:off x="609600" y="533400"/>
            <a:ext cx="1828800" cy="685800"/>
          </a:xfrm>
          <a:prstGeom prst="homePlat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TextBox 3"/>
          <p:cNvSpPr txBox="1"/>
          <p:nvPr/>
        </p:nvSpPr>
        <p:spPr>
          <a:xfrm>
            <a:off x="533400" y="533400"/>
            <a:ext cx="2057400" cy="646331"/>
          </a:xfrm>
          <a:prstGeom prst="rect">
            <a:avLst/>
          </a:prstGeom>
          <a:noFill/>
        </p:spPr>
        <p:txBody>
          <a:bodyPr wrap="square" rtlCol="0">
            <a:spAutoFit/>
          </a:bodyPr>
          <a:lstStyle/>
          <a:p>
            <a:r>
              <a:rPr lang="bn-IN" sz="3600" dirty="0" smtClean="0">
                <a:latin typeface="NikoshBAN" pitchFamily="2" charset="0"/>
                <a:cs typeface="NikoshBAN" pitchFamily="2" charset="0"/>
              </a:rPr>
              <a:t>মুল্যায়ন </a:t>
            </a:r>
            <a:endParaRPr lang="en-US" sz="3600" dirty="0">
              <a:latin typeface="NikoshBAN" pitchFamily="2" charset="0"/>
              <a:cs typeface="NikoshBAN" pitchFamily="2" charset="0"/>
            </a:endParaRPr>
          </a:p>
        </p:txBody>
      </p:sp>
      <p:sp>
        <p:nvSpPr>
          <p:cNvPr id="6" name="TextBox 5"/>
          <p:cNvSpPr txBox="1"/>
          <p:nvPr/>
        </p:nvSpPr>
        <p:spPr>
          <a:xfrm>
            <a:off x="533400" y="1524000"/>
            <a:ext cx="6858000" cy="646331"/>
          </a:xfrm>
          <a:prstGeom prst="rect">
            <a:avLst/>
          </a:prstGeom>
          <a:noFill/>
        </p:spPr>
        <p:txBody>
          <a:bodyPr wrap="square" rtlCol="0">
            <a:spAutoFit/>
          </a:bodyPr>
          <a:lstStyle/>
          <a:p>
            <a:r>
              <a:rPr lang="bn-IN" sz="3600" dirty="0" smtClean="0">
                <a:latin typeface="NikoshBAN" pitchFamily="2" charset="0"/>
                <a:cs typeface="NikoshBAN" pitchFamily="2" charset="0"/>
                <a:sym typeface="Wingdings"/>
              </a:rPr>
              <a:t>১। নিচের কোনটি </a:t>
            </a:r>
            <a:r>
              <a:rPr lang="bn-BD" sz="3600" dirty="0" smtClean="0">
                <a:latin typeface="NikoshBAN" pitchFamily="2" charset="0"/>
                <a:cs typeface="NikoshBAN" pitchFamily="2" charset="0"/>
                <a:sym typeface="Wingdings"/>
              </a:rPr>
              <a:t>নবায়নযোগ্য শক্তি</a:t>
            </a:r>
            <a:r>
              <a:rPr lang="bn-IN" sz="3600" dirty="0" smtClean="0">
                <a:latin typeface="NikoshBAN" pitchFamily="2" charset="0"/>
                <a:cs typeface="NikoshBAN" pitchFamily="2" charset="0"/>
                <a:sym typeface="Wingdings"/>
              </a:rPr>
              <a:t> ?</a:t>
            </a:r>
            <a:endParaRPr lang="en-US" sz="3600" dirty="0"/>
          </a:p>
        </p:txBody>
      </p:sp>
      <p:sp>
        <p:nvSpPr>
          <p:cNvPr id="7" name="TextBox 6"/>
          <p:cNvSpPr txBox="1"/>
          <p:nvPr/>
        </p:nvSpPr>
        <p:spPr>
          <a:xfrm>
            <a:off x="914400" y="2209800"/>
            <a:ext cx="5715000" cy="523220"/>
          </a:xfrm>
          <a:prstGeom prst="rect">
            <a:avLst/>
          </a:prstGeom>
          <a:noFill/>
        </p:spPr>
        <p:txBody>
          <a:bodyPr wrap="square" rtlCol="0">
            <a:spAutoFit/>
          </a:bodyPr>
          <a:lstStyle/>
          <a:p>
            <a:r>
              <a:rPr lang="bn-IN" sz="2800" dirty="0" smtClean="0">
                <a:latin typeface="NikoshLightBAN" pitchFamily="2" charset="0"/>
                <a:cs typeface="NikoshLightBAN" pitchFamily="2" charset="0"/>
              </a:rPr>
              <a:t>(ক) পানি (খ) বায়ু (গ)সৌর শক্তি (ঘ) গ্যাস  </a:t>
            </a:r>
            <a:endParaRPr lang="en-US" sz="3600" dirty="0">
              <a:latin typeface="NikoshLightBAN" pitchFamily="2" charset="0"/>
              <a:cs typeface="NikoshLightBAN" pitchFamily="2" charset="0"/>
            </a:endParaRPr>
          </a:p>
        </p:txBody>
      </p:sp>
      <p:sp>
        <p:nvSpPr>
          <p:cNvPr id="8" name="TextBox 7"/>
          <p:cNvSpPr txBox="1"/>
          <p:nvPr/>
        </p:nvSpPr>
        <p:spPr>
          <a:xfrm>
            <a:off x="609600" y="3200400"/>
            <a:ext cx="7467600" cy="584775"/>
          </a:xfrm>
          <a:prstGeom prst="rect">
            <a:avLst/>
          </a:prstGeom>
          <a:noFill/>
        </p:spPr>
        <p:txBody>
          <a:bodyPr wrap="square" rtlCol="0">
            <a:spAutoFit/>
          </a:bodyPr>
          <a:lstStyle/>
          <a:p>
            <a:r>
              <a:rPr lang="bn-IN" sz="3200" dirty="0" smtClean="0">
                <a:latin typeface="NikoshLightBAN" pitchFamily="2" charset="0"/>
                <a:cs typeface="NikoshLightBAN" pitchFamily="2" charset="0"/>
              </a:rPr>
              <a:t>২। কোনটির ব্যাবহারে পরিবেশ দূষিত হয় না ?  </a:t>
            </a:r>
            <a:endParaRPr lang="en-US" sz="3200" dirty="0">
              <a:latin typeface="NikoshLightBAN" pitchFamily="2" charset="0"/>
              <a:cs typeface="NikoshLightBAN" pitchFamily="2" charset="0"/>
            </a:endParaRPr>
          </a:p>
        </p:txBody>
      </p:sp>
      <p:sp>
        <p:nvSpPr>
          <p:cNvPr id="9" name="TextBox 8"/>
          <p:cNvSpPr txBox="1"/>
          <p:nvPr/>
        </p:nvSpPr>
        <p:spPr>
          <a:xfrm>
            <a:off x="838200" y="3886200"/>
            <a:ext cx="5791200" cy="523220"/>
          </a:xfrm>
          <a:prstGeom prst="rect">
            <a:avLst/>
          </a:prstGeom>
          <a:noFill/>
        </p:spPr>
        <p:txBody>
          <a:bodyPr wrap="square" rtlCol="0">
            <a:spAutoFit/>
          </a:bodyPr>
          <a:lstStyle/>
          <a:p>
            <a:r>
              <a:rPr lang="bn-IN" sz="2800" dirty="0" smtClean="0">
                <a:latin typeface="NikoshLightBAN" pitchFamily="2" charset="0"/>
                <a:cs typeface="NikoshLightBAN" pitchFamily="2" charset="0"/>
              </a:rPr>
              <a:t>(ক) কয়লা (খ) তেল (গ) সৌর শক্তি (ঘ) গ্যাস  </a:t>
            </a:r>
            <a:endParaRPr lang="en-US" sz="2800" dirty="0">
              <a:latin typeface="NikoshLightBAN" pitchFamily="2" charset="0"/>
              <a:cs typeface="NikoshLightBAN" pitchFamily="2" charset="0"/>
            </a:endParaRPr>
          </a:p>
        </p:txBody>
      </p:sp>
      <p:sp>
        <p:nvSpPr>
          <p:cNvPr id="11" name="Oval 10"/>
          <p:cNvSpPr/>
          <p:nvPr/>
        </p:nvSpPr>
        <p:spPr>
          <a:xfrm>
            <a:off x="3429000" y="38862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276600" y="22098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nextCondLst>
                <p:cond evt="onClick" delay="0">
                  <p:tgtEl>
                    <p:spTgt spid="6"/>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1000" fill="hold"/>
                                        <p:tgtEl>
                                          <p:spTgt spid="11"/>
                                        </p:tgtEl>
                                        <p:attrNameLst>
                                          <p:attrName>ppt_x</p:attrName>
                                        </p:attrNameLst>
                                      </p:cBhvr>
                                      <p:tavLst>
                                        <p:tav tm="0">
                                          <p:val>
                                            <p:strVal val="#ppt_x-.2"/>
                                          </p:val>
                                        </p:tav>
                                        <p:tav tm="100000">
                                          <p:val>
                                            <p:strVal val="#ppt_x"/>
                                          </p:val>
                                        </p:tav>
                                      </p:tavLst>
                                    </p:anim>
                                    <p:anim calcmode="lin" valueType="num">
                                      <p:cBhvr>
                                        <p:cTn id="1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8" dur="1000"/>
                                        <p:tgtEl>
                                          <p:spTgt spid="11"/>
                                        </p:tgtEl>
                                      </p:cBhvr>
                                    </p:animEffect>
                                  </p:childTnLst>
                                </p:cTn>
                              </p:par>
                            </p:childTnLst>
                          </p:cTn>
                        </p:par>
                      </p:childTnLst>
                    </p:cTn>
                  </p:par>
                </p:childTnLst>
              </p:cTn>
              <p:nextCondLst>
                <p:cond evt="onClick" delay="0">
                  <p:tgtEl>
                    <p:spTgt spid="8"/>
                  </p:tgtEl>
                </p:cond>
              </p:nextCondLst>
            </p:seq>
          </p:childTnLst>
        </p:cTn>
      </p:par>
    </p:tnLst>
    <p:bldLst>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896" y="2133601"/>
            <a:ext cx="7897091" cy="1077218"/>
          </a:xfrm>
          <a:prstGeom prst="rect">
            <a:avLst/>
          </a:prstGeom>
          <a:noFill/>
          <a:ln w="38100">
            <a:solidFill>
              <a:srgbClr val="00CC66"/>
            </a:solidFill>
          </a:ln>
          <a:scene3d>
            <a:camera prst="orthographicFront"/>
            <a:lightRig rig="threePt" dir="t"/>
          </a:scene3d>
          <a:sp3d>
            <a:bevelT prst="relaxedInset"/>
          </a:sp3d>
        </p:spPr>
        <p:txBody>
          <a:bodyPr wrap="square" rtlCol="0">
            <a:spAutoFit/>
          </a:bodyPr>
          <a:lstStyle/>
          <a:p>
            <a:pPr algn="just"/>
            <a:r>
              <a:rPr lang="bn-BD" sz="3200" dirty="0" smtClean="0">
                <a:latin typeface="NikoshBAN" pitchFamily="2" charset="0"/>
                <a:cs typeface="NikoshBAN" pitchFamily="2" charset="0"/>
                <a:sym typeface="Wingdings"/>
              </a:rPr>
              <a:t></a:t>
            </a:r>
            <a:r>
              <a:rPr lang="en-US" sz="3200" dirty="0" smtClean="0">
                <a:latin typeface="NikoshBAN" pitchFamily="2" charset="0"/>
                <a:cs typeface="NikoshBAN" pitchFamily="2" charset="0"/>
                <a:sym typeface="Wingdings"/>
              </a:rPr>
              <a:t> </a:t>
            </a:r>
            <a:r>
              <a:rPr lang="bn-BD" sz="3200" dirty="0" smtClean="0">
                <a:latin typeface="NikoshBAN" pitchFamily="2" charset="0"/>
                <a:cs typeface="NikoshBAN" pitchFamily="2" charset="0"/>
                <a:sym typeface="Wingdings"/>
              </a:rPr>
              <a:t>প্রাকৃতিক গ্যাসকে অনবায়নযোগ্য শক্তি বলা হয় কেন?</a:t>
            </a:r>
          </a:p>
        </p:txBody>
      </p:sp>
      <p:grpSp>
        <p:nvGrpSpPr>
          <p:cNvPr id="3" name="Group 8"/>
          <p:cNvGrpSpPr/>
          <p:nvPr/>
        </p:nvGrpSpPr>
        <p:grpSpPr>
          <a:xfrm>
            <a:off x="1" y="0"/>
            <a:ext cx="2757054" cy="845128"/>
            <a:chOff x="-1" y="0"/>
            <a:chExt cx="2970461" cy="997527"/>
          </a:xfrm>
        </p:grpSpPr>
        <p:sp>
          <p:nvSpPr>
            <p:cNvPr id="10" name="Pentagon 9"/>
            <p:cNvSpPr/>
            <p:nvPr/>
          </p:nvSpPr>
          <p:spPr>
            <a:xfrm>
              <a:off x="-1" y="0"/>
              <a:ext cx="2970461" cy="997527"/>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1" name="Rectangle 10"/>
            <p:cNvSpPr/>
            <p:nvPr/>
          </p:nvSpPr>
          <p:spPr>
            <a:xfrm>
              <a:off x="-1" y="0"/>
              <a:ext cx="2687783" cy="908192"/>
            </a:xfrm>
            <a:prstGeom prst="rect">
              <a:avLst/>
            </a:prstGeom>
          </p:spPr>
          <p:txBody>
            <a:bodyPr wrap="square">
              <a:spAutoFit/>
            </a:bodyPr>
            <a:lstStyle/>
            <a:p>
              <a:pPr algn="ctr">
                <a:defRPr/>
              </a:pPr>
              <a:r>
                <a:rPr lang="bn-BD" sz="4400" b="1" dirty="0" smtClean="0">
                  <a:solidFill>
                    <a:schemeClr val="bg1"/>
                  </a:solidFill>
                  <a:latin typeface="NikoshBAN" pitchFamily="2" charset="0"/>
                  <a:cs typeface="NikoshBAN" pitchFamily="2" charset="0"/>
                </a:rPr>
                <a:t>বাড়ির কাজ</a:t>
              </a:r>
              <a:endParaRPr lang="bn-BD" sz="4400" b="1" dirty="0">
                <a:solidFill>
                  <a:schemeClr val="bg1"/>
                </a:solidFill>
                <a:latin typeface="NikoshBAN" pitchFamily="2" charset="0"/>
                <a:cs typeface="NikoshBAN" pitchFamily="2" charset="0"/>
              </a:endParaRPr>
            </a:p>
          </p:txBody>
        </p:sp>
      </p:grpSp>
    </p:spTree>
    <p:extLst>
      <p:ext uri="{BB962C8B-B14F-4D97-AF65-F5344CB8AC3E}">
        <p14:creationId xmlns="" xmlns:p14="http://schemas.microsoft.com/office/powerpoint/2010/main" val="1313434618"/>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3179" y="1876926"/>
            <a:ext cx="5568978" cy="2640316"/>
          </a:xfrm>
          <a:prstGeom prst="rect">
            <a:avLst/>
          </a:prstGeom>
          <a:ln>
            <a:noFill/>
          </a:ln>
          <a:effectLst>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wrap="none">
            <a:prstTxWarp prst="textPlain">
              <a:avLst/>
            </a:prstTxWarp>
            <a:spAutoFit/>
          </a:bodyPr>
          <a:lstStyle/>
          <a:p>
            <a:pPr algn="ctr"/>
            <a:r>
              <a:rPr lang="bn-BD" sz="41300" b="1" dirty="0" smtClean="0">
                <a:ln w="57150" cmpd="sng">
                  <a:solidFill>
                    <a:srgbClr val="008000"/>
                  </a:solidFill>
                  <a:prstDash val="solid"/>
                </a:ln>
                <a:solidFill>
                  <a:srgbClr val="FF0000"/>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ধন্যবাদ</a:t>
            </a:r>
            <a:endParaRPr lang="en-US" sz="41300" b="1" dirty="0">
              <a:ln w="57150" cmpd="sng">
                <a:solidFill>
                  <a:srgbClr val="008000"/>
                </a:solidFill>
                <a:prstDash val="solid"/>
              </a:ln>
              <a:solidFill>
                <a:srgbClr val="FF0000"/>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endParaRPr>
          </a:p>
        </p:txBody>
      </p:sp>
      <p:pic>
        <p:nvPicPr>
          <p:cNvPr id="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47800" y="1676400"/>
            <a:ext cx="6063915" cy="4339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8647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2" presetClass="entr" presetSubtype="8" fill="hold" nodeType="afterEffect">
                                  <p:stCondLst>
                                    <p:cond delay="200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609600" y="1371600"/>
            <a:ext cx="838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31081702_2029844774008831_7259187950846476288_n.jpg"/>
          <p:cNvPicPr>
            <a:picLocks noChangeAspect="1"/>
          </p:cNvPicPr>
          <p:nvPr/>
        </p:nvPicPr>
        <p:blipFill>
          <a:blip r:embed="rId2"/>
          <a:stretch>
            <a:fillRect/>
          </a:stretch>
        </p:blipFill>
        <p:spPr>
          <a:xfrm>
            <a:off x="2286000" y="1219200"/>
            <a:ext cx="1143000" cy="1357828"/>
          </a:xfrm>
          <a:prstGeom prst="rect">
            <a:avLst/>
          </a:prstGeom>
        </p:spPr>
      </p:pic>
      <p:sp>
        <p:nvSpPr>
          <p:cNvPr id="5" name="TextBox 4"/>
          <p:cNvSpPr txBox="1"/>
          <p:nvPr/>
        </p:nvSpPr>
        <p:spPr>
          <a:xfrm>
            <a:off x="381000" y="3124200"/>
            <a:ext cx="5334000" cy="2369880"/>
          </a:xfrm>
          <a:prstGeom prst="rect">
            <a:avLst/>
          </a:prstGeom>
          <a:noFill/>
        </p:spPr>
        <p:txBody>
          <a:bodyPr wrap="square" rtlCol="0">
            <a:spAutoFit/>
          </a:bodyPr>
          <a:lstStyle/>
          <a:p>
            <a:r>
              <a:rPr lang="bn-IN" sz="3600" dirty="0" smtClean="0">
                <a:latin typeface="NikoshBAN" pitchFamily="2" charset="0"/>
                <a:cs typeface="NikoshBAN" pitchFamily="2" charset="0"/>
              </a:rPr>
              <a:t>         মোঃ রফিকুল ইসলাম</a:t>
            </a:r>
          </a:p>
          <a:p>
            <a:r>
              <a:rPr lang="bn-IN" sz="2800" dirty="0" smtClean="0">
                <a:latin typeface="NikoshBAN" pitchFamily="2" charset="0"/>
                <a:cs typeface="NikoshBAN" pitchFamily="2" charset="0"/>
              </a:rPr>
              <a:t>                  </a:t>
            </a:r>
            <a:r>
              <a:rPr lang="en-US" sz="2800" dirty="0" err="1" smtClean="0">
                <a:latin typeface="NikoshBAN" pitchFamily="2" charset="0"/>
                <a:cs typeface="NikoshBAN" pitchFamily="2" charset="0"/>
              </a:rPr>
              <a:t>ট্রেড</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ইন্সট্রাক্টর</a:t>
            </a:r>
            <a:r>
              <a:rPr lang="en-US" sz="2800" dirty="0" smtClean="0">
                <a:latin typeface="NikoshBAN" pitchFamily="2" charset="0"/>
                <a:cs typeface="NikoshBAN" pitchFamily="2" charset="0"/>
              </a:rPr>
              <a:t> </a:t>
            </a:r>
            <a:endParaRPr lang="bn-IN" sz="2800" dirty="0" smtClean="0">
              <a:latin typeface="NikoshBAN" pitchFamily="2" charset="0"/>
              <a:cs typeface="NikoshBAN" pitchFamily="2" charset="0"/>
            </a:endParaRPr>
          </a:p>
          <a:p>
            <a:r>
              <a:rPr lang="bn-IN" sz="2800" dirty="0" smtClean="0">
                <a:latin typeface="NikoshBAN" pitchFamily="2" charset="0"/>
                <a:cs typeface="NikoshBAN" pitchFamily="2" charset="0"/>
              </a:rPr>
              <a:t>বাকেরগঞ্জ সরকারি বালিকা মাধ্যমিক বিদ্যালয় </a:t>
            </a:r>
          </a:p>
          <a:p>
            <a:r>
              <a:rPr lang="bn-IN" sz="2400" dirty="0" smtClean="0">
                <a:latin typeface="NikoshBAN" pitchFamily="2" charset="0"/>
                <a:cs typeface="NikoshBAN" pitchFamily="2" charset="0"/>
              </a:rPr>
              <a:t>                    বাকেরগঞ্জ,বরিশাল।</a:t>
            </a:r>
          </a:p>
          <a:p>
            <a:pPr lvl="2"/>
            <a:r>
              <a:rPr lang="bn-IN" sz="2800" dirty="0" smtClean="0">
                <a:latin typeface="NikoshBAN" pitchFamily="2" charset="0"/>
                <a:cs typeface="NikoshBAN" pitchFamily="2" charset="0"/>
              </a:rPr>
              <a:t>মোবাইল নং-০১৯১৭-৯৮২৪০৫</a:t>
            </a:r>
            <a:endParaRPr lang="en-US" sz="2800" dirty="0">
              <a:latin typeface="NikoshBAN" pitchFamily="2" charset="0"/>
              <a:cs typeface="NikoshBAN" pitchFamily="2" charset="0"/>
            </a:endParaRPr>
          </a:p>
        </p:txBody>
      </p:sp>
      <p:sp>
        <p:nvSpPr>
          <p:cNvPr id="6" name="TextBox 5"/>
          <p:cNvSpPr txBox="1"/>
          <p:nvPr/>
        </p:nvSpPr>
        <p:spPr>
          <a:xfrm>
            <a:off x="6096000" y="3048000"/>
            <a:ext cx="2819400" cy="2246769"/>
          </a:xfrm>
          <a:prstGeom prst="rect">
            <a:avLst/>
          </a:prstGeom>
          <a:noFill/>
        </p:spPr>
        <p:txBody>
          <a:bodyPr wrap="square" rtlCol="0">
            <a:spAutoFit/>
          </a:bodyPr>
          <a:lstStyle/>
          <a:p>
            <a:r>
              <a:rPr lang="bn-IN" sz="2800" dirty="0" smtClean="0">
                <a:latin typeface="NikoshBAN" pitchFamily="2" charset="0"/>
                <a:cs typeface="NikoshBAN" pitchFamily="2" charset="0"/>
              </a:rPr>
              <a:t>শ্রেনীঃ ৭ম</a:t>
            </a:r>
          </a:p>
          <a:p>
            <a:r>
              <a:rPr lang="bn-IN" sz="2800" dirty="0" smtClean="0">
                <a:latin typeface="NikoshBAN" pitchFamily="2" charset="0"/>
                <a:cs typeface="NikoshBAN" pitchFamily="2" charset="0"/>
              </a:rPr>
              <a:t>বিষয়ঃ বিজ্ঞান </a:t>
            </a:r>
          </a:p>
          <a:p>
            <a:r>
              <a:rPr lang="bn-IN" sz="2800" dirty="0" smtClean="0">
                <a:latin typeface="NikoshBAN" pitchFamily="2" charset="0"/>
                <a:cs typeface="NikoshBAN" pitchFamily="2" charset="0"/>
              </a:rPr>
              <a:t>আধ্যায়ঃ সপ্তম </a:t>
            </a:r>
          </a:p>
          <a:p>
            <a:r>
              <a:rPr lang="bn-IN" sz="2800" dirty="0" smtClean="0">
                <a:latin typeface="NikoshBAN" pitchFamily="2" charset="0"/>
                <a:cs typeface="NikoshBAN" pitchFamily="2" charset="0"/>
              </a:rPr>
              <a:t>সময়ঃ ৫০ মিনিট </a:t>
            </a:r>
          </a:p>
          <a:p>
            <a:r>
              <a:rPr lang="bn-IN" sz="2800" dirty="0" smtClean="0">
                <a:latin typeface="NikoshBAN" pitchFamily="2" charset="0"/>
                <a:cs typeface="NikoshBAN" pitchFamily="2" charset="0"/>
              </a:rPr>
              <a:t>তারিখঃ</a:t>
            </a:r>
            <a:r>
              <a:rPr lang="en-US" sz="2800" smtClean="0">
                <a:latin typeface="NikoshBAN" pitchFamily="2" charset="0"/>
                <a:cs typeface="NikoshBAN" pitchFamily="2" charset="0"/>
              </a:rPr>
              <a:t>২৮</a:t>
            </a:r>
            <a:r>
              <a:rPr lang="bn-IN" sz="2800" smtClean="0">
                <a:latin typeface="NikoshBAN" pitchFamily="2" charset="0"/>
                <a:cs typeface="NikoshBAN" pitchFamily="2" charset="0"/>
              </a:rPr>
              <a:t>/০৩/২০২০</a:t>
            </a:r>
            <a:endParaRPr lang="en-US" sz="2800" dirty="0">
              <a:latin typeface="NikoshBAN" pitchFamily="2" charset="0"/>
              <a:cs typeface="NikoshBAN" pitchFamily="2" charset="0"/>
            </a:endParaRPr>
          </a:p>
        </p:txBody>
      </p:sp>
      <p:sp>
        <p:nvSpPr>
          <p:cNvPr id="7" name="TextBox 6"/>
          <p:cNvSpPr txBox="1"/>
          <p:nvPr/>
        </p:nvSpPr>
        <p:spPr>
          <a:xfrm>
            <a:off x="2895600" y="457200"/>
            <a:ext cx="3124200" cy="584775"/>
          </a:xfrm>
          <a:prstGeom prst="rect">
            <a:avLst/>
          </a:prstGeom>
          <a:noFill/>
        </p:spPr>
        <p:txBody>
          <a:bodyPr wrap="square" rtlCol="0">
            <a:spAutoFit/>
          </a:bodyPr>
          <a:lstStyle/>
          <a:p>
            <a:pPr algn="ctr"/>
            <a:r>
              <a:rPr lang="bn-IN" sz="3200" dirty="0" smtClean="0">
                <a:latin typeface="NikoshBAN" pitchFamily="2" charset="0"/>
                <a:cs typeface="NikoshBAN" pitchFamily="2" charset="0"/>
              </a:rPr>
              <a:t>শিক্ষক পরিচিতি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p:cBhvr override="childStyle">
                                        <p:cTn id="6" dur="5000" fill="hold"/>
                                        <p:tgtEl>
                                          <p:spTgt spid="2"/>
                                        </p:tgtEl>
                                        <p:attrNameLst>
                                          <p:attrName>style.color</p:attrName>
                                        </p:attrNameLst>
                                      </p:cBhvr>
                                      <p:by>
                                        <p:hsl h="-7200000" s="0" l="0"/>
                                      </p:by>
                                    </p:animClr>
                                    <p:animClr clrSpc="hsl">
                                      <p:cBhvr>
                                        <p:cTn id="7" dur="5000" fill="hold"/>
                                        <p:tgtEl>
                                          <p:spTgt spid="2"/>
                                        </p:tgtEl>
                                        <p:attrNameLst>
                                          <p:attrName>fillcolor</p:attrName>
                                        </p:attrNameLst>
                                      </p:cBhvr>
                                      <p:by>
                                        <p:hsl h="-7200000" s="0" l="0"/>
                                      </p:by>
                                    </p:animClr>
                                    <p:animClr clrSpc="hsl">
                                      <p:cBhvr>
                                        <p:cTn id="8" dur="5000" fill="hold"/>
                                        <p:tgtEl>
                                          <p:spTgt spid="2"/>
                                        </p:tgtEl>
                                        <p:attrNameLst>
                                          <p:attrName>stroke.color</p:attrName>
                                        </p:attrNameLst>
                                      </p:cBhvr>
                                      <p:by>
                                        <p:hsl h="-7200000" s="0" l="0"/>
                                      </p:by>
                                    </p:animClr>
                                    <p:set>
                                      <p:cBhvr>
                                        <p:cTn id="9" dur="50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0" fill="hold"/>
                                        <p:tgtEl>
                                          <p:spTgt spid="6"/>
                                        </p:tgtEl>
                                        <p:attrNameLst>
                                          <p:attrName>ppt_x</p:attrName>
                                        </p:attrNameLst>
                                      </p:cBhvr>
                                      <p:tavLst>
                                        <p:tav tm="0">
                                          <p:val>
                                            <p:strVal val="#ppt_x"/>
                                          </p:val>
                                        </p:tav>
                                        <p:tav tm="100000">
                                          <p:val>
                                            <p:strVal val="#ppt_x"/>
                                          </p:val>
                                        </p:tav>
                                      </p:tavLst>
                                    </p:anim>
                                    <p:anim calcmode="lin" valueType="num">
                                      <p:cBhvr additive="base">
                                        <p:cTn id="27"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3582" y="490330"/>
            <a:ext cx="2040835" cy="2827392"/>
            <a:chOff x="3682896" y="1843536"/>
            <a:chExt cx="1649080" cy="2421007"/>
          </a:xfrm>
        </p:grpSpPr>
        <p:pic>
          <p:nvPicPr>
            <p:cNvPr id="3" name="Picture 4"/>
            <p:cNvPicPr>
              <a:picLocks noChangeAspect="1" noChangeArrowheads="1"/>
            </p:cNvPicPr>
            <p:nvPr/>
          </p:nvPicPr>
          <p:blipFill>
            <a:blip r:embed="rId3">
              <a:extLst>
                <a:ext uri="{BEBA8EAE-BF5A-486C-A8C5-ECC9F3942E4B}">
                  <a14:imgProps xmlns="" xmlns:a14="http://schemas.microsoft.com/office/drawing/2010/main">
                    <a14:imgLayer r:embed="rId4">
                      <a14:imgEffect>
                        <a14:brightnessContrast bright="19000"/>
                      </a14:imgEffect>
                    </a14:imgLayer>
                  </a14:imgProps>
                </a:ext>
                <a:ext uri="{28A0092B-C50C-407E-A947-70E740481C1C}">
                  <a14:useLocalDpi xmlns="" xmlns:a14="http://schemas.microsoft.com/office/drawing/2010/main" val="0"/>
                </a:ext>
              </a:extLst>
            </a:blip>
            <a:srcRect/>
            <a:stretch>
              <a:fillRect/>
            </a:stretch>
          </p:blipFill>
          <p:spPr bwMode="auto">
            <a:xfrm>
              <a:off x="3698844" y="1843536"/>
              <a:ext cx="1494258" cy="1790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682896" y="3658402"/>
              <a:ext cx="1649080" cy="606141"/>
            </a:xfrm>
            <a:prstGeom prst="rect">
              <a:avLst/>
            </a:prstGeom>
          </p:spPr>
          <p:txBody>
            <a:bodyPr wrap="square">
              <a:spAutoFit/>
            </a:bodyPr>
            <a:lstStyle/>
            <a:p>
              <a:pPr algn="ctr"/>
              <a:r>
                <a:rPr lang="bn-BD" sz="2000" dirty="0" smtClean="0">
                  <a:latin typeface="NikoshBAN" pitchFamily="2" charset="0"/>
                  <a:cs typeface="NikoshBAN" pitchFamily="2" charset="0"/>
                  <a:sym typeface="Wingdings"/>
                </a:rPr>
                <a:t>হারিকেনে কেরোসিন ব্যবহৃত হচ্ছে</a:t>
              </a:r>
              <a:endParaRPr lang="en-US" sz="2000" dirty="0">
                <a:latin typeface="NikoshBAN" pitchFamily="2" charset="0"/>
                <a:cs typeface="NikoshBAN" pitchFamily="2" charset="0"/>
              </a:endParaRPr>
            </a:p>
          </p:txBody>
        </p:sp>
      </p:grpSp>
      <p:grpSp>
        <p:nvGrpSpPr>
          <p:cNvPr id="5" name="Group 15"/>
          <p:cNvGrpSpPr/>
          <p:nvPr/>
        </p:nvGrpSpPr>
        <p:grpSpPr>
          <a:xfrm flipH="1">
            <a:off x="4956313" y="0"/>
            <a:ext cx="4187687" cy="845128"/>
            <a:chOff x="-1" y="0"/>
            <a:chExt cx="2970461" cy="997527"/>
          </a:xfrm>
        </p:grpSpPr>
        <p:sp>
          <p:nvSpPr>
            <p:cNvPr id="17" name="Pentagon 16"/>
            <p:cNvSpPr/>
            <p:nvPr/>
          </p:nvSpPr>
          <p:spPr>
            <a:xfrm>
              <a:off x="-1" y="0"/>
              <a:ext cx="2970461" cy="997527"/>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8" name="Rectangle 17"/>
            <p:cNvSpPr/>
            <p:nvPr/>
          </p:nvSpPr>
          <p:spPr>
            <a:xfrm>
              <a:off x="-1" y="0"/>
              <a:ext cx="2687783" cy="908192"/>
            </a:xfrm>
            <a:prstGeom prst="rect">
              <a:avLst/>
            </a:prstGeom>
          </p:spPr>
          <p:txBody>
            <a:bodyPr wrap="square">
              <a:spAutoFit/>
            </a:bodyPr>
            <a:lstStyle/>
            <a:p>
              <a:pPr algn="ctr">
                <a:defRPr/>
              </a:pPr>
              <a:r>
                <a:rPr lang="bn-BD" sz="4400" b="1" dirty="0" smtClean="0">
                  <a:solidFill>
                    <a:schemeClr val="bg1"/>
                  </a:solidFill>
                  <a:latin typeface="NikoshBAN" pitchFamily="2" charset="0"/>
                  <a:cs typeface="NikoshBAN" pitchFamily="2" charset="0"/>
                </a:rPr>
                <a:t>চিন্তা করে বল</a:t>
              </a:r>
              <a:endParaRPr lang="bn-BD" sz="4400" b="1" dirty="0">
                <a:solidFill>
                  <a:schemeClr val="bg1"/>
                </a:solidFill>
                <a:latin typeface="NikoshBAN" pitchFamily="2" charset="0"/>
                <a:cs typeface="NikoshBAN" pitchFamily="2" charset="0"/>
              </a:endParaRPr>
            </a:p>
          </p:txBody>
        </p:sp>
      </p:grpSp>
      <p:grpSp>
        <p:nvGrpSpPr>
          <p:cNvPr id="6" name="Group 4"/>
          <p:cNvGrpSpPr/>
          <p:nvPr/>
        </p:nvGrpSpPr>
        <p:grpSpPr>
          <a:xfrm>
            <a:off x="2526899" y="2054087"/>
            <a:ext cx="2979725" cy="2720318"/>
            <a:chOff x="2526899" y="2054087"/>
            <a:chExt cx="2979725" cy="2720318"/>
          </a:xfrm>
        </p:grpSpPr>
        <p:sp>
          <p:nvSpPr>
            <p:cNvPr id="7" name="Rectangle 6"/>
            <p:cNvSpPr/>
            <p:nvPr/>
          </p:nvSpPr>
          <p:spPr>
            <a:xfrm>
              <a:off x="2875722" y="4312740"/>
              <a:ext cx="2537788" cy="461665"/>
            </a:xfrm>
            <a:prstGeom prst="rect">
              <a:avLst/>
            </a:prstGeom>
          </p:spPr>
          <p:txBody>
            <a:bodyPr wrap="square">
              <a:spAutoFit/>
            </a:bodyPr>
            <a:lstStyle/>
            <a:p>
              <a:r>
                <a:rPr lang="bn-BD" sz="2400" dirty="0" smtClean="0">
                  <a:latin typeface="NikoshBAN" pitchFamily="2" charset="0"/>
                  <a:cs typeface="NikoshBAN" pitchFamily="2" charset="0"/>
                  <a:sym typeface="Wingdings"/>
                </a:rPr>
                <a:t>চুলায় কাঠ ব্যবহৃত হচ্ছে</a:t>
              </a:r>
              <a:endParaRPr lang="en-US" sz="2400" dirty="0">
                <a:latin typeface="NikoshBAN" pitchFamily="2" charset="0"/>
                <a:cs typeface="NikoshBAN" pitchFamily="2" charset="0"/>
              </a:endParaRPr>
            </a:p>
          </p:txBody>
        </p:sp>
        <p:pic>
          <p:nvPicPr>
            <p:cNvPr id="19" name="Picture 3"/>
            <p:cNvPicPr>
              <a:picLocks noChangeAspect="1" noChangeArrowheads="1"/>
            </p:cNvPicPr>
            <p:nvPr/>
          </p:nvPicPr>
          <p:blipFill>
            <a:blip r:embed="rId5">
              <a:extLst>
                <a:ext uri="{BEBA8EAE-BF5A-486C-A8C5-ECC9F3942E4B}">
                  <a14:imgProps xmlns="" xmlns:a14="http://schemas.microsoft.com/office/drawing/2010/main">
                    <a14:imgLayer r:embed="rId6">
                      <a14:imgEffect>
                        <a14:brightnessContrast bright="12000"/>
                      </a14:imgEffect>
                    </a14:imgLayer>
                  </a14:imgProps>
                </a:ext>
                <a:ext uri="{28A0092B-C50C-407E-A947-70E740481C1C}">
                  <a14:useLocalDpi xmlns="" xmlns:a14="http://schemas.microsoft.com/office/drawing/2010/main" val="0"/>
                </a:ext>
              </a:extLst>
            </a:blip>
            <a:srcRect/>
            <a:stretch>
              <a:fillRect/>
            </a:stretch>
          </p:blipFill>
          <p:spPr bwMode="auto">
            <a:xfrm>
              <a:off x="2526899" y="2054087"/>
              <a:ext cx="2979725" cy="22528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8" name="Group 19"/>
          <p:cNvGrpSpPr/>
          <p:nvPr/>
        </p:nvGrpSpPr>
        <p:grpSpPr>
          <a:xfrm>
            <a:off x="5789246" y="3066975"/>
            <a:ext cx="2951304" cy="3363951"/>
            <a:chOff x="5789246" y="3066975"/>
            <a:chExt cx="2951304" cy="3363951"/>
          </a:xfrm>
        </p:grpSpPr>
        <p:pic>
          <p:nvPicPr>
            <p:cNvPr id="21" name="Picture 20" descr="C:\Users\DOEL\Desktop\Iimage\ertetew.jpg"/>
            <p:cNvPicPr>
              <a:picLocks noChangeAspect="1" noChangeArrowheads="1"/>
            </p:cNvPicPr>
            <p:nvPr/>
          </p:nvPicPr>
          <p:blipFill>
            <a:blip r:embed="rId7">
              <a:extLst>
                <a:ext uri="{BEBA8EAE-BF5A-486C-A8C5-ECC9F3942E4B}">
                  <a14:imgProps xmlns="" xmlns:a14="http://schemas.microsoft.com/office/drawing/2010/main">
                    <a14:imgLayer r:embed="rId8">
                      <a14:imgEffect>
                        <a14:brightnessContrast bright="21000"/>
                      </a14:imgEffect>
                    </a14:imgLayer>
                  </a14:imgProps>
                </a:ext>
                <a:ext uri="{28A0092B-C50C-407E-A947-70E740481C1C}">
                  <a14:useLocalDpi xmlns="" xmlns:a14="http://schemas.microsoft.com/office/drawing/2010/main" val="0"/>
                </a:ext>
              </a:extLst>
            </a:blip>
            <a:srcRect/>
            <a:stretch>
              <a:fillRect/>
            </a:stretch>
          </p:blipFill>
          <p:spPr bwMode="auto">
            <a:xfrm>
              <a:off x="5789246" y="3066975"/>
              <a:ext cx="2951304" cy="2896505"/>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Rectangle 21"/>
            <p:cNvSpPr/>
            <p:nvPr/>
          </p:nvSpPr>
          <p:spPr>
            <a:xfrm>
              <a:off x="6228522" y="5969261"/>
              <a:ext cx="2458272" cy="461665"/>
            </a:xfrm>
            <a:prstGeom prst="rect">
              <a:avLst/>
            </a:prstGeom>
          </p:spPr>
          <p:txBody>
            <a:bodyPr wrap="square">
              <a:spAutoFit/>
            </a:bodyPr>
            <a:lstStyle/>
            <a:p>
              <a:r>
                <a:rPr lang="bn-BD" sz="2400" dirty="0" smtClean="0">
                  <a:latin typeface="NikoshBAN" pitchFamily="2" charset="0"/>
                  <a:cs typeface="NikoshBAN" pitchFamily="2" charset="0"/>
                  <a:sym typeface="Wingdings"/>
                </a:rPr>
                <a:t>চুলায় গ্যাস ব্যবহৃত হচ্ছে</a:t>
              </a:r>
              <a:endParaRPr lang="en-US" sz="2400" dirty="0">
                <a:latin typeface="NikoshBAN" pitchFamily="2" charset="0"/>
                <a:cs typeface="NikoshBAN" pitchFamily="2" charset="0"/>
              </a:endParaRPr>
            </a:p>
          </p:txBody>
        </p:sp>
      </p:grpSp>
    </p:spTree>
    <p:extLst>
      <p:ext uri="{BB962C8B-B14F-4D97-AF65-F5344CB8AC3E}">
        <p14:creationId xmlns="" xmlns:p14="http://schemas.microsoft.com/office/powerpoint/2010/main" val="13273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681" y="1639656"/>
            <a:ext cx="7952509" cy="218560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prstTxWarp prst="textPlain">
              <a:avLst/>
            </a:prstTxWarp>
            <a:spAutoFit/>
          </a:bodyPr>
          <a:lstStyle/>
          <a:p>
            <a:pPr algn="ctr"/>
            <a:r>
              <a:rPr lang="bn-BD" sz="4000" b="1" dirty="0" smtClean="0">
                <a:ln w="31550" cmpd="sng">
                  <a:noFill/>
                  <a:prstDash val="solid"/>
                </a:ln>
                <a:blipFill dpi="0" rotWithShape="1">
                  <a:blip r:embed="rId3">
                    <a:extLst>
                      <a:ext uri="{28A0092B-C50C-407E-A947-70E740481C1C}">
                        <a14:useLocalDpi xmlns="" xmlns:a14="http://schemas.microsoft.com/office/drawing/2010/main" val="0"/>
                      </a:ext>
                    </a:extLst>
                  </a:blip>
                  <a:srcRect/>
                  <a:stretch>
                    <a:fillRect/>
                  </a:stretch>
                </a:blipFill>
                <a:effectLst>
                  <a:outerShdw blurRad="50800" dist="40000" dir="5400000" algn="tl" rotWithShape="0">
                    <a:srgbClr val="000000">
                      <a:shade val="5000"/>
                      <a:satMod val="120000"/>
                      <a:alpha val="33000"/>
                    </a:srgbClr>
                  </a:outerShdw>
                </a:effectLst>
                <a:latin typeface="NikoshBAN" pitchFamily="2" charset="0"/>
                <a:cs typeface="NikoshBAN" pitchFamily="2" charset="0"/>
                <a:sym typeface="Wingdings"/>
              </a:rPr>
              <a:t>অনবায়নযোগ্য শক্তি</a:t>
            </a:r>
          </a:p>
        </p:txBody>
      </p:sp>
      <p:sp>
        <p:nvSpPr>
          <p:cNvPr id="3" name="Rectangle 2"/>
          <p:cNvSpPr/>
          <p:nvPr/>
        </p:nvSpPr>
        <p:spPr>
          <a:xfrm>
            <a:off x="1398685" y="4829806"/>
            <a:ext cx="6386945" cy="769441"/>
          </a:xfrm>
          <a:prstGeom prst="rect">
            <a:avLst/>
          </a:prstGeom>
        </p:spPr>
        <p:txBody>
          <a:bodyPr wrap="square">
            <a:spAutoFit/>
          </a:bodyPr>
          <a:lstStyle/>
          <a:p>
            <a:pPr algn="ctr">
              <a:defRPr/>
            </a:pPr>
            <a:r>
              <a:rPr lang="bn-BD" sz="3600" dirty="0" smtClean="0">
                <a:effectLst>
                  <a:outerShdw blurRad="38100" dist="38100" dir="2700000" algn="tl">
                    <a:srgbClr val="000000">
                      <a:alpha val="43137"/>
                    </a:srgbClr>
                  </a:outerShdw>
                </a:effectLst>
                <a:latin typeface="NikoshBAN" pitchFamily="2" charset="0"/>
                <a:cs typeface="NikoshBAN" pitchFamily="2" charset="0"/>
              </a:rPr>
              <a:t> </a:t>
            </a:r>
            <a:r>
              <a:rPr lang="bn-BD" sz="4400" dirty="0" smtClean="0">
                <a:effectLst>
                  <a:outerShdw blurRad="38100" dist="38100" dir="2700000" algn="tl">
                    <a:srgbClr val="000000">
                      <a:alpha val="43137"/>
                    </a:srgbClr>
                  </a:outerShdw>
                </a:effectLst>
                <a:latin typeface="NikoshBAN" pitchFamily="2" charset="0"/>
                <a:cs typeface="NikoshBAN" pitchFamily="2" charset="0"/>
              </a:rPr>
              <a:t>পাঠ: ১০</a:t>
            </a:r>
            <a:endParaRPr lang="bn-BD" sz="4400"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9586286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2000" fill="hold"/>
                                        <p:tgtEl>
                                          <p:spTgt spid="3"/>
                                        </p:tgtEl>
                                        <p:attrNameLst>
                                          <p:attrName>ppt_x</p:attrName>
                                        </p:attrNameLst>
                                      </p:cBhvr>
                                      <p:tavLst>
                                        <p:tav tm="0">
                                          <p:val>
                                            <p:strVal val="#ppt_x"/>
                                          </p:val>
                                        </p:tav>
                                        <p:tav tm="100000">
                                          <p:val>
                                            <p:strVal val="#ppt_x"/>
                                          </p:val>
                                        </p:tav>
                                      </p:tavLst>
                                    </p:anim>
                                    <p:anim calcmode="lin" valueType="num">
                                      <p:cBhvr additive="base">
                                        <p:cTn id="11"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9242" y="124321"/>
            <a:ext cx="4571993"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bn-BD" sz="4000" dirty="0" smtClean="0">
                <a:latin typeface="NikoshBAN" pitchFamily="2" charset="0"/>
                <a:cs typeface="NikoshBAN" pitchFamily="2" charset="0"/>
              </a:rPr>
              <a:t>এই পাঠ শেষে শিক্ষার্থীরা</a:t>
            </a:r>
            <a:r>
              <a:rPr lang="en-US" sz="4000" dirty="0" smtClean="0">
                <a:latin typeface="NikoshBAN" pitchFamily="2" charset="0"/>
                <a:cs typeface="NikoshBAN" pitchFamily="2" charset="0"/>
              </a:rPr>
              <a:t>…</a:t>
            </a:r>
            <a:endParaRPr lang="en-US" sz="3200" dirty="0">
              <a:latin typeface="NikoshBAN" pitchFamily="2" charset="0"/>
              <a:cs typeface="NikoshBAN" pitchFamily="2" charset="0"/>
            </a:endParaRPr>
          </a:p>
        </p:txBody>
      </p:sp>
      <p:grpSp>
        <p:nvGrpSpPr>
          <p:cNvPr id="3" name="Group 3"/>
          <p:cNvGrpSpPr/>
          <p:nvPr/>
        </p:nvGrpSpPr>
        <p:grpSpPr>
          <a:xfrm>
            <a:off x="366738" y="1884207"/>
            <a:ext cx="8272681" cy="1161634"/>
            <a:chOff x="928259" y="1440874"/>
            <a:chExt cx="7287492" cy="1161634"/>
          </a:xfrm>
          <a:noFill/>
        </p:grpSpPr>
        <p:sp>
          <p:nvSpPr>
            <p:cNvPr id="7" name="Rounded Rectangle 6"/>
            <p:cNvSpPr/>
            <p:nvPr/>
          </p:nvSpPr>
          <p:spPr>
            <a:xfrm>
              <a:off x="928259" y="1440874"/>
              <a:ext cx="7287492" cy="1161634"/>
            </a:xfrm>
            <a:prstGeom prst="roundRect">
              <a:avLst/>
            </a:prstGeom>
            <a:grpFill/>
            <a:ln w="28575">
              <a:solidFill>
                <a:srgbClr val="00CC66"/>
              </a:solidFill>
            </a:ln>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8" name="Rectangle 7"/>
            <p:cNvSpPr/>
            <p:nvPr/>
          </p:nvSpPr>
          <p:spPr>
            <a:xfrm>
              <a:off x="980887" y="1678816"/>
              <a:ext cx="7201331" cy="646331"/>
            </a:xfrm>
            <a:prstGeom prst="rect">
              <a:avLst/>
            </a:prstGeom>
            <a:grpFill/>
            <a:ln w="28575">
              <a:noFill/>
            </a:ln>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wrap="square">
              <a:spAutoFit/>
            </a:bodyPr>
            <a:lstStyle/>
            <a:p>
              <a:r>
                <a:rPr lang="bn-BD" sz="3600" dirty="0" smtClean="0">
                  <a:solidFill>
                    <a:schemeClr val="tx1"/>
                  </a:solidFill>
                  <a:latin typeface="NikoshBAN" pitchFamily="2" charset="0"/>
                  <a:cs typeface="NikoshBAN" pitchFamily="2" charset="0"/>
                </a:rPr>
                <a:t>১. অনবায়নযোগ্য শক্তির ধারণা বর্ণনা করতে পারবে;</a:t>
              </a:r>
              <a:endParaRPr lang="bn-BD" sz="3600" dirty="0">
                <a:solidFill>
                  <a:schemeClr val="tx1"/>
                </a:solidFill>
                <a:latin typeface="NikoshBAN" pitchFamily="2" charset="0"/>
                <a:cs typeface="NikoshBAN" pitchFamily="2" charset="0"/>
              </a:endParaRPr>
            </a:p>
          </p:txBody>
        </p:sp>
      </p:grpSp>
      <p:grpSp>
        <p:nvGrpSpPr>
          <p:cNvPr id="4" name="Group 9"/>
          <p:cNvGrpSpPr/>
          <p:nvPr/>
        </p:nvGrpSpPr>
        <p:grpSpPr>
          <a:xfrm>
            <a:off x="368968" y="3241952"/>
            <a:ext cx="8373979" cy="1161634"/>
            <a:chOff x="928259" y="1440874"/>
            <a:chExt cx="7314032" cy="1161634"/>
          </a:xfrm>
          <a:noFill/>
        </p:grpSpPr>
        <p:sp>
          <p:nvSpPr>
            <p:cNvPr id="13" name="Rounded Rectangle 12"/>
            <p:cNvSpPr/>
            <p:nvPr/>
          </p:nvSpPr>
          <p:spPr>
            <a:xfrm>
              <a:off x="928259" y="1440874"/>
              <a:ext cx="7287492" cy="1161634"/>
            </a:xfrm>
            <a:prstGeom prst="roundRect">
              <a:avLst/>
            </a:prstGeom>
            <a:grpFill/>
            <a:ln w="28575">
              <a:solidFill>
                <a:srgbClr val="00CC66"/>
              </a:solidFill>
            </a:ln>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4" name="Rectangle 13"/>
            <p:cNvSpPr/>
            <p:nvPr/>
          </p:nvSpPr>
          <p:spPr>
            <a:xfrm>
              <a:off x="956390" y="1623396"/>
              <a:ext cx="7285901" cy="646331"/>
            </a:xfrm>
            <a:prstGeom prst="rect">
              <a:avLst/>
            </a:prstGeom>
            <a:grpFill/>
            <a:ln w="28575">
              <a:noFill/>
            </a:ln>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wrap="square">
              <a:spAutoFit/>
            </a:bodyPr>
            <a:lstStyle/>
            <a:p>
              <a:r>
                <a:rPr lang="bn-BD" sz="3600" dirty="0" smtClean="0">
                  <a:solidFill>
                    <a:schemeClr val="tx1"/>
                  </a:solidFill>
                  <a:latin typeface="NikoshBAN" pitchFamily="2" charset="0"/>
                  <a:cs typeface="NikoshBAN" pitchFamily="2" charset="0"/>
                </a:rPr>
                <a:t> ২. অনবায়নযোগ্য শক্তির সুবিধা ব্যাখ্যা করতে পারবে;</a:t>
              </a:r>
              <a:endParaRPr lang="bn-BD" sz="3600" dirty="0">
                <a:solidFill>
                  <a:schemeClr val="tx1"/>
                </a:solidFill>
                <a:latin typeface="NikoshBAN" pitchFamily="2" charset="0"/>
                <a:cs typeface="NikoshBAN" pitchFamily="2" charset="0"/>
              </a:endParaRPr>
            </a:p>
          </p:txBody>
        </p:sp>
      </p:grpSp>
      <p:grpSp>
        <p:nvGrpSpPr>
          <p:cNvPr id="5" name="Group 15"/>
          <p:cNvGrpSpPr/>
          <p:nvPr/>
        </p:nvGrpSpPr>
        <p:grpSpPr>
          <a:xfrm>
            <a:off x="355404" y="4613553"/>
            <a:ext cx="8492160" cy="1161634"/>
            <a:chOff x="928259" y="1440874"/>
            <a:chExt cx="7389130" cy="1161634"/>
          </a:xfrm>
          <a:noFill/>
        </p:grpSpPr>
        <p:sp>
          <p:nvSpPr>
            <p:cNvPr id="19" name="Rounded Rectangle 18"/>
            <p:cNvSpPr/>
            <p:nvPr/>
          </p:nvSpPr>
          <p:spPr>
            <a:xfrm>
              <a:off x="928259" y="1440874"/>
              <a:ext cx="7284143" cy="1161634"/>
            </a:xfrm>
            <a:prstGeom prst="roundRect">
              <a:avLst/>
            </a:prstGeom>
            <a:grpFill/>
            <a:ln w="28575">
              <a:solidFill>
                <a:srgbClr val="00CC66"/>
              </a:solidFill>
            </a:ln>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0" name="Rectangle 19"/>
            <p:cNvSpPr/>
            <p:nvPr/>
          </p:nvSpPr>
          <p:spPr>
            <a:xfrm>
              <a:off x="973322" y="1678816"/>
              <a:ext cx="7344067" cy="646331"/>
            </a:xfrm>
            <a:prstGeom prst="rect">
              <a:avLst/>
            </a:prstGeom>
            <a:grpFill/>
            <a:ln w="28575">
              <a:noFill/>
            </a:ln>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wrap="square">
              <a:spAutoFit/>
            </a:bodyPr>
            <a:lstStyle/>
            <a:p>
              <a:r>
                <a:rPr lang="bn-BD" sz="3600" dirty="0" smtClean="0">
                  <a:solidFill>
                    <a:schemeClr val="tx1"/>
                  </a:solidFill>
                  <a:latin typeface="NikoshBAN" pitchFamily="2" charset="0"/>
                  <a:cs typeface="NikoshBAN" pitchFamily="2" charset="0"/>
                </a:rPr>
                <a:t>৩.</a:t>
              </a:r>
              <a:r>
                <a:rPr lang="en-US" sz="3600" dirty="0" smtClean="0">
                  <a:solidFill>
                    <a:schemeClr val="tx1"/>
                  </a:solidFill>
                  <a:latin typeface="NikoshBAN" pitchFamily="2" charset="0"/>
                  <a:cs typeface="NikoshBAN" pitchFamily="2" charset="0"/>
                </a:rPr>
                <a:t> </a:t>
              </a:r>
              <a:r>
                <a:rPr lang="bn-BD" sz="3600" dirty="0" smtClean="0">
                  <a:solidFill>
                    <a:schemeClr val="tx1"/>
                  </a:solidFill>
                  <a:latin typeface="NikoshBAN" pitchFamily="2" charset="0"/>
                  <a:cs typeface="NikoshBAN" pitchFamily="2" charset="0"/>
                </a:rPr>
                <a:t>অনবায়নযোগ্য শক্তির সীমাবদ্ধতা ব্যাখ্যা করতে </a:t>
              </a:r>
              <a:r>
                <a:rPr lang="bn-BD" sz="3600" dirty="0">
                  <a:solidFill>
                    <a:schemeClr val="tx1"/>
                  </a:solidFill>
                  <a:latin typeface="NikoshBAN" pitchFamily="2" charset="0"/>
                  <a:cs typeface="NikoshBAN" pitchFamily="2" charset="0"/>
                </a:rPr>
                <a:t>পারবে।</a:t>
              </a:r>
            </a:p>
          </p:txBody>
        </p:sp>
      </p:grpSp>
      <p:grpSp>
        <p:nvGrpSpPr>
          <p:cNvPr id="6" name="Group 20"/>
          <p:cNvGrpSpPr/>
          <p:nvPr/>
        </p:nvGrpSpPr>
        <p:grpSpPr>
          <a:xfrm>
            <a:off x="2" y="0"/>
            <a:ext cx="2507672" cy="845128"/>
            <a:chOff x="-1" y="0"/>
            <a:chExt cx="2970461" cy="997527"/>
          </a:xfrm>
        </p:grpSpPr>
        <p:sp>
          <p:nvSpPr>
            <p:cNvPr id="22" name="Pentagon 21"/>
            <p:cNvSpPr/>
            <p:nvPr/>
          </p:nvSpPr>
          <p:spPr>
            <a:xfrm>
              <a:off x="-1" y="0"/>
              <a:ext cx="2970461" cy="997527"/>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3" name="Rectangle 22"/>
            <p:cNvSpPr/>
            <p:nvPr/>
          </p:nvSpPr>
          <p:spPr>
            <a:xfrm>
              <a:off x="-1" y="0"/>
              <a:ext cx="2687783" cy="908192"/>
            </a:xfrm>
            <a:prstGeom prst="rect">
              <a:avLst/>
            </a:prstGeom>
          </p:spPr>
          <p:txBody>
            <a:bodyPr wrap="square">
              <a:spAutoFit/>
            </a:bodyPr>
            <a:lstStyle/>
            <a:p>
              <a:pPr algn="ctr">
                <a:defRPr/>
              </a:pPr>
              <a:r>
                <a:rPr lang="bn-BD" sz="4400" b="1" dirty="0" smtClean="0">
                  <a:solidFill>
                    <a:schemeClr val="bg1"/>
                  </a:solidFill>
                  <a:latin typeface="NikoshBAN" pitchFamily="2" charset="0"/>
                  <a:cs typeface="NikoshBAN" pitchFamily="2" charset="0"/>
                </a:rPr>
                <a:t>শিখনফল</a:t>
              </a:r>
              <a:endParaRPr lang="bn-BD" sz="4400" b="1" dirty="0">
                <a:solidFill>
                  <a:schemeClr val="bg1"/>
                </a:solidFill>
                <a:latin typeface="NikoshBAN" pitchFamily="2" charset="0"/>
                <a:cs typeface="NikoshBAN" pitchFamily="2" charset="0"/>
              </a:endParaRPr>
            </a:p>
          </p:txBody>
        </p:sp>
      </p:grpSp>
    </p:spTree>
    <p:extLst>
      <p:ext uri="{BB962C8B-B14F-4D97-AF65-F5344CB8AC3E}">
        <p14:creationId xmlns="" xmlns:p14="http://schemas.microsoft.com/office/powerpoint/2010/main" val="20454517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p:nvPr/>
        </p:nvGrpSpPr>
        <p:grpSpPr>
          <a:xfrm>
            <a:off x="472541" y="724153"/>
            <a:ext cx="8214257" cy="4745120"/>
            <a:chOff x="472541" y="724153"/>
            <a:chExt cx="8214257" cy="4745120"/>
          </a:xfrm>
        </p:grpSpPr>
        <p:grpSp>
          <p:nvGrpSpPr>
            <p:cNvPr id="5" name="Group 1"/>
            <p:cNvGrpSpPr/>
            <p:nvPr/>
          </p:nvGrpSpPr>
          <p:grpSpPr>
            <a:xfrm>
              <a:off x="4620985" y="871113"/>
              <a:ext cx="4065813" cy="4550927"/>
              <a:chOff x="6026630" y="726195"/>
              <a:chExt cx="2498706" cy="2835039"/>
            </a:xfrm>
          </p:grpSpPr>
          <p:pic>
            <p:nvPicPr>
              <p:cNvPr id="3" name="Picture 5" descr="C:\Users\DOEL\Desktop\Iimage\ertetew.jpg"/>
              <p:cNvPicPr>
                <a:picLocks noChangeAspect="1" noChangeArrowheads="1"/>
              </p:cNvPicPr>
              <p:nvPr/>
            </p:nvPicPr>
            <p:blipFill>
              <a:blip r:embed="rId3">
                <a:extLst>
                  <a:ext uri="{BEBA8EAE-BF5A-486C-A8C5-ECC9F3942E4B}">
                    <a14:imgProps xmlns="" xmlns:a14="http://schemas.microsoft.com/office/drawing/2010/main">
                      <a14:imgLayer r:embed="rId4">
                        <a14:imgEffect>
                          <a14:brightnessContrast bright="21000"/>
                        </a14:imgEffect>
                      </a14:imgLayer>
                    </a14:imgProps>
                  </a:ext>
                  <a:ext uri="{28A0092B-C50C-407E-A947-70E740481C1C}">
                    <a14:useLocalDpi xmlns="" xmlns:a14="http://schemas.microsoft.com/office/drawing/2010/main" val="0"/>
                  </a:ext>
                </a:extLst>
              </a:blip>
              <a:srcRect/>
              <a:stretch>
                <a:fillRect/>
              </a:stretch>
            </p:blipFill>
            <p:spPr bwMode="auto">
              <a:xfrm>
                <a:off x="6096875" y="726195"/>
                <a:ext cx="2368252" cy="240493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6026630" y="3235290"/>
                <a:ext cx="2498706" cy="325944"/>
              </a:xfrm>
              <a:prstGeom prst="rect">
                <a:avLst/>
              </a:prstGeom>
            </p:spPr>
            <p:txBody>
              <a:bodyPr wrap="square">
                <a:spAutoFit/>
              </a:bodyPr>
              <a:lstStyle/>
              <a:p>
                <a:pPr algn="ctr"/>
                <a:r>
                  <a:rPr lang="bn-BD" sz="2800" dirty="0" smtClean="0">
                    <a:latin typeface="NikoshBAN" pitchFamily="2" charset="0"/>
                    <a:cs typeface="NikoshBAN" pitchFamily="2" charset="0"/>
                    <a:sym typeface="Wingdings"/>
                  </a:rPr>
                  <a:t>গ্যাস দ্বারা রান্না হচ্ছে।</a:t>
                </a:r>
                <a:endParaRPr lang="en-US" sz="2800" dirty="0">
                  <a:latin typeface="NikoshBAN" pitchFamily="2" charset="0"/>
                  <a:cs typeface="NikoshBAN" pitchFamily="2" charset="0"/>
                </a:endParaRPr>
              </a:p>
            </p:txBody>
          </p:sp>
        </p:grpSp>
        <p:grpSp>
          <p:nvGrpSpPr>
            <p:cNvPr id="7" name="Group 4"/>
            <p:cNvGrpSpPr/>
            <p:nvPr/>
          </p:nvGrpSpPr>
          <p:grpSpPr>
            <a:xfrm>
              <a:off x="472541" y="724153"/>
              <a:ext cx="3664796" cy="4745120"/>
              <a:chOff x="472541" y="767440"/>
              <a:chExt cx="3664796" cy="4745120"/>
            </a:xfrm>
          </p:grpSpPr>
          <p:sp>
            <p:nvSpPr>
              <p:cNvPr id="6" name="Rectangle 5"/>
              <p:cNvSpPr/>
              <p:nvPr/>
            </p:nvSpPr>
            <p:spPr>
              <a:xfrm>
                <a:off x="519069" y="4989340"/>
                <a:ext cx="3618268" cy="523220"/>
              </a:xfrm>
              <a:prstGeom prst="rect">
                <a:avLst/>
              </a:prstGeom>
            </p:spPr>
            <p:txBody>
              <a:bodyPr wrap="square">
                <a:spAutoFit/>
              </a:bodyPr>
              <a:lstStyle/>
              <a:p>
                <a:pPr algn="ctr"/>
                <a:r>
                  <a:rPr lang="bn-BD" sz="2800" dirty="0" smtClean="0">
                    <a:latin typeface="NikoshBAN" pitchFamily="2" charset="0"/>
                    <a:cs typeface="NikoshBAN" pitchFamily="2" charset="0"/>
                    <a:sym typeface="Wingdings"/>
                  </a:rPr>
                  <a:t>সৌর বিদ্যুতে ফ্যান ঘুরছে।</a:t>
                </a:r>
                <a:endParaRPr lang="en-US" sz="2800" dirty="0">
                  <a:latin typeface="NikoshBAN" pitchFamily="2" charset="0"/>
                  <a:cs typeface="NikoshBAN" pitchFamily="2" charset="0"/>
                </a:endParaRPr>
              </a:p>
            </p:txBody>
          </p:sp>
          <p:grpSp>
            <p:nvGrpSpPr>
              <p:cNvPr id="9" name="Group 6"/>
              <p:cNvGrpSpPr/>
              <p:nvPr/>
            </p:nvGrpSpPr>
            <p:grpSpPr>
              <a:xfrm>
                <a:off x="472541" y="767440"/>
                <a:ext cx="3620534" cy="4161748"/>
                <a:chOff x="668483" y="1763486"/>
                <a:chExt cx="4020146" cy="4161748"/>
              </a:xfrm>
            </p:grpSpPr>
            <p:pic>
              <p:nvPicPr>
                <p:cNvPr id="8" name="Picture 11" descr="C:\Users\DOEL\Desktop\GIF=25-9-14\graphics-fan-441600.gif"/>
                <p:cNvPicPr>
                  <a:picLocks noChangeAspect="1" noChangeArrowheads="1" noCrop="1"/>
                </p:cNvPicPr>
                <p:nvPr/>
              </p:nvPicPr>
              <p:blipFill>
                <a:blip r:embed="rId5">
                  <a:extLst>
                    <a:ext uri="{28A0092B-C50C-407E-A947-70E740481C1C}">
                      <a14:useLocalDpi xmlns="" xmlns:a14="http://schemas.microsoft.com/office/drawing/2010/main" val="0"/>
                    </a:ext>
                  </a:extLst>
                </a:blip>
                <a:srcRect/>
                <a:stretch>
                  <a:fillRect/>
                </a:stretch>
              </p:blipFill>
              <p:spPr bwMode="auto">
                <a:xfrm>
                  <a:off x="2739608" y="4795904"/>
                  <a:ext cx="1683052" cy="112933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8" name="Group 8"/>
                <p:cNvGrpSpPr/>
                <p:nvPr/>
              </p:nvGrpSpPr>
              <p:grpSpPr>
                <a:xfrm>
                  <a:off x="668483" y="1763486"/>
                  <a:ext cx="4020146" cy="3135085"/>
                  <a:chOff x="668482" y="533167"/>
                  <a:chExt cx="5384918" cy="4935758"/>
                </a:xfrm>
              </p:grpSpPr>
              <p:sp>
                <p:nvSpPr>
                  <p:cNvPr id="10" name="Rectangle 5"/>
                  <p:cNvSpPr>
                    <a:spLocks noChangeArrowheads="1"/>
                  </p:cNvSpPr>
                  <p:nvPr/>
                </p:nvSpPr>
                <p:spPr bwMode="auto">
                  <a:xfrm>
                    <a:off x="5778645" y="3451232"/>
                    <a:ext cx="274755" cy="5814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NikoshBAN" pitchFamily="2" charset="0"/>
                      <a:cs typeface="NikoshBAN" pitchFamily="2" charset="0"/>
                    </a:endParaRPr>
                  </a:p>
                </p:txBody>
              </p:sp>
              <p:pic>
                <p:nvPicPr>
                  <p:cNvPr id="11" name="Picture 10" descr="SolarPanelforInputOutputDiagram"/>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68482" y="2870208"/>
                    <a:ext cx="3771900" cy="2001837"/>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Line 14"/>
                  <p:cNvSpPr>
                    <a:spLocks noChangeShapeType="1"/>
                  </p:cNvSpPr>
                  <p:nvPr/>
                </p:nvSpPr>
                <p:spPr bwMode="auto">
                  <a:xfrm flipH="1">
                    <a:off x="1595582" y="1938345"/>
                    <a:ext cx="317500" cy="1739900"/>
                  </a:xfrm>
                  <a:prstGeom prst="line">
                    <a:avLst/>
                  </a:prstGeom>
                  <a:noFill/>
                  <a:ln w="28575">
                    <a:solidFill>
                      <a:srgbClr val="FFC000"/>
                    </a:solidFill>
                    <a:prstDash val="sys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3" name="Line 15"/>
                  <p:cNvSpPr>
                    <a:spLocks noChangeShapeType="1"/>
                  </p:cNvSpPr>
                  <p:nvPr/>
                </p:nvSpPr>
                <p:spPr bwMode="auto">
                  <a:xfrm flipH="1">
                    <a:off x="2205182" y="2014545"/>
                    <a:ext cx="12700" cy="1930400"/>
                  </a:xfrm>
                  <a:prstGeom prst="line">
                    <a:avLst/>
                  </a:prstGeom>
                  <a:noFill/>
                  <a:ln w="28575">
                    <a:solidFill>
                      <a:srgbClr val="FFC000"/>
                    </a:solidFill>
                    <a:prstDash val="sys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4" name="Line 16"/>
                  <p:cNvSpPr>
                    <a:spLocks noChangeShapeType="1"/>
                  </p:cNvSpPr>
                  <p:nvPr/>
                </p:nvSpPr>
                <p:spPr bwMode="auto">
                  <a:xfrm>
                    <a:off x="2573482" y="2014545"/>
                    <a:ext cx="279400" cy="1828800"/>
                  </a:xfrm>
                  <a:prstGeom prst="line">
                    <a:avLst/>
                  </a:prstGeom>
                  <a:noFill/>
                  <a:ln w="28575">
                    <a:solidFill>
                      <a:srgbClr val="FFC000"/>
                    </a:solidFill>
                    <a:prstDash val="sys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5" name="Freeform 19"/>
                  <p:cNvSpPr>
                    <a:spLocks/>
                  </p:cNvSpPr>
                  <p:nvPr/>
                </p:nvSpPr>
                <p:spPr bwMode="auto">
                  <a:xfrm>
                    <a:off x="2325784" y="4681081"/>
                    <a:ext cx="2277919" cy="703263"/>
                  </a:xfrm>
                  <a:custGeom>
                    <a:avLst/>
                    <a:gdLst>
                      <a:gd name="T0" fmla="*/ 0 w 1360"/>
                      <a:gd name="T1" fmla="*/ 11 h 443"/>
                      <a:gd name="T2" fmla="*/ 528 w 1360"/>
                      <a:gd name="T3" fmla="*/ 51 h 443"/>
                      <a:gd name="T4" fmla="*/ 808 w 1360"/>
                      <a:gd name="T5" fmla="*/ 315 h 443"/>
                      <a:gd name="T6" fmla="*/ 1360 w 1360"/>
                      <a:gd name="T7" fmla="*/ 443 h 443"/>
                    </a:gdLst>
                    <a:ahLst/>
                    <a:cxnLst>
                      <a:cxn ang="0">
                        <a:pos x="T0" y="T1"/>
                      </a:cxn>
                      <a:cxn ang="0">
                        <a:pos x="T2" y="T3"/>
                      </a:cxn>
                      <a:cxn ang="0">
                        <a:pos x="T4" y="T5"/>
                      </a:cxn>
                      <a:cxn ang="0">
                        <a:pos x="T6" y="T7"/>
                      </a:cxn>
                    </a:cxnLst>
                    <a:rect l="0" t="0" r="r" b="b"/>
                    <a:pathLst>
                      <a:path w="1360" h="443">
                        <a:moveTo>
                          <a:pt x="0" y="11"/>
                        </a:moveTo>
                        <a:cubicBezTo>
                          <a:pt x="197" y="5"/>
                          <a:pt x="394" y="0"/>
                          <a:pt x="528" y="51"/>
                        </a:cubicBezTo>
                        <a:cubicBezTo>
                          <a:pt x="662" y="102"/>
                          <a:pt x="669" y="250"/>
                          <a:pt x="808" y="315"/>
                        </a:cubicBezTo>
                        <a:cubicBezTo>
                          <a:pt x="947" y="380"/>
                          <a:pt x="1153" y="411"/>
                          <a:pt x="1360" y="443"/>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sp>
                <p:nvSpPr>
                  <p:cNvPr id="16" name="Freeform 20"/>
                  <p:cNvSpPr>
                    <a:spLocks/>
                  </p:cNvSpPr>
                  <p:nvPr/>
                </p:nvSpPr>
                <p:spPr bwMode="auto">
                  <a:xfrm>
                    <a:off x="2501934" y="4598070"/>
                    <a:ext cx="2075541" cy="870855"/>
                  </a:xfrm>
                  <a:custGeom>
                    <a:avLst/>
                    <a:gdLst>
                      <a:gd name="T0" fmla="*/ 0 w 1216"/>
                      <a:gd name="T1" fmla="*/ 24 h 480"/>
                      <a:gd name="T2" fmla="*/ 480 w 1216"/>
                      <a:gd name="T3" fmla="*/ 40 h 480"/>
                      <a:gd name="T4" fmla="*/ 744 w 1216"/>
                      <a:gd name="T5" fmla="*/ 264 h 480"/>
                      <a:gd name="T6" fmla="*/ 1072 w 1216"/>
                      <a:gd name="T7" fmla="*/ 256 h 480"/>
                      <a:gd name="T8" fmla="*/ 1216 w 1216"/>
                      <a:gd name="T9" fmla="*/ 480 h 480"/>
                    </a:gdLst>
                    <a:ahLst/>
                    <a:cxnLst>
                      <a:cxn ang="0">
                        <a:pos x="T0" y="T1"/>
                      </a:cxn>
                      <a:cxn ang="0">
                        <a:pos x="T2" y="T3"/>
                      </a:cxn>
                      <a:cxn ang="0">
                        <a:pos x="T4" y="T5"/>
                      </a:cxn>
                      <a:cxn ang="0">
                        <a:pos x="T6" y="T7"/>
                      </a:cxn>
                      <a:cxn ang="0">
                        <a:pos x="T8" y="T9"/>
                      </a:cxn>
                    </a:cxnLst>
                    <a:rect l="0" t="0" r="r" b="b"/>
                    <a:pathLst>
                      <a:path w="1216" h="480">
                        <a:moveTo>
                          <a:pt x="0" y="24"/>
                        </a:moveTo>
                        <a:cubicBezTo>
                          <a:pt x="178" y="12"/>
                          <a:pt x="356" y="0"/>
                          <a:pt x="480" y="40"/>
                        </a:cubicBezTo>
                        <a:cubicBezTo>
                          <a:pt x="604" y="80"/>
                          <a:pt x="645" y="228"/>
                          <a:pt x="744" y="264"/>
                        </a:cubicBezTo>
                        <a:cubicBezTo>
                          <a:pt x="843" y="300"/>
                          <a:pt x="993" y="220"/>
                          <a:pt x="1072" y="256"/>
                        </a:cubicBezTo>
                        <a:cubicBezTo>
                          <a:pt x="1151" y="292"/>
                          <a:pt x="1183" y="386"/>
                          <a:pt x="1216" y="48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NikoshBAN" pitchFamily="2" charset="0"/>
                      <a:cs typeface="NikoshBAN" pitchFamily="2" charset="0"/>
                    </a:endParaRPr>
                  </a:p>
                </p:txBody>
              </p:sp>
              <p:pic>
                <p:nvPicPr>
                  <p:cNvPr id="17" name="Picture 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289339" y="533167"/>
                    <a:ext cx="1771650" cy="1752600"/>
                  </a:xfrm>
                  <a:prstGeom prst="ellipse">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sp>
        <p:nvSpPr>
          <p:cNvPr id="19" name="Rectangle 18"/>
          <p:cNvSpPr/>
          <p:nvPr/>
        </p:nvSpPr>
        <p:spPr>
          <a:xfrm>
            <a:off x="533400" y="457200"/>
            <a:ext cx="8120083" cy="2062103"/>
          </a:xfrm>
          <a:prstGeom prst="rect">
            <a:avLst/>
          </a:prstGeom>
          <a:solidFill>
            <a:srgbClr val="00B050"/>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bn-BD" sz="3200" dirty="0">
                <a:latin typeface="NikoshBAN" pitchFamily="2" charset="0"/>
                <a:cs typeface="NikoshBAN" pitchFamily="2" charset="0"/>
                <a:sym typeface="Wingdings"/>
              </a:rPr>
              <a:t>অনবায়নযোগ্য মানেই হলো যে শক্তি একবার ব্যবহার করা </a:t>
            </a:r>
            <a:r>
              <a:rPr lang="bn-BD" sz="3200" dirty="0" smtClean="0">
                <a:latin typeface="NikoshBAN" pitchFamily="2" charset="0"/>
                <a:cs typeface="NikoshBAN" pitchFamily="2" charset="0"/>
                <a:sym typeface="Wingdings"/>
              </a:rPr>
              <a:t>হয় এবং </a:t>
            </a:r>
            <a:r>
              <a:rPr lang="bn-BD" sz="3200" dirty="0">
                <a:latin typeface="NikoshBAN" pitchFamily="2" charset="0"/>
                <a:cs typeface="NikoshBAN" pitchFamily="2" charset="0"/>
                <a:sym typeface="Wingdings"/>
              </a:rPr>
              <a:t>তা থেকে পুনরায় শক্তি উৎপন্ন করা যায় না। এটি হলো মূলত প্রাকৃতিক সম্পদ, যা পুনরায় উৎপন্ন করা যায় না। প্রকৃতিতে এদের তৈরী করতে যত সময় লাগে তার চেয়ে কম সময়ে ব্যয়িত হয়।</a:t>
            </a:r>
            <a:endParaRPr lang="bn-BD" sz="3200" dirty="0" smtClean="0">
              <a:latin typeface="NikoshBAN" pitchFamily="2" charset="0"/>
              <a:cs typeface="NikoshBAN" pitchFamily="2" charset="0"/>
              <a:sym typeface="Wingdings"/>
            </a:endParaRPr>
          </a:p>
        </p:txBody>
      </p:sp>
      <p:grpSp>
        <p:nvGrpSpPr>
          <p:cNvPr id="20" name="Group 19"/>
          <p:cNvGrpSpPr/>
          <p:nvPr/>
        </p:nvGrpSpPr>
        <p:grpSpPr>
          <a:xfrm>
            <a:off x="552864" y="3272987"/>
            <a:ext cx="8013199" cy="3176500"/>
            <a:chOff x="552864" y="2524817"/>
            <a:chExt cx="8013199" cy="3176500"/>
          </a:xfrm>
        </p:grpSpPr>
        <p:grpSp>
          <p:nvGrpSpPr>
            <p:cNvPr id="21" name="Group 20"/>
            <p:cNvGrpSpPr/>
            <p:nvPr/>
          </p:nvGrpSpPr>
          <p:grpSpPr>
            <a:xfrm>
              <a:off x="3065810" y="2524817"/>
              <a:ext cx="3164114" cy="1001486"/>
              <a:chOff x="3120571" y="2815771"/>
              <a:chExt cx="3164114" cy="1219200"/>
            </a:xfrm>
          </p:grpSpPr>
          <p:sp>
            <p:nvSpPr>
              <p:cNvPr id="34" name="Oval Callout 33"/>
              <p:cNvSpPr/>
              <p:nvPr/>
            </p:nvSpPr>
            <p:spPr>
              <a:xfrm>
                <a:off x="3120571" y="2815771"/>
                <a:ext cx="3164114" cy="1219200"/>
              </a:xfrm>
              <a:prstGeom prst="wedgeEllipseCallout">
                <a:avLst>
                  <a:gd name="adj1" fmla="val 1734"/>
                  <a:gd name="adj2" fmla="val 61776"/>
                </a:avLst>
              </a:prstGeom>
              <a:blipFill>
                <a:blip r:embed="rId8"/>
                <a:tile tx="0" ty="0" sx="100000" sy="100000" flip="none" algn="tl"/>
              </a:bli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5" name="Rectangle 34"/>
              <p:cNvSpPr/>
              <p:nvPr/>
            </p:nvSpPr>
            <p:spPr>
              <a:xfrm>
                <a:off x="3255161" y="3041134"/>
                <a:ext cx="2992581" cy="786837"/>
              </a:xfrm>
              <a:prstGeom prst="rect">
                <a:avLst/>
              </a:prstGeom>
            </p:spPr>
            <p:txBody>
              <a:bodyPr wrap="square">
                <a:spAutoFit/>
              </a:bodyPr>
              <a:lstStyle/>
              <a:p>
                <a:r>
                  <a:rPr lang="bn-BD" sz="3600" dirty="0" smtClean="0">
                    <a:latin typeface="NikoshBAN" pitchFamily="2" charset="0"/>
                    <a:cs typeface="NikoshBAN" pitchFamily="2" charset="0"/>
                    <a:sym typeface="Wingdings"/>
                  </a:rPr>
                  <a:t>অনবায়নযোগ্য শক্তি</a:t>
                </a:r>
                <a:endParaRPr lang="en-US" sz="3600" dirty="0">
                  <a:latin typeface="NikoshBAN" pitchFamily="2" charset="0"/>
                  <a:cs typeface="NikoshBAN" pitchFamily="2" charset="0"/>
                </a:endParaRPr>
              </a:p>
            </p:txBody>
          </p:sp>
        </p:grpSp>
        <p:grpSp>
          <p:nvGrpSpPr>
            <p:cNvPr id="22" name="Group 21"/>
            <p:cNvGrpSpPr/>
            <p:nvPr/>
          </p:nvGrpSpPr>
          <p:grpSpPr>
            <a:xfrm>
              <a:off x="552864" y="4611577"/>
              <a:ext cx="1625602" cy="1001486"/>
              <a:chOff x="3120571" y="2815771"/>
              <a:chExt cx="2685143" cy="1219200"/>
            </a:xfrm>
          </p:grpSpPr>
          <p:sp>
            <p:nvSpPr>
              <p:cNvPr id="32" name="Oval Callout 31"/>
              <p:cNvSpPr/>
              <p:nvPr/>
            </p:nvSpPr>
            <p:spPr>
              <a:xfrm>
                <a:off x="3120571" y="2815771"/>
                <a:ext cx="2685143" cy="1219200"/>
              </a:xfrm>
              <a:prstGeom prst="wedgeEllipseCallout">
                <a:avLst>
                  <a:gd name="adj1" fmla="val 208213"/>
                  <a:gd name="adj2" fmla="val -14705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3" name="Rectangle 32"/>
              <p:cNvSpPr/>
              <p:nvPr/>
            </p:nvSpPr>
            <p:spPr>
              <a:xfrm>
                <a:off x="3516585" y="3041134"/>
                <a:ext cx="1676595" cy="786838"/>
              </a:xfrm>
              <a:prstGeom prst="rect">
                <a:avLst/>
              </a:prstGeom>
            </p:spPr>
            <p:txBody>
              <a:bodyPr wrap="none">
                <a:spAutoFit/>
              </a:bodyPr>
              <a:lstStyle/>
              <a:p>
                <a:r>
                  <a:rPr lang="bn-BD" sz="3600" dirty="0" smtClean="0">
                    <a:latin typeface="NikoshBAN" pitchFamily="2" charset="0"/>
                    <a:cs typeface="NikoshBAN" pitchFamily="2" charset="0"/>
                    <a:sym typeface="Wingdings"/>
                  </a:rPr>
                  <a:t>কয়লা</a:t>
                </a:r>
                <a:endParaRPr lang="en-US" sz="3600" dirty="0">
                  <a:latin typeface="NikoshBAN" pitchFamily="2" charset="0"/>
                  <a:cs typeface="NikoshBAN" pitchFamily="2" charset="0"/>
                </a:endParaRPr>
              </a:p>
            </p:txBody>
          </p:sp>
        </p:grpSp>
        <p:grpSp>
          <p:nvGrpSpPr>
            <p:cNvPr id="23" name="Group 22"/>
            <p:cNvGrpSpPr/>
            <p:nvPr/>
          </p:nvGrpSpPr>
          <p:grpSpPr>
            <a:xfrm>
              <a:off x="2741889" y="4697345"/>
              <a:ext cx="1625601" cy="1001486"/>
              <a:chOff x="3120571" y="2815771"/>
              <a:chExt cx="2685143" cy="1219200"/>
            </a:xfrm>
          </p:grpSpPr>
          <p:sp>
            <p:nvSpPr>
              <p:cNvPr id="30" name="Oval Callout 29"/>
              <p:cNvSpPr/>
              <p:nvPr/>
            </p:nvSpPr>
            <p:spPr>
              <a:xfrm>
                <a:off x="3120571" y="2815771"/>
                <a:ext cx="2685143" cy="1219200"/>
              </a:xfrm>
              <a:prstGeom prst="wedgeEllipseCallout">
                <a:avLst>
                  <a:gd name="adj1" fmla="val 72702"/>
                  <a:gd name="adj2" fmla="val -15535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1" name="Rectangle 30"/>
              <p:cNvSpPr/>
              <p:nvPr/>
            </p:nvSpPr>
            <p:spPr>
              <a:xfrm>
                <a:off x="3646073" y="3007401"/>
                <a:ext cx="1329735" cy="786838"/>
              </a:xfrm>
              <a:prstGeom prst="rect">
                <a:avLst/>
              </a:prstGeom>
            </p:spPr>
            <p:txBody>
              <a:bodyPr wrap="none">
                <a:spAutoFit/>
              </a:bodyPr>
              <a:lstStyle/>
              <a:p>
                <a:r>
                  <a:rPr lang="bn-BD" sz="3600" dirty="0" smtClean="0">
                    <a:latin typeface="NikoshBAN" pitchFamily="2" charset="0"/>
                    <a:cs typeface="NikoshBAN" pitchFamily="2" charset="0"/>
                    <a:sym typeface="Wingdings"/>
                  </a:rPr>
                  <a:t>তেল</a:t>
                </a:r>
                <a:endParaRPr lang="en-US" sz="3600" dirty="0">
                  <a:latin typeface="NikoshBAN" pitchFamily="2" charset="0"/>
                  <a:cs typeface="NikoshBAN" pitchFamily="2" charset="0"/>
                </a:endParaRPr>
              </a:p>
            </p:txBody>
          </p:sp>
        </p:grpSp>
        <p:grpSp>
          <p:nvGrpSpPr>
            <p:cNvPr id="24" name="Group 23"/>
            <p:cNvGrpSpPr/>
            <p:nvPr/>
          </p:nvGrpSpPr>
          <p:grpSpPr>
            <a:xfrm>
              <a:off x="4820074" y="4643242"/>
              <a:ext cx="1625601" cy="1029046"/>
              <a:chOff x="3120571" y="2815771"/>
              <a:chExt cx="2685143" cy="1252751"/>
            </a:xfrm>
          </p:grpSpPr>
          <p:sp>
            <p:nvSpPr>
              <p:cNvPr id="28" name="Oval Callout 27"/>
              <p:cNvSpPr/>
              <p:nvPr/>
            </p:nvSpPr>
            <p:spPr>
              <a:xfrm>
                <a:off x="3120571" y="2815771"/>
                <a:ext cx="2685143" cy="1219200"/>
              </a:xfrm>
              <a:prstGeom prst="wedgeEllipseCallout">
                <a:avLst>
                  <a:gd name="adj1" fmla="val -56844"/>
                  <a:gd name="adj2" fmla="val -145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9" name="Rectangle 28"/>
              <p:cNvSpPr/>
              <p:nvPr/>
            </p:nvSpPr>
            <p:spPr>
              <a:xfrm>
                <a:off x="3282927" y="2907001"/>
                <a:ext cx="2425781" cy="1161521"/>
              </a:xfrm>
              <a:prstGeom prst="rect">
                <a:avLst/>
              </a:prstGeom>
            </p:spPr>
            <p:txBody>
              <a:bodyPr wrap="square">
                <a:spAutoFit/>
              </a:bodyPr>
              <a:lstStyle/>
              <a:p>
                <a:pPr algn="ctr"/>
                <a:r>
                  <a:rPr lang="bn-BD" sz="2800" dirty="0" smtClean="0">
                    <a:latin typeface="NikoshBAN" pitchFamily="2" charset="0"/>
                    <a:cs typeface="NikoshBAN" pitchFamily="2" charset="0"/>
                    <a:sym typeface="Wingdings"/>
                  </a:rPr>
                  <a:t>প্রাকৃতিক</a:t>
                </a:r>
              </a:p>
              <a:p>
                <a:pPr algn="ctr"/>
                <a:r>
                  <a:rPr lang="bn-BD" sz="2800" dirty="0" smtClean="0">
                    <a:latin typeface="NikoshBAN" pitchFamily="2" charset="0"/>
                    <a:cs typeface="NikoshBAN" pitchFamily="2" charset="0"/>
                    <a:sym typeface="Wingdings"/>
                  </a:rPr>
                  <a:t>গ্যাস</a:t>
                </a:r>
                <a:endParaRPr lang="en-US" sz="2800" dirty="0">
                  <a:latin typeface="NikoshBAN" pitchFamily="2" charset="0"/>
                  <a:cs typeface="NikoshBAN" pitchFamily="2" charset="0"/>
                </a:endParaRPr>
              </a:p>
            </p:txBody>
          </p:sp>
        </p:grpSp>
        <p:grpSp>
          <p:nvGrpSpPr>
            <p:cNvPr id="25" name="Group 24"/>
            <p:cNvGrpSpPr/>
            <p:nvPr/>
          </p:nvGrpSpPr>
          <p:grpSpPr>
            <a:xfrm>
              <a:off x="6940462" y="4644561"/>
              <a:ext cx="1625601" cy="1056756"/>
              <a:chOff x="3120571" y="2815771"/>
              <a:chExt cx="2685143" cy="1286485"/>
            </a:xfrm>
          </p:grpSpPr>
          <p:sp>
            <p:nvSpPr>
              <p:cNvPr id="26" name="Oval Callout 25"/>
              <p:cNvSpPr/>
              <p:nvPr/>
            </p:nvSpPr>
            <p:spPr>
              <a:xfrm>
                <a:off x="3120571" y="2815771"/>
                <a:ext cx="2685143" cy="1219200"/>
              </a:xfrm>
              <a:prstGeom prst="wedgeEllipseCallout">
                <a:avLst>
                  <a:gd name="adj1" fmla="val -186389"/>
                  <a:gd name="adj2" fmla="val -14705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7" name="Rectangle 26"/>
              <p:cNvSpPr/>
              <p:nvPr/>
            </p:nvSpPr>
            <p:spPr>
              <a:xfrm>
                <a:off x="3213215" y="2940735"/>
                <a:ext cx="2563088" cy="1161521"/>
              </a:xfrm>
              <a:prstGeom prst="rect">
                <a:avLst/>
              </a:prstGeom>
            </p:spPr>
            <p:txBody>
              <a:bodyPr wrap="square">
                <a:spAutoFit/>
              </a:bodyPr>
              <a:lstStyle/>
              <a:p>
                <a:pPr algn="ctr"/>
                <a:r>
                  <a:rPr lang="bn-BD" sz="2800" dirty="0" smtClean="0">
                    <a:latin typeface="NikoshBAN" pitchFamily="2" charset="0"/>
                    <a:cs typeface="NikoshBAN" pitchFamily="2" charset="0"/>
                    <a:sym typeface="Wingdings"/>
                  </a:rPr>
                  <a:t>নিউক্লিয়</a:t>
                </a:r>
              </a:p>
              <a:p>
                <a:pPr algn="ctr"/>
                <a:r>
                  <a:rPr lang="bn-BD" sz="2800" dirty="0" smtClean="0">
                    <a:latin typeface="NikoshBAN" pitchFamily="2" charset="0"/>
                    <a:cs typeface="NikoshBAN" pitchFamily="2" charset="0"/>
                    <a:sym typeface="Wingdings"/>
                  </a:rPr>
                  <a:t>শক্তি</a:t>
                </a:r>
                <a:endParaRPr lang="en-US" sz="2800" dirty="0">
                  <a:latin typeface="NikoshBAN" pitchFamily="2" charset="0"/>
                  <a:cs typeface="NikoshBAN" pitchFamily="2" charset="0"/>
                </a:endParaRPr>
              </a:p>
            </p:txBody>
          </p:sp>
        </p:grpSp>
      </p:grpSp>
      <p:grpSp>
        <p:nvGrpSpPr>
          <p:cNvPr id="36" name="Group 35"/>
          <p:cNvGrpSpPr/>
          <p:nvPr/>
        </p:nvGrpSpPr>
        <p:grpSpPr>
          <a:xfrm>
            <a:off x="805976" y="4361781"/>
            <a:ext cx="6230921" cy="886691"/>
            <a:chOff x="-17230" y="5161013"/>
            <a:chExt cx="8792899" cy="1343892"/>
          </a:xfrm>
        </p:grpSpPr>
        <p:sp>
          <p:nvSpPr>
            <p:cNvPr id="37" name="Right Arrow 36"/>
            <p:cNvSpPr/>
            <p:nvPr/>
          </p:nvSpPr>
          <p:spPr>
            <a:xfrm>
              <a:off x="220218" y="5161013"/>
              <a:ext cx="8541490" cy="1343892"/>
            </a:xfrm>
            <a:prstGeom prst="rightArrow">
              <a:avLst>
                <a:gd name="adj1" fmla="val 80939"/>
                <a:gd name="adj2" fmla="val 57717"/>
              </a:avLst>
            </a:prstGeom>
            <a:blipFill>
              <a:blip r:embed="rId9"/>
              <a:tile tx="0" ty="0" sx="100000" sy="100000" flip="none" algn="tl"/>
            </a:bli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NikoshBAN" pitchFamily="2" charset="0"/>
                <a:cs typeface="NikoshBAN" pitchFamily="2" charset="0"/>
              </a:endParaRPr>
            </a:p>
          </p:txBody>
        </p:sp>
        <p:sp>
          <p:nvSpPr>
            <p:cNvPr id="38" name="TextBox 37"/>
            <p:cNvSpPr txBox="1"/>
            <p:nvPr/>
          </p:nvSpPr>
          <p:spPr>
            <a:xfrm>
              <a:off x="-17230" y="5428570"/>
              <a:ext cx="8792899" cy="8863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3200" dirty="0" smtClean="0">
                  <a:latin typeface="NikoshBAN" pitchFamily="2" charset="0"/>
                  <a:cs typeface="NikoshBAN" pitchFamily="2" charset="0"/>
                </a:rPr>
                <a:t> অনবায়নযোগ্য শক্তির উৎস কী কী?</a:t>
              </a:r>
              <a:endParaRPr lang="en-US" sz="3200" b="1" dirty="0">
                <a:latin typeface="NikoshBAN" pitchFamily="2" charset="0"/>
                <a:cs typeface="NikoshBAN" pitchFamily="2" charset="0"/>
              </a:endParaRPr>
            </a:p>
          </p:txBody>
        </p:sp>
      </p:grpSp>
    </p:spTree>
    <p:extLst>
      <p:ext uri="{BB962C8B-B14F-4D97-AF65-F5344CB8AC3E}">
        <p14:creationId xmlns="" xmlns:p14="http://schemas.microsoft.com/office/powerpoint/2010/main" val="343274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ppt_x"/>
                                          </p:val>
                                        </p:tav>
                                        <p:tav tm="100000">
                                          <p:val>
                                            <p:strVal val="#ppt_x"/>
                                          </p:val>
                                        </p:tav>
                                      </p:tavLst>
                                    </p:anim>
                                    <p:anim calcmode="lin" valueType="num">
                                      <p:cBhvr additive="base">
                                        <p:cTn id="1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0-#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xit" presetSubtype="8" fill="hold" nodeType="clickEffect">
                                  <p:stCondLst>
                                    <p:cond delay="0"/>
                                  </p:stCondLst>
                                  <p:childTnLst>
                                    <p:anim calcmode="lin" valueType="num">
                                      <p:cBhvr additive="base">
                                        <p:cTn id="25" dur="500"/>
                                        <p:tgtEl>
                                          <p:spTgt spid="36"/>
                                        </p:tgtEl>
                                        <p:attrNameLst>
                                          <p:attrName>ppt_x</p:attrName>
                                        </p:attrNameLst>
                                      </p:cBhvr>
                                      <p:tavLst>
                                        <p:tav tm="0">
                                          <p:val>
                                            <p:strVal val="ppt_x"/>
                                          </p:val>
                                        </p:tav>
                                        <p:tav tm="100000">
                                          <p:val>
                                            <p:strVal val="0-ppt_w/2"/>
                                          </p:val>
                                        </p:tav>
                                      </p:tavLst>
                                    </p:anim>
                                    <p:anim calcmode="lin" valueType="num">
                                      <p:cBhvr additive="base">
                                        <p:cTn id="26" dur="500"/>
                                        <p:tgtEl>
                                          <p:spTgt spid="36"/>
                                        </p:tgtEl>
                                        <p:attrNameLst>
                                          <p:attrName>ppt_y</p:attrName>
                                        </p:attrNameLst>
                                      </p:cBhvr>
                                      <p:tavLst>
                                        <p:tav tm="0">
                                          <p:val>
                                            <p:strVal val="ppt_y"/>
                                          </p:val>
                                        </p:tav>
                                        <p:tav tm="100000">
                                          <p:val>
                                            <p:strVal val="ppt_y"/>
                                          </p:val>
                                        </p:tav>
                                      </p:tavLst>
                                    </p:anim>
                                    <p:set>
                                      <p:cBhvr>
                                        <p:cTn id="27" dur="1" fill="hold">
                                          <p:stCondLst>
                                            <p:cond delay="499"/>
                                          </p:stCondLst>
                                        </p:cTn>
                                        <p:tgtEl>
                                          <p:spTgt spid="36"/>
                                        </p:tgtEl>
                                        <p:attrNameLst>
                                          <p:attrName>style.visibility</p:attrName>
                                        </p:attrNameLst>
                                      </p:cBhvr>
                                      <p:to>
                                        <p:strVal val="hidden"/>
                                      </p:to>
                                    </p:se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685800" y="1295400"/>
            <a:ext cx="3048000" cy="1981200"/>
            <a:chOff x="486211" y="1444335"/>
            <a:chExt cx="7798808" cy="2518065"/>
          </a:xfrm>
        </p:grpSpPr>
        <p:pic>
          <p:nvPicPr>
            <p:cNvPr id="19" name="Picture 14" descr="C:\Users\DOEL\Desktop\Model content=14\New folder (2)\sdfsaf.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383686" y="1444335"/>
              <a:ext cx="3901333" cy="2518065"/>
            </a:xfrm>
            <a:prstGeom prst="rect">
              <a:avLst/>
            </a:prstGeom>
            <a:noFill/>
            <a:extLst>
              <a:ext uri="{909E8E84-426E-40DD-AFC4-6F175D3DCCD1}">
                <a14:hiddenFill xmlns="" xmlns:a14="http://schemas.microsoft.com/office/drawing/2010/main">
                  <a:solidFill>
                    <a:srgbClr val="FFFFFF"/>
                  </a:solidFill>
                </a14:hiddenFill>
              </a:ext>
            </a:extLst>
          </p:spPr>
        </p:pic>
        <p:pic>
          <p:nvPicPr>
            <p:cNvPr id="21" name="Picture 15" descr="C:\Users\DOEL\Desktop\Model content=14\New folder (2)\sdfsafadaf.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86211" y="1444770"/>
              <a:ext cx="3923478" cy="251763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7" name="Rectangle 6"/>
          <p:cNvSpPr/>
          <p:nvPr/>
        </p:nvSpPr>
        <p:spPr>
          <a:xfrm>
            <a:off x="762000" y="304800"/>
            <a:ext cx="2971800" cy="646331"/>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r>
              <a:rPr lang="bn-BD" sz="3600" b="1" dirty="0">
                <a:solidFill>
                  <a:schemeClr val="tx1"/>
                </a:solidFill>
                <a:latin typeface="NikoshBAN" pitchFamily="2" charset="0"/>
                <a:cs typeface="NikoshBAN" pitchFamily="2" charset="0"/>
                <a:sym typeface="Wingdings"/>
              </a:rPr>
              <a:t>কয়লা</a:t>
            </a:r>
            <a:endParaRPr lang="en-US" sz="3600" b="1" dirty="0">
              <a:solidFill>
                <a:schemeClr val="tx1"/>
              </a:solidFill>
            </a:endParaRPr>
          </a:p>
        </p:txBody>
      </p:sp>
      <p:pic>
        <p:nvPicPr>
          <p:cNvPr id="8" name="Picture 3" descr="C:\Users\DOEL\Desktop\erwg.jpg"/>
          <p:cNvPicPr>
            <a:picLocks noChangeAspect="1" noChangeArrowheads="1"/>
          </p:cNvPicPr>
          <p:nvPr/>
        </p:nvPicPr>
        <p:blipFill>
          <a:blip r:embed="rId5">
            <a:extLst>
              <a:ext uri="{BEBA8EAE-BF5A-486C-A8C5-ECC9F3942E4B}">
                <a14:imgProps xmlns="" xmlns:a14="http://schemas.microsoft.com/office/drawing/2010/main">
                  <a14:imgLayer r:embed="">
                    <a14:imgEffect>
                      <a14:brightnessContrast bright="10000"/>
                    </a14:imgEffect>
                  </a14:imgLayer>
                </a14:imgProps>
              </a:ext>
              <a:ext uri="{28A0092B-C50C-407E-A947-70E740481C1C}">
                <a14:useLocalDpi xmlns="" xmlns:a14="http://schemas.microsoft.com/office/drawing/2010/main" val="0"/>
              </a:ext>
            </a:extLst>
          </a:blip>
          <a:srcRect/>
          <a:stretch>
            <a:fillRect/>
          </a:stretch>
        </p:blipFill>
        <p:spPr bwMode="auto">
          <a:xfrm>
            <a:off x="381000" y="4495800"/>
            <a:ext cx="3429000" cy="177634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9" name="Rectangle 8"/>
          <p:cNvSpPr/>
          <p:nvPr/>
        </p:nvSpPr>
        <p:spPr>
          <a:xfrm>
            <a:off x="304800" y="3581400"/>
            <a:ext cx="3429000" cy="46166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bn-BD" sz="2400" dirty="0" smtClean="0">
                <a:latin typeface="NikoshBAN" pitchFamily="2" charset="0"/>
                <a:cs typeface="NikoshBAN" pitchFamily="2" charset="0"/>
                <a:sym typeface="Wingdings"/>
              </a:rPr>
              <a:t>সিএনজি (গ্যাস) দ্বারা চালিত গাড়ি</a:t>
            </a:r>
            <a:endParaRPr lang="en-US" sz="2400" dirty="0"/>
          </a:p>
        </p:txBody>
      </p:sp>
      <p:pic>
        <p:nvPicPr>
          <p:cNvPr id="10" name="Picture 4"/>
          <p:cNvPicPr>
            <a:picLocks noChangeAspect="1" noChangeArrowheads="1"/>
          </p:cNvPicPr>
          <p:nvPr/>
        </p:nvPicPr>
        <p:blipFill>
          <a:blip r:embed="rId6">
            <a:extLst>
              <a:ext uri="{BEBA8EAE-BF5A-486C-A8C5-ECC9F3942E4B}">
                <a14:imgProps xmlns="" xmlns:a14="http://schemas.microsoft.com/office/drawing/2010/main">
                  <a14:imgLayer r:embed="">
                    <a14:imgEffect>
                      <a14:brightnessContrast bright="19000"/>
                    </a14:imgEffect>
                  </a14:imgLayer>
                </a14:imgProps>
              </a:ext>
              <a:ext uri="{28A0092B-C50C-407E-A947-70E740481C1C}">
                <a14:useLocalDpi xmlns="" xmlns:a14="http://schemas.microsoft.com/office/drawing/2010/main" val="0"/>
              </a:ext>
            </a:extLst>
          </a:blip>
          <a:srcRect/>
          <a:stretch>
            <a:fillRect/>
          </a:stretch>
        </p:blipFill>
        <p:spPr bwMode="auto">
          <a:xfrm>
            <a:off x="4800600" y="1143000"/>
            <a:ext cx="2971800" cy="2286000"/>
          </a:xfrm>
          <a:prstGeom prst="roundRect">
            <a:avLst>
              <a:gd name="adj" fmla="val 4167"/>
            </a:avLst>
          </a:prstGeom>
          <a:solidFill>
            <a:srgbClr val="FFFFFF"/>
          </a:solidFill>
          <a:ln w="76200" cap="sq">
            <a:solidFill>
              <a:srgbClr val="EAEAEA"/>
            </a:solidFill>
            <a:miter lim="800000"/>
          </a:ln>
          <a:effectLst>
            <a:outerShdw dist="35921" dir="2700000" algn="ctr" rotWithShape="0">
              <a:schemeClr val="bg2"/>
            </a:outerShdw>
          </a:effectLst>
          <a:scene3d>
            <a:camera prst="orthographicFront"/>
            <a:lightRig rig="threePt" dir="t">
              <a:rot lat="0" lon="0" rev="2700000"/>
            </a:lightRig>
          </a:scene3d>
          <a:sp3d contourW="6350">
            <a:bevelT h="38100"/>
            <a:contourClr>
              <a:srgbClr val="C0C0C0"/>
            </a:contourClr>
          </a:sp3d>
          <a:extLst/>
        </p:spPr>
      </p:pic>
      <p:pic>
        <p:nvPicPr>
          <p:cNvPr id="11" name="Picture 2" descr="C:\Users\DOEL\Desktop\we2e.jp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4800600" y="4419600"/>
            <a:ext cx="3124200" cy="1828800"/>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p:spPr>
      </p:pic>
      <p:sp>
        <p:nvSpPr>
          <p:cNvPr id="12" name="Rectangle 11"/>
          <p:cNvSpPr/>
          <p:nvPr/>
        </p:nvSpPr>
        <p:spPr>
          <a:xfrm>
            <a:off x="4876800" y="304801"/>
            <a:ext cx="289560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bn-BD" sz="3600" b="1" dirty="0" smtClean="0">
                <a:latin typeface="NikoshBAN" pitchFamily="2" charset="0"/>
                <a:cs typeface="NikoshBAN" pitchFamily="2" charset="0"/>
                <a:sym typeface="Wingdings"/>
              </a:rPr>
              <a:t>তেল</a:t>
            </a:r>
            <a:endParaRPr lang="en-US" sz="3600" b="1" dirty="0"/>
          </a:p>
        </p:txBody>
      </p:sp>
      <p:sp>
        <p:nvSpPr>
          <p:cNvPr id="13" name="Rectangle 12"/>
          <p:cNvSpPr/>
          <p:nvPr/>
        </p:nvSpPr>
        <p:spPr>
          <a:xfrm>
            <a:off x="4724400" y="3581400"/>
            <a:ext cx="312420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bn-BD" b="1" dirty="0" smtClean="0">
                <a:latin typeface="NikoshBAN" pitchFamily="2" charset="0"/>
                <a:cs typeface="NikoshBAN" pitchFamily="2" charset="0"/>
                <a:sym typeface="Wingdings"/>
              </a:rPr>
              <a:t> </a:t>
            </a:r>
            <a:r>
              <a:rPr lang="bn-BD" sz="3600" b="1" dirty="0" smtClean="0">
                <a:latin typeface="NikoshBAN" pitchFamily="2" charset="0"/>
                <a:cs typeface="NikoshBAN" pitchFamily="2" charset="0"/>
                <a:sym typeface="Wingdings"/>
              </a:rPr>
              <a:t>ডিজেল</a:t>
            </a:r>
            <a:endParaRPr lang="en-US" b="1" dirty="0"/>
          </a:p>
        </p:txBody>
      </p:sp>
    </p:spTree>
    <p:extLst>
      <p:ext uri="{BB962C8B-B14F-4D97-AF65-F5344CB8AC3E}">
        <p14:creationId xmlns="" xmlns:p14="http://schemas.microsoft.com/office/powerpoint/2010/main" val="79032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000" fill="hold"/>
                                        <p:tgtEl>
                                          <p:spTgt spid="7"/>
                                        </p:tgtEl>
                                        <p:attrNameLst>
                                          <p:attrName>ppt_w</p:attrName>
                                        </p:attrNameLst>
                                      </p:cBhvr>
                                      <p:tavLst>
                                        <p:tav tm="0">
                                          <p:val>
                                            <p:fltVal val="0"/>
                                          </p:val>
                                        </p:tav>
                                        <p:tav tm="100000">
                                          <p:val>
                                            <p:strVal val="#ppt_w"/>
                                          </p:val>
                                        </p:tav>
                                      </p:tavLst>
                                    </p:anim>
                                    <p:anim calcmode="lin" valueType="num">
                                      <p:cBhvr>
                                        <p:cTn id="13" dur="2000" fill="hold"/>
                                        <p:tgtEl>
                                          <p:spTgt spid="7"/>
                                        </p:tgtEl>
                                        <p:attrNameLst>
                                          <p:attrName>ppt_h</p:attrName>
                                        </p:attrNameLst>
                                      </p:cBhvr>
                                      <p:tavLst>
                                        <p:tav tm="0">
                                          <p:val>
                                            <p:fltVal val="0"/>
                                          </p:val>
                                        </p:tav>
                                        <p:tav tm="100000">
                                          <p:val>
                                            <p:strVal val="#ppt_h"/>
                                          </p:val>
                                        </p:tav>
                                      </p:tavLst>
                                    </p:anim>
                                    <p:anim calcmode="lin" valueType="num">
                                      <p:cBhvr>
                                        <p:cTn id="14" dur="2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from="(-#ppt_w/2)" to="(#ppt_x)" calcmode="lin" valueType="num">
                                      <p:cBhvr>
                                        <p:cTn id="20" dur="1200" fill="hold">
                                          <p:stCondLst>
                                            <p:cond delay="0"/>
                                          </p:stCondLst>
                                        </p:cTn>
                                        <p:tgtEl>
                                          <p:spTgt spid="10"/>
                                        </p:tgtEl>
                                        <p:attrNameLst>
                                          <p:attrName>ppt_x</p:attrName>
                                        </p:attrNameLst>
                                      </p:cBhvr>
                                    </p:anim>
                                    <p:anim from="0" to="-1.0" calcmode="lin" valueType="num">
                                      <p:cBhvr>
                                        <p:cTn id="21" dur="400" decel="50000" autoRev="1" fill="hold">
                                          <p:stCondLst>
                                            <p:cond delay="1200"/>
                                          </p:stCondLst>
                                        </p:cTn>
                                        <p:tgtEl>
                                          <p:spTgt spid="10"/>
                                        </p:tgtEl>
                                        <p:attrNameLst>
                                          <p:attrName>xshear</p:attrName>
                                        </p:attrNameLst>
                                      </p:cBhvr>
                                    </p:anim>
                                    <p:animScale>
                                      <p:cBhvr>
                                        <p:cTn id="22" dur="400" decel="100000" autoRev="1" fill="hold">
                                          <p:stCondLst>
                                            <p:cond delay="1200"/>
                                          </p:stCondLst>
                                        </p:cTn>
                                        <p:tgtEl>
                                          <p:spTgt spid="10"/>
                                        </p:tgtEl>
                                      </p:cBhvr>
                                      <p:from x="100000" y="100000"/>
                                      <p:to x="80000" y="100000"/>
                                    </p:animScale>
                                    <p:anim by="(#ppt_h/3+#ppt_w*0.1)" calcmode="lin" valueType="num">
                                      <p:cBhvr additive="sum">
                                        <p:cTn id="23" dur="400" decel="100000" autoRev="1" fill="hold">
                                          <p:stCondLst>
                                            <p:cond delay="1200"/>
                                          </p:stCondLst>
                                        </p:cTn>
                                        <p:tgtEl>
                                          <p:spTgt spid="10"/>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1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plus(in)">
                                      <p:cBhvr>
                                        <p:cTn id="28" dur="2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fltVal val="0"/>
                                          </p:val>
                                        </p:tav>
                                        <p:tav tm="100000">
                                          <p:val>
                                            <p:strVal val="#ppt_w"/>
                                          </p:val>
                                        </p:tav>
                                      </p:tavLst>
                                    </p:anim>
                                    <p:anim calcmode="lin" valueType="num">
                                      <p:cBhvr>
                                        <p:cTn id="34" dur="1000" fill="hold"/>
                                        <p:tgtEl>
                                          <p:spTgt spid="8"/>
                                        </p:tgtEl>
                                        <p:attrNameLst>
                                          <p:attrName>ppt_h</p:attrName>
                                        </p:attrNameLst>
                                      </p:cBhvr>
                                      <p:tavLst>
                                        <p:tav tm="0">
                                          <p:val>
                                            <p:fltVal val="0"/>
                                          </p:val>
                                        </p:tav>
                                        <p:tav tm="100000">
                                          <p:val>
                                            <p:strVal val="#ppt_h"/>
                                          </p:val>
                                        </p:tav>
                                      </p:tavLst>
                                    </p:anim>
                                    <p:anim calcmode="lin" valueType="num">
                                      <p:cBhvr>
                                        <p:cTn id="3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1"/>
                                          </p:val>
                                        </p:tav>
                                        <p:tav tm="100000">
                                          <p:val>
                                            <p:strVal val="#ppt_x"/>
                                          </p:val>
                                        </p:tav>
                                      </p:tavLst>
                                    </p:anim>
                                    <p:anim calcmode="lin" valueType="num">
                                      <p:cBhvr>
                                        <p:cTn id="43"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2000" fill="hold"/>
                                        <p:tgtEl>
                                          <p:spTgt spid="11"/>
                                        </p:tgtEl>
                                        <p:attrNameLst>
                                          <p:attrName>ppt_x</p:attrName>
                                        </p:attrNameLst>
                                      </p:cBhvr>
                                      <p:tavLst>
                                        <p:tav tm="0">
                                          <p:val>
                                            <p:strVal val="#ppt_x-.2"/>
                                          </p:val>
                                        </p:tav>
                                        <p:tav tm="100000">
                                          <p:val>
                                            <p:strVal val="#ppt_x"/>
                                          </p:val>
                                        </p:tav>
                                      </p:tavLst>
                                    </p:anim>
                                    <p:anim calcmode="lin" valueType="num">
                                      <p:cBhvr>
                                        <p:cTn id="49" dur="2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0" dur="2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anim calcmode="lin" valueType="num">
                                      <p:cBhvr>
                                        <p:cTn id="56" dur="1000" fill="hold"/>
                                        <p:tgtEl>
                                          <p:spTgt spid="13"/>
                                        </p:tgtEl>
                                        <p:attrNameLst>
                                          <p:attrName>ppt_x</p:attrName>
                                        </p:attrNameLst>
                                      </p:cBhvr>
                                      <p:tavLst>
                                        <p:tav tm="0">
                                          <p:val>
                                            <p:strVal val="#ppt_x"/>
                                          </p:val>
                                        </p:tav>
                                        <p:tav tm="100000">
                                          <p:val>
                                            <p:strVal val="#ppt_x"/>
                                          </p:val>
                                        </p:tav>
                                      </p:tavLst>
                                    </p:anim>
                                    <p:anim calcmode="lin" valueType="num">
                                      <p:cBhvr>
                                        <p:cTn id="57" dur="900" decel="100000" fill="hold"/>
                                        <p:tgtEl>
                                          <p:spTgt spid="1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0" descr="C:\Users\DOEL\Desktop\Model content=14\New folder\sfeww.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5800" y="2057400"/>
            <a:ext cx="3200400" cy="3844243"/>
          </a:xfrm>
          <a:prstGeom prst="rect">
            <a:avLst/>
          </a:prstGeom>
          <a:noFill/>
          <a:scene3d>
            <a:camera prst="orthographicFront"/>
            <a:lightRig rig="threePt" dir="t"/>
          </a:scene3d>
          <a:sp3d>
            <a:bevelT w="165100" prst="coolSlant"/>
          </a:sp3d>
          <a:extLst>
            <a:ext uri="{909E8E84-426E-40DD-AFC4-6F175D3DCCD1}">
              <a14:hiddenFill xmlns="" xmlns:a14="http://schemas.microsoft.com/office/drawing/2010/main">
                <a:solidFill>
                  <a:srgbClr val="FFFFFF"/>
                </a:solidFill>
              </a14:hiddenFill>
            </a:ext>
          </a:extLst>
        </p:spPr>
      </p:pic>
      <p:pic>
        <p:nvPicPr>
          <p:cNvPr id="15" name="Picture 19" descr="C:\Users\DOEL\Desktop\Model content=14\New folder (2)\ure.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334000" y="1905000"/>
            <a:ext cx="3166213" cy="3859123"/>
          </a:xfrm>
          <a:prstGeom prst="rect">
            <a:avLst/>
          </a:prstGeom>
          <a:noFill/>
          <a:scene3d>
            <a:camera prst="orthographicFront"/>
            <a:lightRig rig="threePt" dir="t"/>
          </a:scene3d>
          <a:sp3d>
            <a:bevelT w="165100" prst="coolSlant"/>
          </a:sp3d>
          <a:extLst>
            <a:ext uri="{909E8E84-426E-40DD-AFC4-6F175D3DCCD1}">
              <a14:hiddenFill xmlns="" xmlns:a14="http://schemas.microsoft.com/office/drawing/2010/main">
                <a:solidFill>
                  <a:srgbClr val="FFFFFF"/>
                </a:solidFill>
              </a14:hiddenFill>
            </a:ext>
          </a:extLst>
        </p:spPr>
      </p:pic>
      <p:sp>
        <p:nvSpPr>
          <p:cNvPr id="11" name="Rectangle 10"/>
          <p:cNvSpPr/>
          <p:nvPr/>
        </p:nvSpPr>
        <p:spPr>
          <a:xfrm>
            <a:off x="838200" y="609600"/>
            <a:ext cx="2701636" cy="646331"/>
          </a:xfrm>
          <a:prstGeom prst="rect">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r>
              <a:rPr lang="bn-IN" sz="3600" b="1" dirty="0" smtClean="0">
                <a:solidFill>
                  <a:schemeClr val="tx1"/>
                </a:solidFill>
                <a:latin typeface="NikoshBAN" pitchFamily="2" charset="0"/>
                <a:cs typeface="NikoshBAN" pitchFamily="2" charset="0"/>
                <a:sym typeface="Wingdings"/>
              </a:rPr>
              <a:t>পারমানবিক চুল্লি </a:t>
            </a:r>
            <a:endParaRPr lang="en-US" sz="3600" b="1" dirty="0">
              <a:solidFill>
                <a:schemeClr val="tx1"/>
              </a:solidFill>
              <a:latin typeface="NikoshBAN" pitchFamily="2" charset="0"/>
              <a:cs typeface="NikoshBAN" pitchFamily="2" charset="0"/>
            </a:endParaRPr>
          </a:p>
        </p:txBody>
      </p:sp>
      <p:sp>
        <p:nvSpPr>
          <p:cNvPr id="6" name="TextBox 5"/>
          <p:cNvSpPr txBox="1"/>
          <p:nvPr/>
        </p:nvSpPr>
        <p:spPr>
          <a:xfrm>
            <a:off x="5486400" y="685800"/>
            <a:ext cx="28956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    কয়লা</a:t>
            </a:r>
            <a:endParaRPr lang="en-US" sz="3600" dirty="0">
              <a:latin typeface="NikoshBAN" pitchFamily="2" charset="0"/>
              <a:cs typeface="NikoshBAN" pitchFamily="2" charset="0"/>
            </a:endParaRPr>
          </a:p>
        </p:txBody>
      </p:sp>
    </p:spTree>
    <p:extLst>
      <p:ext uri="{BB962C8B-B14F-4D97-AF65-F5344CB8AC3E}">
        <p14:creationId xmlns="" xmlns:p14="http://schemas.microsoft.com/office/powerpoint/2010/main" val="164086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0" fill="hold"/>
                                        <p:tgtEl>
                                          <p:spTgt spid="14"/>
                                        </p:tgtEl>
                                        <p:attrNameLst>
                                          <p:attrName>ppt_w</p:attrName>
                                        </p:attrNameLst>
                                      </p:cBhvr>
                                      <p:tavLst>
                                        <p:tav tm="0">
                                          <p:val>
                                            <p:fltVal val="0"/>
                                          </p:val>
                                        </p:tav>
                                        <p:tav tm="100000">
                                          <p:val>
                                            <p:strVal val="#ppt_w"/>
                                          </p:val>
                                        </p:tav>
                                      </p:tavLst>
                                    </p:anim>
                                    <p:anim calcmode="lin" valueType="num">
                                      <p:cBhvr>
                                        <p:cTn id="8" dur="5000" fill="hold"/>
                                        <p:tgtEl>
                                          <p:spTgt spid="14"/>
                                        </p:tgtEl>
                                        <p:attrNameLst>
                                          <p:attrName>ppt_h</p:attrName>
                                        </p:attrNameLst>
                                      </p:cBhvr>
                                      <p:tavLst>
                                        <p:tav tm="0">
                                          <p:val>
                                            <p:fltVal val="0"/>
                                          </p:val>
                                        </p:tav>
                                        <p:tav tm="100000">
                                          <p:val>
                                            <p:strVal val="#ppt_h"/>
                                          </p:val>
                                        </p:tav>
                                      </p:tavLst>
                                    </p:anim>
                                    <p:anim calcmode="lin" valueType="num">
                                      <p:cBhvr>
                                        <p:cTn id="9" dur="5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2000"/>
                                        <p:tgtEl>
                                          <p:spTgt spid="15"/>
                                        </p:tgtEl>
                                      </p:cBhvr>
                                    </p:animEffect>
                                    <p:anim calcmode="lin" valueType="num">
                                      <p:cBhvr>
                                        <p:cTn id="22" dur="2000" fill="hold"/>
                                        <p:tgtEl>
                                          <p:spTgt spid="15"/>
                                        </p:tgtEl>
                                        <p:attrNameLst>
                                          <p:attrName>style.rotation</p:attrName>
                                        </p:attrNameLst>
                                      </p:cBhvr>
                                      <p:tavLst>
                                        <p:tav tm="0">
                                          <p:val>
                                            <p:fltVal val="720"/>
                                          </p:val>
                                        </p:tav>
                                        <p:tav tm="100000">
                                          <p:val>
                                            <p:fltVal val="0"/>
                                          </p:val>
                                        </p:tav>
                                      </p:tavLst>
                                    </p:anim>
                                    <p:anim calcmode="lin" valueType="num">
                                      <p:cBhvr>
                                        <p:cTn id="23" dur="2000" fill="hold"/>
                                        <p:tgtEl>
                                          <p:spTgt spid="15"/>
                                        </p:tgtEl>
                                        <p:attrNameLst>
                                          <p:attrName>ppt_h</p:attrName>
                                        </p:attrNameLst>
                                      </p:cBhvr>
                                      <p:tavLst>
                                        <p:tav tm="0">
                                          <p:val>
                                            <p:fltVal val="0"/>
                                          </p:val>
                                        </p:tav>
                                        <p:tav tm="100000">
                                          <p:val>
                                            <p:strVal val="#ppt_h"/>
                                          </p:val>
                                        </p:tav>
                                      </p:tavLst>
                                    </p:anim>
                                    <p:anim calcmode="lin" valueType="num">
                                      <p:cBhvr>
                                        <p:cTn id="24" dur="2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edge">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2286000"/>
            <a:ext cx="7772402" cy="2078182"/>
            <a:chOff x="631379" y="741416"/>
            <a:chExt cx="8083863" cy="2429379"/>
          </a:xfrm>
          <a:solidFill>
            <a:schemeClr val="accent5">
              <a:lumMod val="20000"/>
              <a:lumOff val="80000"/>
            </a:schemeClr>
          </a:solidFill>
        </p:grpSpPr>
        <p:sp>
          <p:nvSpPr>
            <p:cNvPr id="11" name="Plaque 10"/>
            <p:cNvSpPr/>
            <p:nvPr/>
          </p:nvSpPr>
          <p:spPr>
            <a:xfrm>
              <a:off x="631379" y="741416"/>
              <a:ext cx="8011793" cy="2429379"/>
            </a:xfrm>
            <a:prstGeom prst="plaque">
              <a:avLst/>
            </a:prstGeom>
            <a:solidFill>
              <a:schemeClr val="bg1"/>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2" name="Rectangle 11"/>
            <p:cNvSpPr/>
            <p:nvPr/>
          </p:nvSpPr>
          <p:spPr>
            <a:xfrm>
              <a:off x="631379" y="1186802"/>
              <a:ext cx="8083863" cy="1403176"/>
            </a:xfrm>
            <a:prstGeom prst="rect">
              <a:avLst/>
            </a:prstGeom>
            <a:noFill/>
          </p:spPr>
          <p:txBody>
            <a:bodyPr wrap="square">
              <a:spAutoFit/>
            </a:bodyPr>
            <a:lstStyle/>
            <a:p>
              <a:pPr marL="514350" indent="-514350" algn="just"/>
              <a:r>
                <a:rPr lang="bn-IN" sz="3600" dirty="0" smtClean="0">
                  <a:latin typeface="NikoshBAN" pitchFamily="2" charset="0"/>
                  <a:cs typeface="NikoshBAN" pitchFamily="2" charset="0"/>
                  <a:sym typeface="Wingdings"/>
                </a:rPr>
                <a:t>১। অনবায়নযোগ্য শক্তি কী ? </a:t>
              </a:r>
              <a:endParaRPr lang="bn-BD" sz="3600" dirty="0" smtClean="0">
                <a:latin typeface="NikoshBAN" pitchFamily="2" charset="0"/>
                <a:cs typeface="NikoshBAN" pitchFamily="2" charset="0"/>
                <a:sym typeface="Wingdings"/>
              </a:endParaRPr>
            </a:p>
            <a:p>
              <a:pPr algn="just"/>
              <a:r>
                <a:rPr lang="bn-IN" sz="3600" dirty="0" smtClean="0">
                  <a:latin typeface="NikoshBAN" pitchFamily="2" charset="0"/>
                  <a:cs typeface="NikoshBAN" pitchFamily="2" charset="0"/>
                  <a:sym typeface="Wingdings"/>
                </a:rPr>
                <a:t>২। অনবায়নযোগ্য শক্তির নাম লিখ। </a:t>
              </a:r>
              <a:endParaRPr lang="bn-BD" sz="3600" dirty="0">
                <a:latin typeface="NikoshBAN" pitchFamily="2" charset="0"/>
                <a:cs typeface="NikoshBAN" pitchFamily="2" charset="0"/>
                <a:sym typeface="Wingdings"/>
              </a:endParaRPr>
            </a:p>
          </p:txBody>
        </p:sp>
      </p:grpSp>
      <p:grpSp>
        <p:nvGrpSpPr>
          <p:cNvPr id="3" name="Group 17"/>
          <p:cNvGrpSpPr/>
          <p:nvPr/>
        </p:nvGrpSpPr>
        <p:grpSpPr>
          <a:xfrm>
            <a:off x="1" y="0"/>
            <a:ext cx="3158836" cy="845128"/>
            <a:chOff x="-1" y="0"/>
            <a:chExt cx="2970461" cy="997527"/>
          </a:xfrm>
        </p:grpSpPr>
        <p:sp>
          <p:nvSpPr>
            <p:cNvPr id="19" name="Pentagon 18"/>
            <p:cNvSpPr/>
            <p:nvPr/>
          </p:nvSpPr>
          <p:spPr>
            <a:xfrm>
              <a:off x="-1" y="0"/>
              <a:ext cx="2970461" cy="997527"/>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0" name="Rectangle 19"/>
            <p:cNvSpPr/>
            <p:nvPr/>
          </p:nvSpPr>
          <p:spPr>
            <a:xfrm>
              <a:off x="-1" y="0"/>
              <a:ext cx="2687783" cy="908192"/>
            </a:xfrm>
            <a:prstGeom prst="rect">
              <a:avLst/>
            </a:prstGeom>
          </p:spPr>
          <p:txBody>
            <a:bodyPr wrap="square">
              <a:spAutoFit/>
            </a:bodyPr>
            <a:lstStyle/>
            <a:p>
              <a:pPr algn="ctr">
                <a:defRPr/>
              </a:pPr>
              <a:r>
                <a:rPr lang="bn-BD" sz="4400" b="1" dirty="0" smtClean="0">
                  <a:solidFill>
                    <a:schemeClr val="bg1"/>
                  </a:solidFill>
                  <a:latin typeface="NikoshBAN" pitchFamily="2" charset="0"/>
                  <a:cs typeface="NikoshBAN" pitchFamily="2" charset="0"/>
                </a:rPr>
                <a:t>জোড়ায় কাজ</a:t>
              </a:r>
              <a:endParaRPr lang="bn-BD" sz="4400" b="1" dirty="0">
                <a:solidFill>
                  <a:schemeClr val="bg1"/>
                </a:solidFill>
                <a:latin typeface="NikoshBAN" pitchFamily="2" charset="0"/>
                <a:cs typeface="NikoshBAN" pitchFamily="2" charset="0"/>
              </a:endParaRPr>
            </a:p>
          </p:txBody>
        </p:sp>
      </p:grpSp>
    </p:spTree>
    <p:extLst>
      <p:ext uri="{BB962C8B-B14F-4D97-AF65-F5344CB8AC3E}">
        <p14:creationId xmlns="" xmlns:p14="http://schemas.microsoft.com/office/powerpoint/2010/main" val="33525334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6711132</TotalTime>
  <Words>652</Words>
  <Application>Microsoft Office PowerPoint</Application>
  <PresentationFormat>On-screen Show (4:3)</PresentationFormat>
  <Paragraphs>79</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52</cp:revision>
  <dcterms:created xsi:type="dcterms:W3CDTF">2006-08-16T00:00:00Z</dcterms:created>
  <dcterms:modified xsi:type="dcterms:W3CDTF">2020-03-29T02:31:52Z</dcterms:modified>
</cp:coreProperties>
</file>