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bin" ContentType="application/vnd.openxmlformats-officedocument.oleObject"/>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1" r:id="rId2"/>
    <p:sldId id="257" r:id="rId3"/>
    <p:sldId id="258" r:id="rId4"/>
    <p:sldId id="262" r:id="rId5"/>
    <p:sldId id="263" r:id="rId6"/>
    <p:sldId id="264" r:id="rId7"/>
    <p:sldId id="265" r:id="rId8"/>
    <p:sldId id="266" r:id="rId9"/>
    <p:sldId id="267" r:id="rId10"/>
    <p:sldId id="268"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2" d="100"/>
          <a:sy n="52" d="100"/>
        </p:scale>
        <p:origin x="-1488"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5C576BF3-0926-4252-B7A6-2A0AFE0DC691}" type="datetimeFigureOut">
              <a:rPr lang="en-US" smtClean="0"/>
              <a:pPr/>
              <a:t>3/29/2020</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7CDD64A1-C71C-4640-A972-38CABEE6D16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C576BF3-0926-4252-B7A6-2A0AFE0DC691}" type="datetimeFigureOut">
              <a:rPr lang="en-US" smtClean="0"/>
              <a:pPr/>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DD64A1-C71C-4640-A972-38CABEE6D16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C576BF3-0926-4252-B7A6-2A0AFE0DC691}" type="datetimeFigureOut">
              <a:rPr lang="en-US" smtClean="0"/>
              <a:pPr/>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DD64A1-C71C-4640-A972-38CABEE6D16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5C576BF3-0926-4252-B7A6-2A0AFE0DC691}" type="datetimeFigureOut">
              <a:rPr lang="en-US" smtClean="0"/>
              <a:pPr/>
              <a:t>3/29/2020</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7CDD64A1-C71C-4640-A972-38CABEE6D16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5C576BF3-0926-4252-B7A6-2A0AFE0DC691}" type="datetimeFigureOut">
              <a:rPr lang="en-US" smtClean="0"/>
              <a:pPr/>
              <a:t>3/29/2020</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7CDD64A1-C71C-4640-A972-38CABEE6D160}"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5C576BF3-0926-4252-B7A6-2A0AFE0DC691}" type="datetimeFigureOut">
              <a:rPr lang="en-US" smtClean="0"/>
              <a:pPr/>
              <a:t>3/29/2020</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7CDD64A1-C71C-4640-A972-38CABEE6D16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5C576BF3-0926-4252-B7A6-2A0AFE0DC691}" type="datetimeFigureOut">
              <a:rPr lang="en-US" smtClean="0"/>
              <a:pPr/>
              <a:t>3/29/2020</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7CDD64A1-C71C-4640-A972-38CABEE6D16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C576BF3-0926-4252-B7A6-2A0AFE0DC691}" type="datetimeFigureOut">
              <a:rPr lang="en-US" smtClean="0"/>
              <a:pPr/>
              <a:t>3/29/2020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DD64A1-C71C-4640-A972-38CABEE6D16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5C576BF3-0926-4252-B7A6-2A0AFE0DC691}" type="datetimeFigureOut">
              <a:rPr lang="en-US" smtClean="0"/>
              <a:pPr/>
              <a:t>3/29/2020</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7CDD64A1-C71C-4640-A972-38CABEE6D16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5C576BF3-0926-4252-B7A6-2A0AFE0DC691}" type="datetimeFigureOut">
              <a:rPr lang="en-US" smtClean="0"/>
              <a:pPr/>
              <a:t>3/29/2020</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7CDD64A1-C71C-4640-A972-38CABEE6D16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5C576BF3-0926-4252-B7A6-2A0AFE0DC691}" type="datetimeFigureOut">
              <a:rPr lang="en-US" smtClean="0"/>
              <a:pPr/>
              <a:t>3/29/2020</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7CDD64A1-C71C-4640-A972-38CABEE6D16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5C576BF3-0926-4252-B7A6-2A0AFE0DC691}" type="datetimeFigureOut">
              <a:rPr lang="en-US" smtClean="0"/>
              <a:pPr/>
              <a:t>3/29/2020</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7CDD64A1-C71C-4640-A972-38CABEE6D16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2609851"/>
          </a:xfrm>
          <a:effectLst>
            <a:outerShdw blurRad="50800" dist="38100" dir="16200000" rotWithShape="0">
              <a:prstClr val="black">
                <a:alpha val="40000"/>
              </a:prstClr>
            </a:outerShdw>
          </a:effectLst>
        </p:spPr>
        <p:txBody>
          <a:bodyPr>
            <a:normAutofit fontScale="90000"/>
          </a:bodyPr>
          <a:lstStyle/>
          <a:p>
            <a:r>
              <a:rPr lang="en-US" dirty="0" smtClean="0">
                <a:solidFill>
                  <a:srgbClr val="002060"/>
                </a:solidFill>
                <a:latin typeface="Elephant" pitchFamily="18" charset="0"/>
                <a:cs typeface="Times New Roman" pitchFamily="18" charset="0"/>
                <a:hlinkClick r:id="" action="ppaction://noaction">
                  <a:snd r:embed="rId2" name="chimes.wav" builtIn="1"/>
                </a:hlinkClick>
              </a:rPr>
              <a:t>Peace Be Upon You.</a:t>
            </a:r>
            <a:r>
              <a:rPr lang="en-US" dirty="0" smtClean="0">
                <a:solidFill>
                  <a:srgbClr val="002060"/>
                </a:solidFill>
                <a:latin typeface="Elephant" pitchFamily="18" charset="0"/>
                <a:cs typeface="Times New Roman" pitchFamily="18" charset="0"/>
              </a:rPr>
              <a:t/>
            </a:r>
            <a:br>
              <a:rPr lang="en-US" dirty="0" smtClean="0">
                <a:solidFill>
                  <a:srgbClr val="002060"/>
                </a:solidFill>
                <a:latin typeface="Elephant" pitchFamily="18" charset="0"/>
                <a:cs typeface="Times New Roman" pitchFamily="18" charset="0"/>
              </a:rPr>
            </a:br>
            <a:r>
              <a:rPr lang="en-US" dirty="0" smtClean="0">
                <a:solidFill>
                  <a:srgbClr val="002060"/>
                </a:solidFill>
                <a:latin typeface="Elephant" pitchFamily="18" charset="0"/>
                <a:cs typeface="Times New Roman" pitchFamily="18" charset="0"/>
              </a:rPr>
              <a:t>WELCOME!</a:t>
            </a:r>
            <a:br>
              <a:rPr lang="en-US" dirty="0" smtClean="0">
                <a:solidFill>
                  <a:srgbClr val="002060"/>
                </a:solidFill>
                <a:latin typeface="Elephant" pitchFamily="18" charset="0"/>
                <a:cs typeface="Times New Roman" pitchFamily="18" charset="0"/>
              </a:rPr>
            </a:br>
            <a:r>
              <a:rPr lang="en-US" dirty="0" smtClean="0">
                <a:solidFill>
                  <a:srgbClr val="002060"/>
                </a:solidFill>
                <a:latin typeface="Elephant" pitchFamily="18" charset="0"/>
                <a:cs typeface="Times New Roman" pitchFamily="18" charset="0"/>
              </a:rPr>
              <a:t>HOW  ARE  YOU ?</a:t>
            </a:r>
            <a:br>
              <a:rPr lang="en-US" dirty="0" smtClean="0">
                <a:solidFill>
                  <a:srgbClr val="002060"/>
                </a:solidFill>
                <a:latin typeface="Elephant" pitchFamily="18" charset="0"/>
                <a:cs typeface="Times New Roman" pitchFamily="18" charset="0"/>
              </a:rPr>
            </a:br>
            <a:endParaRPr lang="en-US" dirty="0"/>
          </a:p>
        </p:txBody>
      </p:sp>
      <p:sp>
        <p:nvSpPr>
          <p:cNvPr id="3" name="Subtitle 2"/>
          <p:cNvSpPr>
            <a:spLocks noGrp="1"/>
          </p:cNvSpPr>
          <p:nvPr>
            <p:ph type="subTitle" idx="1"/>
          </p:nvPr>
        </p:nvSpPr>
        <p:spPr>
          <a:xfrm>
            <a:off x="1371600" y="2971800"/>
            <a:ext cx="6400800" cy="3200400"/>
          </a:xfrm>
        </p:spPr>
        <p:txBody>
          <a:bodyPr>
            <a:normAutofit fontScale="85000" lnSpcReduction="20000"/>
          </a:bodyPr>
          <a:lstStyle/>
          <a:p>
            <a:r>
              <a:rPr lang="en-US" i="1" dirty="0" smtClean="0">
                <a:solidFill>
                  <a:srgbClr val="002060"/>
                </a:solidFill>
                <a:latin typeface="Times New Roman" pitchFamily="18" charset="0"/>
                <a:cs typeface="Times New Roman" pitchFamily="18" charset="0"/>
              </a:rPr>
              <a:t>Md. </a:t>
            </a:r>
            <a:r>
              <a:rPr lang="en-US" i="1" dirty="0" err="1" smtClean="0">
                <a:solidFill>
                  <a:srgbClr val="002060"/>
                </a:solidFill>
                <a:latin typeface="Times New Roman" pitchFamily="18" charset="0"/>
                <a:cs typeface="Times New Roman" pitchFamily="18" charset="0"/>
              </a:rPr>
              <a:t>Sirajul</a:t>
            </a:r>
            <a:r>
              <a:rPr lang="en-US" i="1" dirty="0" smtClean="0">
                <a:solidFill>
                  <a:srgbClr val="002060"/>
                </a:solidFill>
                <a:latin typeface="Times New Roman" pitchFamily="18" charset="0"/>
                <a:cs typeface="Times New Roman" pitchFamily="18" charset="0"/>
              </a:rPr>
              <a:t> Islam </a:t>
            </a:r>
            <a:r>
              <a:rPr lang="en-US" i="1" dirty="0" err="1" smtClean="0">
                <a:solidFill>
                  <a:srgbClr val="002060"/>
                </a:solidFill>
                <a:latin typeface="Times New Roman" pitchFamily="18" charset="0"/>
                <a:cs typeface="Times New Roman" pitchFamily="18" charset="0"/>
              </a:rPr>
              <a:t>Jamil</a:t>
            </a:r>
            <a:endParaRPr lang="en-US" i="1" dirty="0" smtClean="0">
              <a:solidFill>
                <a:srgbClr val="002060"/>
              </a:solidFill>
              <a:latin typeface="Times New Roman" pitchFamily="18" charset="0"/>
              <a:cs typeface="Times New Roman" pitchFamily="18" charset="0"/>
            </a:endParaRPr>
          </a:p>
          <a:p>
            <a:r>
              <a:rPr lang="en-US" i="1" dirty="0" smtClean="0">
                <a:solidFill>
                  <a:srgbClr val="002060"/>
                </a:solidFill>
                <a:latin typeface="Times New Roman" pitchFamily="18" charset="0"/>
                <a:cs typeface="Times New Roman" pitchFamily="18" charset="0"/>
              </a:rPr>
              <a:t>Assistant. Teacher</a:t>
            </a:r>
          </a:p>
          <a:p>
            <a:r>
              <a:rPr lang="en-US" i="1" dirty="0" smtClean="0">
                <a:solidFill>
                  <a:srgbClr val="002060"/>
                </a:solidFill>
                <a:latin typeface="Times New Roman" pitchFamily="18" charset="0"/>
                <a:cs typeface="Times New Roman" pitchFamily="18" charset="0"/>
              </a:rPr>
              <a:t>Cantonment Public School &amp; College</a:t>
            </a:r>
          </a:p>
          <a:p>
            <a:r>
              <a:rPr lang="en-US" i="1" dirty="0" err="1" smtClean="0">
                <a:solidFill>
                  <a:srgbClr val="002060"/>
                </a:solidFill>
                <a:latin typeface="Times New Roman" pitchFamily="18" charset="0"/>
                <a:cs typeface="Times New Roman" pitchFamily="18" charset="0"/>
              </a:rPr>
              <a:t>Momenshahi</a:t>
            </a:r>
            <a:endParaRPr lang="en-US" i="1" dirty="0" smtClean="0">
              <a:solidFill>
                <a:srgbClr val="002060"/>
              </a:solidFill>
              <a:latin typeface="Times New Roman" pitchFamily="18" charset="0"/>
              <a:cs typeface="Times New Roman" pitchFamily="18" charset="0"/>
            </a:endParaRPr>
          </a:p>
          <a:p>
            <a:endParaRPr lang="en-US" i="1" dirty="0" smtClean="0">
              <a:solidFill>
                <a:srgbClr val="002060"/>
              </a:solidFill>
              <a:latin typeface="Times New Roman" pitchFamily="18" charset="0"/>
              <a:cs typeface="Times New Roman" pitchFamily="18" charset="0"/>
            </a:endParaRPr>
          </a:p>
          <a:p>
            <a:r>
              <a:rPr lang="en-US" i="1" dirty="0" smtClean="0">
                <a:solidFill>
                  <a:srgbClr val="002060"/>
                </a:solidFill>
                <a:latin typeface="Times New Roman" pitchFamily="18" charset="0"/>
                <a:cs typeface="Times New Roman" pitchFamily="18" charset="0"/>
              </a:rPr>
              <a:t>ENGLISH FIRST PAPER</a:t>
            </a:r>
          </a:p>
          <a:p>
            <a:r>
              <a:rPr lang="en-US" i="1" dirty="0" smtClean="0">
                <a:solidFill>
                  <a:srgbClr val="002060"/>
                </a:solidFill>
                <a:latin typeface="Times New Roman" pitchFamily="18" charset="0"/>
                <a:cs typeface="Times New Roman" pitchFamily="18" charset="0"/>
              </a:rPr>
              <a:t>Class : Nine &amp; Ten</a:t>
            </a:r>
          </a:p>
          <a:p>
            <a:r>
              <a:rPr lang="en-US" sz="4000" i="1" dirty="0" smtClean="0">
                <a:solidFill>
                  <a:srgbClr val="002060"/>
                </a:solidFill>
                <a:latin typeface="Times New Roman" pitchFamily="18" charset="0"/>
                <a:cs typeface="Times New Roman" pitchFamily="18" charset="0"/>
              </a:rPr>
              <a:t>Unit – Four Lesson – 1 (The Ferry Boat)</a:t>
            </a:r>
          </a:p>
          <a:p>
            <a:endParaRPr lang="en-US" i="1" dirty="0" smtClean="0">
              <a:solidFill>
                <a:srgbClr val="002060"/>
              </a:solidFill>
              <a:latin typeface="Times New Roman" pitchFamily="18" charset="0"/>
              <a:cs typeface="Times New Roman" pitchFamily="18" charset="0"/>
            </a:endParaRPr>
          </a:p>
          <a:p>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 much for today</a:t>
            </a:r>
            <a:br>
              <a:rPr lang="en-US" dirty="0" smtClean="0"/>
            </a:br>
            <a:r>
              <a:rPr lang="en-US" dirty="0" smtClean="0"/>
              <a:t>Thank you all </a:t>
            </a:r>
            <a:br>
              <a:rPr lang="en-US" dirty="0" smtClean="0"/>
            </a:br>
            <a:endParaRPr lang="en-US" dirty="0"/>
          </a:p>
        </p:txBody>
      </p:sp>
      <p:sp>
        <p:nvSpPr>
          <p:cNvPr id="3" name="Content Placeholder 2"/>
          <p:cNvSpPr>
            <a:spLocks noGrp="1"/>
          </p:cNvSpPr>
          <p:nvPr>
            <p:ph idx="1"/>
          </p:nvPr>
        </p:nvSpPr>
        <p:spPr/>
        <p:txBody>
          <a:bodyPr/>
          <a:lstStyle/>
          <a:p>
            <a:pPr>
              <a:buNone/>
            </a:pPr>
            <a:endParaRPr lang="en-US" dirty="0"/>
          </a:p>
        </p:txBody>
      </p:sp>
      <p:graphicFrame>
        <p:nvGraphicFramePr>
          <p:cNvPr id="16386" name="Object 2"/>
          <p:cNvGraphicFramePr>
            <a:graphicFrameLocks noChangeAspect="1"/>
          </p:cNvGraphicFramePr>
          <p:nvPr/>
        </p:nvGraphicFramePr>
        <p:xfrm>
          <a:off x="3632200" y="3086100"/>
          <a:ext cx="1879600" cy="685800"/>
        </p:xfrm>
        <a:graphic>
          <a:graphicData uri="http://schemas.openxmlformats.org/presentationml/2006/ole">
            <p:oleObj spid="_x0000_s16386" name="Packager Shell Object" showAsIcon="1" r:id="rId4" imgW="1879920" imgH="685800" progId="Package">
              <p:embed/>
            </p:oleObj>
          </a:graphicData>
        </a:graphic>
      </p:graphicFrame>
    </p:spTree>
  </p:cSld>
  <p:clrMapOvr>
    <a:masterClrMapping/>
  </p:clrMapOvr>
  <p:transition spd="slow">
    <p:sndAc>
      <p:stSnd>
        <p:snd r:embed="rId3"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9" presetClass="path" presetSubtype="0" accel="50000" decel="50000" fill="hold" nodeType="clickEffect" nodePh="1">
                                  <p:stCondLst>
                                    <p:cond delay="0"/>
                                  </p:stCondLst>
                                  <p:endCondLst>
                                    <p:cond evt="begin" delay="0">
                                      <p:tn val="11"/>
                                    </p:cond>
                                  </p:endCondLst>
                                  <p:childTnLst>
                                    <p:animMotion origin="layout" path="M 0 0  L 0.25 0.33333  E" pathEditMode="relative" ptsTypes="">
                                      <p:cBhvr>
                                        <p:cTn id="12" dur="2000" fill="hold"/>
                                        <p:tgtEl>
                                          <p:spTgt spid="3">
                                            <p:txEl>
                                              <p:pRg st="0" end="0"/>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
            <a:ext cx="7772400" cy="360045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a:bodyPr>
          <a:lstStyle/>
          <a:p>
            <a:pPr algn="ctr"/>
            <a:r>
              <a:rPr lang="en-US" sz="6600" dirty="0" smtClean="0">
                <a:solidFill>
                  <a:srgbClr val="002060"/>
                </a:solidFill>
                <a:latin typeface="Elephant" pitchFamily="18" charset="0"/>
                <a:cs typeface="Times New Roman" pitchFamily="18" charset="0"/>
              </a:rPr>
              <a:t>Peace Be Upon You</a:t>
            </a:r>
            <a:br>
              <a:rPr lang="en-US" sz="6600" dirty="0" smtClean="0">
                <a:solidFill>
                  <a:srgbClr val="002060"/>
                </a:solidFill>
                <a:latin typeface="Elephant" pitchFamily="18" charset="0"/>
                <a:cs typeface="Times New Roman" pitchFamily="18" charset="0"/>
              </a:rPr>
            </a:br>
            <a:r>
              <a:rPr lang="en-US" sz="6600" dirty="0" smtClean="0">
                <a:solidFill>
                  <a:srgbClr val="002060"/>
                </a:solidFill>
                <a:latin typeface="Elephant" pitchFamily="18" charset="0"/>
                <a:cs typeface="Times New Roman" pitchFamily="18" charset="0"/>
              </a:rPr>
              <a:t>WELCOME</a:t>
            </a:r>
            <a:endParaRPr lang="en-US" sz="6600" dirty="0">
              <a:solidFill>
                <a:srgbClr val="002060"/>
              </a:solidFill>
              <a:latin typeface="Elephant" pitchFamily="18" charset="0"/>
              <a:cs typeface="Times New Roman" pitchFamily="18" charset="0"/>
            </a:endParaRPr>
          </a:p>
        </p:txBody>
      </p:sp>
      <p:sp>
        <p:nvSpPr>
          <p:cNvPr id="5" name="Subtitle 4"/>
          <p:cNvSpPr>
            <a:spLocks noGrp="1"/>
          </p:cNvSpPr>
          <p:nvPr>
            <p:ph type="subTitle" idx="1"/>
          </p:nvPr>
        </p:nvSpPr>
        <p:spPr>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Triangle">
              <a:avLst/>
            </a:prstTxWarp>
          </a:bodyPr>
          <a:lstStyle/>
          <a:p>
            <a:pPr algn="ctr"/>
            <a:r>
              <a:rPr lang="en-US" sz="3600" dirty="0" smtClean="0">
                <a:solidFill>
                  <a:srgbClr val="002060"/>
                </a:solidFill>
                <a:latin typeface="Elephant" pitchFamily="18" charset="0"/>
                <a:cs typeface="Times New Roman" pitchFamily="18" charset="0"/>
              </a:rPr>
              <a:t>HOW  ARE  YOU ?</a:t>
            </a:r>
            <a:endParaRPr lang="en-US" sz="3600" dirty="0">
              <a:solidFill>
                <a:srgbClr val="002060"/>
              </a:solidFill>
              <a:latin typeface="Elephant"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graphicFrame>
        <p:nvGraphicFramePr>
          <p:cNvPr id="1026" name="Object 2"/>
          <p:cNvGraphicFramePr>
            <a:graphicFrameLocks noChangeAspect="1"/>
          </p:cNvGraphicFramePr>
          <p:nvPr/>
        </p:nvGraphicFramePr>
        <p:xfrm>
          <a:off x="4114800" y="2209800"/>
          <a:ext cx="1917700" cy="685800"/>
        </p:xfrm>
        <a:graphic>
          <a:graphicData uri="http://schemas.openxmlformats.org/presentationml/2006/ole">
            <p:oleObj spid="_x0000_s1026" name="Packager Shell Object" showAsIcon="1" r:id="rId3" imgW="1918080" imgH="685800" progId="Package">
              <p:embed/>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stretch>
            <a:fillRect/>
          </a:stretch>
        </p:blipFill>
        <p:spPr bwMode="auto">
          <a:xfrm>
            <a:off x="1034669" y="1882775"/>
            <a:ext cx="7074662" cy="457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Answer the following questions</a:t>
            </a:r>
            <a:endParaRPr lang="en-US" dirty="0"/>
          </a:p>
        </p:txBody>
      </p:sp>
      <p:sp>
        <p:nvSpPr>
          <p:cNvPr id="3" name="Content Placeholder 2"/>
          <p:cNvSpPr>
            <a:spLocks noGrp="1"/>
          </p:cNvSpPr>
          <p:nvPr>
            <p:ph idx="1"/>
          </p:nvPr>
        </p:nvSpPr>
        <p:spPr>
          <a:xfrm>
            <a:off x="0" y="1219200"/>
            <a:ext cx="9144000" cy="5638800"/>
          </a:xfrm>
        </p:spPr>
        <p:txBody>
          <a:bodyPr/>
          <a:lstStyle/>
          <a:p>
            <a:endParaRPr lang="en-US" dirty="0" smtClean="0"/>
          </a:p>
          <a:p>
            <a:endParaRPr lang="en-US" dirty="0"/>
          </a:p>
        </p:txBody>
      </p:sp>
      <p:sp>
        <p:nvSpPr>
          <p:cNvPr id="4" name="Rectangle 3"/>
          <p:cNvSpPr/>
          <p:nvPr/>
        </p:nvSpPr>
        <p:spPr>
          <a:xfrm>
            <a:off x="0" y="990600"/>
            <a:ext cx="9144000" cy="5355312"/>
          </a:xfrm>
          <a:prstGeom prst="rect">
            <a:avLst/>
          </a:prstGeom>
        </p:spPr>
        <p:txBody>
          <a:bodyPr wrap="square">
            <a:spAutoFit/>
          </a:bodyPr>
          <a:lstStyle/>
          <a:p>
            <a:r>
              <a:rPr lang="en-US" dirty="0"/>
              <a:t>1 </a:t>
            </a:r>
            <a:r>
              <a:rPr lang="en-US" sz="5400" dirty="0"/>
              <a:t>Where can you </a:t>
            </a:r>
            <a:r>
              <a:rPr lang="en-US" sz="5400" dirty="0" err="1" smtClean="0"/>
              <a:t>findthis</a:t>
            </a:r>
            <a:r>
              <a:rPr lang="en-US" sz="5400" dirty="0" smtClean="0"/>
              <a:t> </a:t>
            </a:r>
            <a:r>
              <a:rPr lang="en-US" sz="5400" dirty="0"/>
              <a:t>kind of boat?</a:t>
            </a:r>
          </a:p>
          <a:p>
            <a:r>
              <a:rPr lang="en-US" sz="5400" dirty="0"/>
              <a:t>2 Why does </a:t>
            </a:r>
            <a:r>
              <a:rPr lang="en-US" sz="5400" dirty="0" smtClean="0"/>
              <a:t>the boatman </a:t>
            </a:r>
            <a:r>
              <a:rPr lang="en-US" sz="5400" dirty="0"/>
              <a:t>carry passengers across a river?</a:t>
            </a:r>
          </a:p>
          <a:p>
            <a:r>
              <a:rPr lang="en-US" sz="5400" dirty="0"/>
              <a:t>3 Why do people use country boats</a:t>
            </a:r>
            <a:r>
              <a:rPr lang="en-US" sz="7200" dirty="0"/>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24600"/>
          </a:xfrm>
        </p:spPr>
        <p:txBody>
          <a:bodyPr>
            <a:normAutofit fontScale="90000"/>
          </a:bodyPr>
          <a:lstStyle/>
          <a:p>
            <a:pPr algn="l"/>
            <a:r>
              <a:rPr lang="en-US" dirty="0"/>
              <a:t/>
            </a:r>
            <a:br>
              <a:rPr lang="en-US" dirty="0"/>
            </a:br>
            <a:r>
              <a:rPr lang="en-US" sz="3600" dirty="0"/>
              <a:t>In land area Bangladesh is (</a:t>
            </a:r>
            <a:r>
              <a:rPr lang="en-US" sz="3600" dirty="0" smtClean="0"/>
              <a:t>1)</a:t>
            </a:r>
            <a:r>
              <a:rPr lang="en-US" sz="3600" u="sng" dirty="0" smtClean="0"/>
              <a:t>larger</a:t>
            </a:r>
            <a:r>
              <a:rPr lang="en-US" sz="3600" dirty="0" smtClean="0"/>
              <a:t> than </a:t>
            </a:r>
            <a:r>
              <a:rPr lang="en-US" sz="3600" dirty="0"/>
              <a:t>Sri Lanka, but (2)</a:t>
            </a:r>
            <a:r>
              <a:rPr lang="en-US" sz="3600" u="sng" dirty="0"/>
              <a:t> </a:t>
            </a:r>
            <a:r>
              <a:rPr lang="en-US" sz="3600" u="sng" dirty="0" smtClean="0"/>
              <a:t>smaller  </a:t>
            </a:r>
            <a:r>
              <a:rPr lang="en-US" sz="3600" dirty="0" smtClean="0"/>
              <a:t>than India</a:t>
            </a:r>
            <a:r>
              <a:rPr lang="en-US" sz="3600" dirty="0"/>
              <a:t>. China is, of course, (3) </a:t>
            </a:r>
            <a:r>
              <a:rPr lang="en-US" sz="3600" dirty="0" smtClean="0"/>
              <a:t>biggest of all four countries. Sri </a:t>
            </a:r>
            <a:r>
              <a:rPr lang="en-US" sz="3600" dirty="0"/>
              <a:t>Lanka has the (4)</a:t>
            </a:r>
            <a:r>
              <a:rPr lang="en-US" sz="3600" u="sng" dirty="0"/>
              <a:t> </a:t>
            </a:r>
            <a:r>
              <a:rPr lang="en-US" sz="3600" u="sng" dirty="0" smtClean="0"/>
              <a:t>least </a:t>
            </a:r>
            <a:r>
              <a:rPr lang="en-US" sz="3600" dirty="0"/>
              <a:t>population among the four </a:t>
            </a:r>
            <a:r>
              <a:rPr lang="en-US" sz="3600" dirty="0" smtClean="0"/>
              <a:t>countries. However</a:t>
            </a:r>
            <a:r>
              <a:rPr lang="en-US" sz="3600" dirty="0"/>
              <a:t>, China has the (5) </a:t>
            </a:r>
            <a:r>
              <a:rPr lang="en-US" sz="3600" u="sng" dirty="0" smtClean="0"/>
              <a:t>largest </a:t>
            </a:r>
            <a:r>
              <a:rPr lang="en-US" sz="3600" dirty="0" smtClean="0"/>
              <a:t>population </a:t>
            </a:r>
            <a:r>
              <a:rPr lang="en-US" sz="3600" dirty="0"/>
              <a:t>shown in the chart. In </a:t>
            </a:r>
            <a:r>
              <a:rPr lang="en-US" sz="3600" dirty="0" smtClean="0"/>
              <a:t>fact, China </a:t>
            </a:r>
            <a:r>
              <a:rPr lang="en-US" sz="3600" dirty="0"/>
              <a:t>has the (6) </a:t>
            </a:r>
            <a:r>
              <a:rPr lang="en-US" sz="3600" u="sng" dirty="0" smtClean="0"/>
              <a:t>most</a:t>
            </a:r>
            <a:r>
              <a:rPr lang="en-US" sz="3600" dirty="0" smtClean="0"/>
              <a:t> </a:t>
            </a:r>
            <a:r>
              <a:rPr lang="en-US" sz="3600" dirty="0"/>
              <a:t>population in the world and India has </a:t>
            </a:r>
            <a:r>
              <a:rPr lang="en-US" sz="3600" dirty="0" smtClean="0"/>
              <a:t>the (7)</a:t>
            </a:r>
            <a:r>
              <a:rPr lang="en-US" sz="3600" u="sng" dirty="0" err="1" smtClean="0"/>
              <a:t>secind</a:t>
            </a:r>
            <a:r>
              <a:rPr lang="en-US" sz="3600" dirty="0" smtClean="0"/>
              <a:t> </a:t>
            </a:r>
            <a:r>
              <a:rPr lang="en-US" sz="3600" dirty="0"/>
              <a:t>highest population in the world. On the other hand, China has </a:t>
            </a:r>
            <a:r>
              <a:rPr lang="en-US" sz="3600" dirty="0" smtClean="0"/>
              <a:t>the (8</a:t>
            </a:r>
            <a:r>
              <a:rPr lang="en-US" sz="3600" dirty="0"/>
              <a:t>) </a:t>
            </a:r>
            <a:r>
              <a:rPr lang="en-US" sz="3600" dirty="0" smtClean="0"/>
              <a:t>_least__ </a:t>
            </a:r>
            <a:r>
              <a:rPr lang="en-US" sz="3600" dirty="0"/>
              <a:t>growth rate among the 4 countries. Bangladesh has (9</a:t>
            </a:r>
            <a:r>
              <a:rPr lang="en-US" sz="3600" dirty="0" smtClean="0"/>
              <a:t>) </a:t>
            </a:r>
            <a:r>
              <a:rPr lang="en-US" sz="3600" u="sng" dirty="0" smtClean="0"/>
              <a:t>lower/lesser </a:t>
            </a:r>
            <a:r>
              <a:rPr lang="en-US" sz="3600" dirty="0" smtClean="0"/>
              <a:t> </a:t>
            </a:r>
            <a:r>
              <a:rPr lang="en-US" sz="3600" dirty="0"/>
              <a:t>growth rate than India, but higher birth rate than (</a:t>
            </a:r>
            <a:r>
              <a:rPr lang="en-US" sz="3600" dirty="0" smtClean="0"/>
              <a:t>10)</a:t>
            </a:r>
            <a:r>
              <a:rPr lang="en-US" sz="3600" u="sng" dirty="0" smtClean="0"/>
              <a:t>China</a:t>
            </a:r>
            <a:r>
              <a:rPr lang="en-US" sz="3600" dirty="0" smtClean="0"/>
              <a:t> </a:t>
            </a:r>
            <a:r>
              <a:rPr lang="en-US" sz="3600" dirty="0"/>
              <a:t>and (11) </a:t>
            </a:r>
            <a:r>
              <a:rPr lang="en-US" sz="3600" u="sng" dirty="0" err="1" smtClean="0"/>
              <a:t>Srilanka</a:t>
            </a:r>
            <a:endParaRPr lang="en-US" u="sng" dirty="0"/>
          </a:p>
        </p:txBody>
      </p:sp>
      <p:sp>
        <p:nvSpPr>
          <p:cNvPr id="3" name="Content Placeholder 2"/>
          <p:cNvSpPr>
            <a:spLocks noGrp="1"/>
          </p:cNvSpPr>
          <p:nvPr>
            <p:ph idx="1"/>
          </p:nvPr>
        </p:nvSpPr>
        <p:spPr>
          <a:xfrm flipV="1">
            <a:off x="457200" y="6629400"/>
            <a:ext cx="8229600" cy="228600"/>
          </a:xfrm>
        </p:spPr>
        <p:txBody>
          <a:bodyPr>
            <a:normAutofit fontScale="32500" lnSpcReduction="20000"/>
          </a:bodyPr>
          <a:lstStyle/>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15400" cy="6583362"/>
          </a:xfrm>
        </p:spPr>
        <p:txBody>
          <a:bodyPr>
            <a:normAutofit fontScale="90000"/>
          </a:bodyPr>
          <a:lstStyle/>
          <a:p>
            <a:pPr algn="l"/>
            <a:r>
              <a:rPr lang="en-US" dirty="0"/>
              <a:t/>
            </a:r>
            <a:br>
              <a:rPr lang="en-US" dirty="0"/>
            </a:br>
            <a:r>
              <a:rPr lang="en-US" sz="3100" dirty="0"/>
              <a:t>“I don’t exactly know how I should go about my plan. But one thing I know for </a:t>
            </a:r>
            <a:r>
              <a:rPr lang="en-US" sz="3100" dirty="0" smtClean="0"/>
              <a:t>sure, I </a:t>
            </a:r>
            <a:r>
              <a:rPr lang="en-US" sz="3100" dirty="0"/>
              <a:t>(1) </a:t>
            </a:r>
            <a:r>
              <a:rPr lang="en-US" sz="3100" i="1" dirty="0" smtClean="0"/>
              <a:t>will </a:t>
            </a:r>
            <a:r>
              <a:rPr lang="en-US" sz="3100" i="1" dirty="0"/>
              <a:t>need a lot of money for the work. If I had 5 million taka, </a:t>
            </a:r>
            <a:r>
              <a:rPr lang="en-US" sz="3100" i="1" dirty="0" smtClean="0"/>
              <a:t>I </a:t>
            </a:r>
            <a:r>
              <a:rPr lang="en-US" sz="3100" dirty="0" smtClean="0"/>
              <a:t>(2)would start </a:t>
            </a:r>
            <a:r>
              <a:rPr lang="en-US" sz="3100" dirty="0"/>
              <a:t>an adult education centre. Then if I found an expert on </a:t>
            </a:r>
            <a:r>
              <a:rPr lang="en-US" sz="3100" dirty="0" smtClean="0"/>
              <a:t>adult education</a:t>
            </a:r>
            <a:r>
              <a:rPr lang="en-US" sz="3100" dirty="0"/>
              <a:t>, I (</a:t>
            </a:r>
            <a:r>
              <a:rPr lang="en-US" sz="3100" dirty="0" smtClean="0"/>
              <a:t>3)would prepare </a:t>
            </a:r>
            <a:r>
              <a:rPr lang="en-US" sz="3100" dirty="0"/>
              <a:t>learning materials for the people. If you </a:t>
            </a:r>
            <a:r>
              <a:rPr lang="en-US" sz="3100" dirty="0" smtClean="0"/>
              <a:t>ask him </a:t>
            </a:r>
            <a:r>
              <a:rPr lang="en-US" sz="3100" dirty="0"/>
              <a:t>what the materials (</a:t>
            </a:r>
            <a:r>
              <a:rPr lang="en-US" sz="3100" dirty="0" smtClean="0"/>
              <a:t>4)might  look </a:t>
            </a:r>
            <a:r>
              <a:rPr lang="en-US" sz="3100" dirty="0"/>
              <a:t>like, he (</a:t>
            </a:r>
            <a:r>
              <a:rPr lang="en-US" sz="3100" dirty="0" smtClean="0"/>
              <a:t>5)would be able </a:t>
            </a:r>
            <a:r>
              <a:rPr lang="en-US" sz="3100" dirty="0"/>
              <a:t>to explain in details. I know if the people attended the classes at the centre, </a:t>
            </a:r>
            <a:r>
              <a:rPr lang="en-US" sz="3100" dirty="0" smtClean="0"/>
              <a:t>they (6)will learn </a:t>
            </a:r>
            <a:r>
              <a:rPr lang="en-US" sz="3100" dirty="0"/>
              <a:t>how to read, write and count. I (</a:t>
            </a:r>
            <a:r>
              <a:rPr lang="en-US" sz="3100" dirty="0" smtClean="0"/>
              <a:t>7)will  definitely </a:t>
            </a:r>
            <a:r>
              <a:rPr lang="en-US" sz="3100" dirty="0"/>
              <a:t>give time to this project. But to carry out the project successfully I (</a:t>
            </a:r>
            <a:r>
              <a:rPr lang="en-US" sz="3100" dirty="0" smtClean="0"/>
              <a:t>8)may  </a:t>
            </a:r>
            <a:r>
              <a:rPr lang="en-US" sz="3100" dirty="0"/>
              <a:t>have to live in the village almost permanently. Here is </a:t>
            </a:r>
            <a:r>
              <a:rPr lang="en-US" sz="3100" dirty="0" smtClean="0"/>
              <a:t>a problem</a:t>
            </a:r>
            <a:r>
              <a:rPr lang="en-US" sz="3100" dirty="0"/>
              <a:t>. Who (9) </a:t>
            </a:r>
            <a:r>
              <a:rPr lang="en-US" sz="3100" dirty="0" smtClean="0"/>
              <a:t>will take </a:t>
            </a:r>
            <a:r>
              <a:rPr lang="en-US" sz="3100" dirty="0"/>
              <a:t>care of my flat in Dhaka? If I had a </a:t>
            </a:r>
            <a:r>
              <a:rPr lang="en-US" sz="3100" dirty="0" smtClean="0"/>
              <a:t>good, reliable </a:t>
            </a:r>
            <a:r>
              <a:rPr lang="en-US" sz="3100" dirty="0"/>
              <a:t>man, I (10) </a:t>
            </a:r>
            <a:r>
              <a:rPr lang="en-US" sz="3100" dirty="0" smtClean="0"/>
              <a:t> would </a:t>
            </a:r>
            <a:r>
              <a:rPr lang="en-US" sz="3100" dirty="0"/>
              <a:t>make him caretaker of my flat. But where (11</a:t>
            </a:r>
            <a:r>
              <a:rPr lang="en-US" sz="3100" dirty="0" smtClean="0"/>
              <a:t>) can  </a:t>
            </a:r>
            <a:r>
              <a:rPr lang="en-US" sz="3100" dirty="0"/>
              <a:t>I find such a man?</a:t>
            </a:r>
            <a:r>
              <a:rPr lang="en-US" sz="3600" dirty="0"/>
              <a:t/>
            </a:r>
            <a:br>
              <a:rPr lang="en-US" sz="3600" dirty="0"/>
            </a:br>
            <a:endParaRPr lang="en-US" dirty="0"/>
          </a:p>
        </p:txBody>
      </p:sp>
      <p:sp>
        <p:nvSpPr>
          <p:cNvPr id="3" name="Content Placeholder 2"/>
          <p:cNvSpPr>
            <a:spLocks noGrp="1"/>
          </p:cNvSpPr>
          <p:nvPr>
            <p:ph idx="1"/>
          </p:nvPr>
        </p:nvSpPr>
        <p:spPr>
          <a:xfrm>
            <a:off x="7543800" y="5867400"/>
            <a:ext cx="1143000" cy="258763"/>
          </a:xfrm>
        </p:spPr>
        <p:txBody>
          <a:bodyPr>
            <a:normAutofit fontScale="40000" lnSpcReduction="20000"/>
          </a:bodyPr>
          <a:lstStyle/>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Skilled workforce</a:t>
            </a:r>
            <a:endParaRPr lang="en-US" dirty="0"/>
          </a:p>
        </p:txBody>
      </p:sp>
      <p:sp>
        <p:nvSpPr>
          <p:cNvPr id="3" name="Content Placeholder 2"/>
          <p:cNvSpPr>
            <a:spLocks noGrp="1"/>
          </p:cNvSpPr>
          <p:nvPr>
            <p:ph idx="1"/>
          </p:nvPr>
        </p:nvSpPr>
        <p:spPr>
          <a:xfrm>
            <a:off x="457200" y="1295400"/>
            <a:ext cx="8229600" cy="5181600"/>
          </a:xfrm>
        </p:spPr>
        <p:txBody>
          <a:bodyPr>
            <a:noAutofit/>
          </a:bodyPr>
          <a:lstStyle/>
          <a:p>
            <a:pPr>
              <a:buNone/>
            </a:pPr>
            <a:r>
              <a:rPr lang="en-US" sz="3600" dirty="0" smtClean="0"/>
              <a:t>1.Describe </a:t>
            </a:r>
            <a:r>
              <a:rPr lang="en-US" sz="3600" dirty="0"/>
              <a:t>briefly the things that have made the present world smaller.</a:t>
            </a:r>
          </a:p>
          <a:p>
            <a:pPr>
              <a:buNone/>
            </a:pPr>
            <a:r>
              <a:rPr lang="en-US" sz="3600" dirty="0" smtClean="0"/>
              <a:t>2. </a:t>
            </a:r>
            <a:r>
              <a:rPr lang="en-US" sz="3600" dirty="0"/>
              <a:t>Give reasons why a common language is needed in today’s world.</a:t>
            </a:r>
          </a:p>
          <a:p>
            <a:pPr>
              <a:buNone/>
            </a:pPr>
            <a:r>
              <a:rPr lang="en-US" sz="3600" dirty="0" smtClean="0"/>
              <a:t>3. </a:t>
            </a:r>
            <a:r>
              <a:rPr lang="en-US" sz="3600" dirty="0"/>
              <a:t>Why is English needed all the more in Bangladesh?</a:t>
            </a:r>
          </a:p>
          <a:p>
            <a:pPr>
              <a:buNone/>
            </a:pPr>
            <a:r>
              <a:rPr lang="en-US" sz="3600" dirty="0" smtClean="0"/>
              <a:t>4.How </a:t>
            </a:r>
            <a:r>
              <a:rPr lang="en-US" sz="3600" dirty="0"/>
              <a:t>can our youths become skilled workforce?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fontScale="90000"/>
          </a:bodyPr>
          <a:lstStyle/>
          <a:p>
            <a:r>
              <a:rPr lang="en-US" dirty="0" smtClean="0"/>
              <a:t>Stay conscious</a:t>
            </a:r>
            <a:br>
              <a:rPr lang="en-US" dirty="0" smtClean="0"/>
            </a:br>
            <a:endParaRPr lang="en-US" dirty="0"/>
          </a:p>
        </p:txBody>
      </p:sp>
      <p:sp>
        <p:nvSpPr>
          <p:cNvPr id="3" name="Content Placeholder 2"/>
          <p:cNvSpPr>
            <a:spLocks noGrp="1"/>
          </p:cNvSpPr>
          <p:nvPr>
            <p:ph idx="1"/>
          </p:nvPr>
        </p:nvSpPr>
        <p:spPr>
          <a:xfrm>
            <a:off x="457200" y="1066800"/>
            <a:ext cx="8229600" cy="5059363"/>
          </a:xfrm>
        </p:spPr>
        <p:txBody>
          <a:bodyPr>
            <a:noAutofit/>
          </a:bodyPr>
          <a:lstStyle/>
          <a:p>
            <a:r>
              <a:rPr lang="fr-FR" sz="7200" dirty="0"/>
              <a:t>Simple </a:t>
            </a:r>
            <a:r>
              <a:rPr lang="fr-FR" sz="7200" dirty="0" smtClean="0"/>
              <a:t>/ </a:t>
            </a:r>
            <a:r>
              <a:rPr lang="fr-FR" sz="7200" dirty="0"/>
              <a:t>Clairvoyant </a:t>
            </a:r>
            <a:r>
              <a:rPr lang="fr-FR" sz="7200" dirty="0" smtClean="0"/>
              <a:t>/ </a:t>
            </a:r>
            <a:r>
              <a:rPr lang="fr-FR" sz="7200" dirty="0" err="1"/>
              <a:t>Articulate</a:t>
            </a:r>
            <a:r>
              <a:rPr lang="fr-FR" sz="7200" dirty="0"/>
              <a:t> </a:t>
            </a:r>
            <a:r>
              <a:rPr lang="fr-FR" sz="7200" dirty="0" smtClean="0"/>
              <a:t>/ </a:t>
            </a:r>
            <a:r>
              <a:rPr lang="fr-FR" sz="7200" dirty="0"/>
              <a:t>Effective </a:t>
            </a:r>
            <a:r>
              <a:rPr lang="fr-FR" sz="7200" dirty="0" smtClean="0"/>
              <a:t>/ </a:t>
            </a:r>
            <a:r>
              <a:rPr lang="fr-FR" sz="7200" dirty="0" err="1"/>
              <a:t>Influential</a:t>
            </a:r>
            <a:endParaRPr lang="en-US" sz="72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380</TotalTime>
  <Words>141</Words>
  <Application>Microsoft Office PowerPoint</Application>
  <PresentationFormat>On-screen Show (4:3)</PresentationFormat>
  <Paragraphs>25</Paragraphs>
  <Slides>10</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10</vt:i4>
      </vt:variant>
    </vt:vector>
  </HeadingPairs>
  <TitlesOfParts>
    <vt:vector size="13" baseType="lpstr">
      <vt:lpstr>Verve</vt:lpstr>
      <vt:lpstr>Packager Shell Object</vt:lpstr>
      <vt:lpstr>Package</vt:lpstr>
      <vt:lpstr>Peace Be Upon You. WELCOME! HOW  ARE  YOU ? </vt:lpstr>
      <vt:lpstr>Peace Be Upon You WELCOME</vt:lpstr>
      <vt:lpstr>Slide 3</vt:lpstr>
      <vt:lpstr>Slide 4</vt:lpstr>
      <vt:lpstr>Answer the following questions</vt:lpstr>
      <vt:lpstr> In land area Bangladesh is (1)larger than Sri Lanka, but (2) smaller  than India. China is, of course, (3) biggest of all four countries. Sri Lanka has the (4) least population among the four countries. However, China has the (5) largest population shown in the chart. In fact, China has the (6) most population in the world and India has the (7)secind highest population in the world. On the other hand, China has the (8) _least__ growth rate among the 4 countries. Bangladesh has (9) lower/lesser  growth rate than India, but higher birth rate than (10)China and (11) Srilanka</vt:lpstr>
      <vt:lpstr> “I don’t exactly know how I should go about my plan. But one thing I know for sure, I (1) will need a lot of money for the work. If I had 5 million taka, I (2)would start an adult education centre. Then if I found an expert on adult education, I (3)would prepare learning materials for the people. If you ask him what the materials (4)might  look like, he (5)would be able to explain in details. I know if the people attended the classes at the centre, they (6)will learn how to read, write and count. I (7)will  definitely give time to this project. But to carry out the project successfully I (8)may  have to live in the village almost permanently. Here is a problem. Who (9) will take care of my flat in Dhaka? If I had a good, reliable man, I (10)  would make him caretaker of my flat. But where (11) can  I find such a man? </vt:lpstr>
      <vt:lpstr>Skilled workforce</vt:lpstr>
      <vt:lpstr>Stay conscious </vt:lpstr>
      <vt:lpstr>So much for today Thank you all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Jcs Computer</dc:creator>
  <cp:lastModifiedBy>Jcs Computer</cp:lastModifiedBy>
  <cp:revision>38</cp:revision>
  <dcterms:created xsi:type="dcterms:W3CDTF">2020-03-28T11:28:53Z</dcterms:created>
  <dcterms:modified xsi:type="dcterms:W3CDTF">2020-03-29T08:20:36Z</dcterms:modified>
</cp:coreProperties>
</file>