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notesMasterIdLst>
    <p:notesMasterId r:id="rId15"/>
  </p:notesMasterIdLst>
  <p:sldIdLst>
    <p:sldId id="263" r:id="rId2"/>
    <p:sldId id="264" r:id="rId3"/>
    <p:sldId id="265" r:id="rId4"/>
    <p:sldId id="266" r:id="rId5"/>
    <p:sldId id="267" r:id="rId6"/>
    <p:sldId id="268" r:id="rId7"/>
    <p:sldId id="272" r:id="rId8"/>
    <p:sldId id="269" r:id="rId9"/>
    <p:sldId id="273" r:id="rId10"/>
    <p:sldId id="270" r:id="rId11"/>
    <p:sldId id="271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6EC0C-F28C-4F27-80DA-67D210422191}" type="datetimeFigureOut">
              <a:rPr lang="en-GB" smtClean="0"/>
              <a:t>29/03/20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DC5D6-A0CD-42A1-ACA3-EABBBAE5FC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5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FB0A3-458E-4C73-A2DD-CCC7B1616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EE7ECD-5F1D-4566-AD2D-9B314775E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056F5-0E00-4CD3-B1D1-BB171895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5FFCD-FD20-442A-8B4D-698C2845C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07CEF-2141-4AAD-A01D-A05FD719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9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7825-B126-40D5-8A7D-022027C8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D70A6-F7CD-4135-A82B-D8433A560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DB2B1-D81B-4389-A019-B6328D37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49AC0-D07D-4409-9172-8921DE5B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5FD6E-2B15-4A35-9FB4-14D02A56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1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1C685-0E05-4560-BC43-0442DCB45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1454A-9B3B-4316-AC62-829D3390F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18206-764F-4F24-9F7C-686DD0FB5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48D1E-3115-4E9A-9883-2578B2EA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DFB7D-C802-4173-BA70-58083950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4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31303-6645-49A9-B879-6CCD690A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743C4-7CAA-495D-BA1C-168F5C04D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448A5-C97D-4E1C-A027-6CD51B418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C0DA1-8E75-48F7-B137-297B8C1F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02C02-6609-4257-8FB0-94BE62BB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7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2BC93-D89B-439E-AA63-501E18DF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685BC-85C1-4DBE-B123-36D8BF106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6C9D4-EB9E-4610-A340-B8F69C41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974B7-0CA6-48E8-A82A-2377731C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14685-CF55-47ED-9396-222B882E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9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333E-A14F-49CC-841D-B64D7438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5DB3D-4B74-4993-AB61-100765FC6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486954-8F56-461D-89F6-1CA8F2C2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AA5C7-F06D-4761-82BC-CEEEC64D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1D3BB-F90D-40ED-8CD0-4DD084B6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EF7CB-16BE-41B4-93A6-A6FA7033A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0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43BC8-6A6C-43E0-A7A4-2A6129DF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4A484-C520-4239-BC0D-89AD2CCBA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25A4E-3322-42DB-B75D-8708EEE37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DEF8F3-045B-4126-BB8B-82B696CC7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A5CB1D-DDEA-4DEA-A4F0-8F32754C6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75E71-8D7F-4F8B-B11B-7A12D10EE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D607C-87E5-496B-8A35-4EDD3F2F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0F5D02-32BA-4110-9575-A98EE71E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2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1DBF-AE10-413B-BCB4-C330FF025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79499-C708-4C1C-8239-7A300C44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4F812-7CC4-451B-B805-C5053B9D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982B56-0C5C-42C4-AE78-7A1854B6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8456A-B9C9-4C87-89ED-D2495F2E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5FC13-BA0F-4645-9B32-447FA20E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30B84-55D3-41AA-A765-2A5AEB14C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2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500E-4AC5-41E0-9985-90F9667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BEABC-33FE-4204-94B6-7F17D69A7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DC338-D3A8-46AB-B656-FA6E5FB75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C4E41-7951-48D3-A21A-BAC075AE3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7D216-4E81-465C-9D1A-ED72DC53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34E37-D520-4F03-9259-93F0509C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0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D7E9-69C9-4A0D-AF0D-D1DEB64F4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ED2F4-7C45-4B27-B7B3-54B895197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DB844-1DB6-4E1F-A23A-01A72E7C1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01E6C-560B-445D-8E68-6CDA44E8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CEEA4-CB50-42E2-8E84-6491CB1B6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24B7E-72EA-4406-AEE0-C6B397B99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1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DC01C9-F15D-4315-A9DC-1A2DAFECE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AAA92-DDFB-44B5-B034-68C1259E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D0BC1-6B5A-4DCB-A291-27C00B494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3896-6108-4408-81B8-D2ABC20C5BB0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3717F-6EC7-4858-8B3B-34E8B8D01F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5426A-7CA0-4781-9BCB-C5CDE88C0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23DD-D9FF-4A5A-BCC5-B705A02F87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wahidmilon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2C75C6-B822-4D39-A411-5B20D342947B}"/>
              </a:ext>
            </a:extLst>
          </p:cNvPr>
          <p:cNvSpPr txBox="1"/>
          <p:nvPr/>
        </p:nvSpPr>
        <p:spPr>
          <a:xfrm rot="20880063">
            <a:off x="1622023" y="1141676"/>
            <a:ext cx="499938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8100">
            <a:solidFill>
              <a:schemeClr val="bg2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সবাইকে রজনীগন্ধ্যার শুভেচ্ছা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702B39-1178-4130-A9D7-219C5A16D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25" y="2438813"/>
            <a:ext cx="4467349" cy="3154018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7346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8B3D0A-82A1-4577-A6D9-E6D262F8C272}"/>
              </a:ext>
            </a:extLst>
          </p:cNvPr>
          <p:cNvSpPr txBox="1"/>
          <p:nvPr/>
        </p:nvSpPr>
        <p:spPr>
          <a:xfrm>
            <a:off x="238539" y="0"/>
            <a:ext cx="2319131" cy="70788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কাজঃ-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D9F5E2-DA40-4B60-BAAB-F3976793C75E}"/>
              </a:ext>
            </a:extLst>
          </p:cNvPr>
          <p:cNvSpPr txBox="1"/>
          <p:nvPr/>
        </p:nvSpPr>
        <p:spPr>
          <a:xfrm rot="20831364">
            <a:off x="224736" y="1495008"/>
            <a:ext cx="8613913" cy="156966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 ও অমেরুদন্ডী প্রাণির ছবিসহ ৪টি বৈশিষ্ট্য লিখ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0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4690E-17BE-48C4-8506-7ADC4A7552C4}"/>
              </a:ext>
            </a:extLst>
          </p:cNvPr>
          <p:cNvSpPr txBox="1"/>
          <p:nvPr/>
        </p:nvSpPr>
        <p:spPr>
          <a:xfrm>
            <a:off x="2756452" y="159027"/>
            <a:ext cx="1815548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4DC96-0096-4142-ACC6-AC790B2F98B2}"/>
              </a:ext>
            </a:extLst>
          </p:cNvPr>
          <p:cNvSpPr txBox="1"/>
          <p:nvPr/>
        </p:nvSpPr>
        <p:spPr>
          <a:xfrm>
            <a:off x="516834" y="1488373"/>
            <a:ext cx="8401877" cy="2800767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১। শ্রেণিবিন্যাস বলতে কী বুঝ?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 মানুষ ও কেঁচো কোন কোন পর্বের প্রাণী?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 মেরুদন্ডীর উপর ভিত্তি করে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Animalia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জগৎকে কয়টি ভাগে ভাগ করা হয়?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8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0D65BD8-C676-44E6-8258-26D85FC963EC}"/>
              </a:ext>
            </a:extLst>
          </p:cNvPr>
          <p:cNvSpPr txBox="1"/>
          <p:nvPr/>
        </p:nvSpPr>
        <p:spPr>
          <a:xfrm>
            <a:off x="3034746" y="1523160"/>
            <a:ext cx="174928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GB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126FBFB-F3EC-4BD0-AB70-83D736FB2FD5}"/>
              </a:ext>
            </a:extLst>
          </p:cNvPr>
          <p:cNvGrpSpPr/>
          <p:nvPr/>
        </p:nvGrpSpPr>
        <p:grpSpPr>
          <a:xfrm>
            <a:off x="2411895" y="9939"/>
            <a:ext cx="2796209" cy="2590799"/>
            <a:chOff x="2464904" y="238539"/>
            <a:chExt cx="2796209" cy="259079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92ECCE9-704F-40CA-A1FE-E5A6F0EC05FF}"/>
                </a:ext>
              </a:extLst>
            </p:cNvPr>
            <p:cNvSpPr/>
            <p:nvPr/>
          </p:nvSpPr>
          <p:spPr>
            <a:xfrm>
              <a:off x="3047999" y="1331843"/>
              <a:ext cx="79513" cy="14974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8A20873-AC44-4259-A730-FAD590546086}"/>
                </a:ext>
              </a:extLst>
            </p:cNvPr>
            <p:cNvSpPr/>
            <p:nvPr/>
          </p:nvSpPr>
          <p:spPr>
            <a:xfrm rot="5400000">
              <a:off x="3886199" y="1918252"/>
              <a:ext cx="152398" cy="16697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73115DF-4F80-4CBA-BCD5-AAD962CBE8AA}"/>
                </a:ext>
              </a:extLst>
            </p:cNvPr>
            <p:cNvSpPr/>
            <p:nvPr/>
          </p:nvSpPr>
          <p:spPr>
            <a:xfrm>
              <a:off x="4797286" y="1331842"/>
              <a:ext cx="79513" cy="149749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93E43D7-7D73-4851-9FBD-A5EB42E517AF}"/>
                </a:ext>
              </a:extLst>
            </p:cNvPr>
            <p:cNvSpPr/>
            <p:nvPr/>
          </p:nvSpPr>
          <p:spPr>
            <a:xfrm rot="5400000">
              <a:off x="3886199" y="381000"/>
              <a:ext cx="152398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1C676101-E954-4D83-A7D2-2A2027C0CB81}"/>
                </a:ext>
              </a:extLst>
            </p:cNvPr>
            <p:cNvSpPr/>
            <p:nvPr/>
          </p:nvSpPr>
          <p:spPr>
            <a:xfrm>
              <a:off x="2464904" y="238539"/>
              <a:ext cx="2796209" cy="117281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C7AF1DF-B902-48FF-B696-91938E983A0D}"/>
              </a:ext>
            </a:extLst>
          </p:cNvPr>
          <p:cNvSpPr txBox="1"/>
          <p:nvPr/>
        </p:nvSpPr>
        <p:spPr>
          <a:xfrm>
            <a:off x="463827" y="2759768"/>
            <a:ext cx="8428382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প্রাণিজগৎকে জানার জন্য  শ্রেণিবিন্যাসের গুরুত্ব কতটুকু তা তোমার মূল্যবান মতামত জানিয়ে লিখে আনবে।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0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8CD85A-9955-441E-8914-0CA023776AF8}"/>
              </a:ext>
            </a:extLst>
          </p:cNvPr>
          <p:cNvSpPr txBox="1"/>
          <p:nvPr/>
        </p:nvSpPr>
        <p:spPr>
          <a:xfrm rot="20917601">
            <a:off x="954749" y="1500201"/>
            <a:ext cx="6727184" cy="3046988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</a:p>
          <a:p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			সবাইকে </a:t>
            </a:r>
            <a:endParaRPr lang="en-GB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3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37FD2A-D0D2-4DB8-946B-FDB1ADD025FB}"/>
              </a:ext>
            </a:extLst>
          </p:cNvPr>
          <p:cNvSpPr txBox="1"/>
          <p:nvPr/>
        </p:nvSpPr>
        <p:spPr>
          <a:xfrm>
            <a:off x="2751586" y="19854"/>
            <a:ext cx="2589039" cy="110799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C1616D-ECAD-4400-8F4F-BAEE5D2B8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5042" y="19854"/>
            <a:ext cx="1258957" cy="15454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B31EFD9-4748-4226-AE63-9284CABE3235}"/>
              </a:ext>
            </a:extLst>
          </p:cNvPr>
          <p:cNvSpPr txBox="1"/>
          <p:nvPr/>
        </p:nvSpPr>
        <p:spPr>
          <a:xfrm>
            <a:off x="-1" y="1594752"/>
            <a:ext cx="4664764" cy="3662541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আব্দুল ওয়াহিদ</a:t>
            </a:r>
          </a:p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infowahidmilon@gmail.com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Index No: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2104782</a:t>
            </a:r>
          </a:p>
          <a:p>
            <a:r>
              <a:rPr lang="bn-BD" sz="32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নূরুল্লাহপুর ইসলামিয়া দাখিল মাদ্রাসা</a:t>
            </a:r>
          </a:p>
          <a:p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গোবিন্দগঞ্জ, ছাতক, সুনামগঞ্জ</a:t>
            </a: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D348B3-CC58-4ACE-AC21-AC576057A39D}"/>
              </a:ext>
            </a:extLst>
          </p:cNvPr>
          <p:cNvSpPr txBox="1"/>
          <p:nvPr/>
        </p:nvSpPr>
        <p:spPr>
          <a:xfrm>
            <a:off x="4664765" y="1565294"/>
            <a:ext cx="4479235" cy="372409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পরিকল্পনাঃ শ্রেণির কাজ</a:t>
            </a:r>
          </a:p>
          <a:p>
            <a:r>
              <a:rPr lang="bn-BD" sz="48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bn-BD" sz="48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</a:p>
          <a:p>
            <a:r>
              <a:rPr lang="bn-BD" sz="4400" b="1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44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</a:p>
          <a:p>
            <a:r>
              <a:rPr lang="bn-BD" sz="32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প্রাণিজগতের শ্রেণিবিন্যাস</a:t>
            </a: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65F2E8-DA59-4313-9C6E-6235A622E0C0}"/>
              </a:ext>
            </a:extLst>
          </p:cNvPr>
          <p:cNvSpPr txBox="1"/>
          <p:nvPr/>
        </p:nvSpPr>
        <p:spPr>
          <a:xfrm>
            <a:off x="92765" y="252874"/>
            <a:ext cx="8945218" cy="458587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u="sng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অধ্যায় শেষে শিক্ষার্থীরাঃ-</a:t>
            </a:r>
            <a:endParaRPr lang="en-US" sz="4800" b="1" u="sng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 কী বলতে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অমেরুদন্ডী  প্রাণীর শ্রেণীবিন্যাস করতে পারবে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মেরুদন্ডী প্রাণীর শ্রেণীবিন্যাস করতে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BD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GB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63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4642C5-1D65-434D-8859-7498ABE00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03" y="42990"/>
            <a:ext cx="2417639" cy="217281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232EC4-CA66-4822-9D0A-3CB8434C0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91019" y="110780"/>
            <a:ext cx="2171700" cy="210502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569F20-55BC-4312-BA8A-EC8FE2718D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640" y="2334659"/>
            <a:ext cx="6045116" cy="4412561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9FF215-EE78-4102-9963-96F8225C33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0673" y="110780"/>
            <a:ext cx="3732721" cy="2090324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68994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>
            <a:extLst>
              <a:ext uri="{FF2B5EF4-FFF2-40B4-BE49-F238E27FC236}">
                <a16:creationId xmlns:a16="http://schemas.microsoft.com/office/drawing/2014/main" id="{6EBC0DF5-A860-43C2-BDC2-8B1E896238CB}"/>
              </a:ext>
            </a:extLst>
          </p:cNvPr>
          <p:cNvSpPr txBox="1"/>
          <p:nvPr/>
        </p:nvSpPr>
        <p:spPr>
          <a:xfrm rot="21219851">
            <a:off x="621061" y="2274839"/>
            <a:ext cx="7389500" cy="2308324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প্রাণিগুলোর বৈশিষ্ট্য তোমরা জান কী? অথবা বৈশিষ্ট্য জানতে হলে কী করা প্রয়োজন?</a:t>
            </a:r>
            <a:endParaRPr lang="en-GB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0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4077C2-F403-43D8-BAA5-82FE41F02996}"/>
              </a:ext>
            </a:extLst>
          </p:cNvPr>
          <p:cNvSpPr txBox="1"/>
          <p:nvPr/>
        </p:nvSpPr>
        <p:spPr>
          <a:xfrm>
            <a:off x="225287" y="586603"/>
            <a:ext cx="8733183" cy="526297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এসো তাহলে জেনে নিই শ্রেণিবিন্যাস বলতে কী বুঝা যায়ঃ-</a:t>
            </a:r>
          </a:p>
          <a:p>
            <a:r>
              <a:rPr lang="bn-BD" sz="3200" b="1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শ্রেণিবিন্যাস </a:t>
            </a:r>
            <a:r>
              <a:rPr lang="bn-BD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জীবের পারস্পরিক সম্পর্ক এবং চারিত্রিক বৈশিষ্ট্যের মিল ও অমিলের ভিত্তিতে বিজ্ঞানস্মত উপায়ে বিভিন্ন দল বা স্তর বা ধাপে পার্যায়ক্রমে সাজানো হয়। জীবজগৎ কে  ধাপে ধাপে বিন্যাস্ত করার পদ্ধতিকে শ্রেণিবিন্যাস বলে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49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D834D1-F62B-43B3-AA16-CF1051D68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7" y="212033"/>
            <a:ext cx="2842386" cy="3387551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2EA0437-B3D3-47B0-88E9-90DD47EF3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132" y="212033"/>
            <a:ext cx="2311675" cy="349670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D33B7F-E8B1-4812-B482-5B8A2C0C8243}"/>
              </a:ext>
            </a:extLst>
          </p:cNvPr>
          <p:cNvSpPr txBox="1"/>
          <p:nvPr/>
        </p:nvSpPr>
        <p:spPr>
          <a:xfrm>
            <a:off x="185531" y="4214191"/>
            <a:ext cx="8348870" cy="149749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বলতে পারবে  ছবি দুটোর মধ্যে কোনটির মেরুদন্ড আছে ?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1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B219FB-B793-41B7-B976-A84D0F17A4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74" y="245384"/>
            <a:ext cx="3304367" cy="2789146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605CBE-9FB3-4613-8D93-87DADA7849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14" y="245384"/>
            <a:ext cx="4850746" cy="6367232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800999-21DA-4BA9-A46F-479E6F9A1EA8}"/>
              </a:ext>
            </a:extLst>
          </p:cNvPr>
          <p:cNvSpPr txBox="1"/>
          <p:nvPr/>
        </p:nvSpPr>
        <p:spPr>
          <a:xfrm>
            <a:off x="313475" y="3823471"/>
            <a:ext cx="3304368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 দেহের মেরুদন্ড</a:t>
            </a:r>
            <a:endParaRPr lang="en-GB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46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497CF2-2CA7-4520-8D4C-2A91B4C29245}"/>
              </a:ext>
            </a:extLst>
          </p:cNvPr>
          <p:cNvSpPr txBox="1"/>
          <p:nvPr/>
        </p:nvSpPr>
        <p:spPr>
          <a:xfrm>
            <a:off x="145774" y="132523"/>
            <a:ext cx="8852452" cy="175432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তাহলে আমরা জানলাম যে , মেরুদন্ডের উপস্থিতির উপর ভিত্তি করে প্রাণিগগৎকে দু,টি ভাগে ভাগ করা হয় । আধুনিক শ্রেণিবিন্যাসে সকল প্রাণী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Animalia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জগতের অন্তর্ভুক্ত।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36F1A8-7430-48B9-A19C-C6F5591821DF}"/>
              </a:ext>
            </a:extLst>
          </p:cNvPr>
          <p:cNvSpPr txBox="1"/>
          <p:nvPr/>
        </p:nvSpPr>
        <p:spPr>
          <a:xfrm>
            <a:off x="145773" y="3551583"/>
            <a:ext cx="8852451" cy="2014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Animalia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জগতের প্রাণীদের নয়টি পর্বে ভাগ করা হয়। এদের মধ্যে প্রথম আটটি পর্বের প্রাণীরা অমেরুদন্ডী এবং শেষ পর্বেটি মেরুদন্ডী ।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7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246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Wahid Safi</dc:creator>
  <cp:lastModifiedBy>Wahid Safi</cp:lastModifiedBy>
  <cp:revision>159</cp:revision>
  <dcterms:created xsi:type="dcterms:W3CDTF">2020-02-14T20:35:34Z</dcterms:created>
  <dcterms:modified xsi:type="dcterms:W3CDTF">2020-03-28T20:10:01Z</dcterms:modified>
</cp:coreProperties>
</file>