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7" r:id="rId3"/>
    <p:sldId id="288" r:id="rId4"/>
    <p:sldId id="293" r:id="rId5"/>
    <p:sldId id="284" r:id="rId6"/>
    <p:sldId id="285" r:id="rId7"/>
    <p:sldId id="294" r:id="rId8"/>
    <p:sldId id="295" r:id="rId9"/>
    <p:sldId id="296" r:id="rId10"/>
    <p:sldId id="297" r:id="rId11"/>
    <p:sldId id="298" r:id="rId12"/>
    <p:sldId id="299" r:id="rId13"/>
    <p:sldId id="279" r:id="rId1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54" y="4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3635A-E2FA-4F94-A337-0CF17C7D7C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EB7B-E855-4672-B237-BFFB01F1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‘Be’ verb is the main focus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‘Be’ verb is the main focus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0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‘Be’ verb is the main focus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9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1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4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9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8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4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4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0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6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3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9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5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7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23AD-1A4E-4CEF-8901-7DDFA75C99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629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6290"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62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629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62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36290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1036290" rtl="0" eaLnBrk="1" latinLnBrk="0" hangingPunct="1">
        <a:spcBef>
          <a:spcPct val="20000"/>
        </a:spcBef>
        <a:buFont typeface="Arial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1036290" rtl="0" eaLnBrk="1" latinLnBrk="0" hangingPunct="1">
        <a:spcBef>
          <a:spcPct val="20000"/>
        </a:spcBef>
        <a:buFont typeface="Arial" pitchFamily="34" charset="0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spcBef>
          <a:spcPct val="20000"/>
        </a:spcBef>
        <a:buFont typeface="Arial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spcBef>
          <a:spcPct val="20000"/>
        </a:spcBef>
        <a:buFont typeface="Arial" pitchFamily="34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77508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841" y="2925445"/>
            <a:ext cx="9585959" cy="949960"/>
          </a:xfrm>
        </p:spPr>
        <p:txBody>
          <a:bodyPr>
            <a:noAutofit/>
          </a:bodyPr>
          <a:lstStyle/>
          <a:p>
            <a:r>
              <a:rPr lang="en-US" sz="61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Welcome dear students</a:t>
            </a:r>
          </a:p>
        </p:txBody>
      </p:sp>
    </p:spTree>
    <p:extLst>
      <p:ext uri="{BB962C8B-B14F-4D97-AF65-F5344CB8AC3E}">
        <p14:creationId xmlns:p14="http://schemas.microsoft.com/office/powerpoint/2010/main" val="267193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652" y="293827"/>
            <a:ext cx="450374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 bought  tasty fishes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99" y="2000999"/>
            <a:ext cx="2133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Complex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448" y="1113789"/>
            <a:ext cx="2514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Compound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999" y="1146525"/>
            <a:ext cx="1043940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 bought fishes and they were tasty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5097" y="277211"/>
            <a:ext cx="2123303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Simple   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9200" y="3369888"/>
            <a:ext cx="996099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Rule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9448" y="5382580"/>
            <a:ext cx="2133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Complex</a:t>
            </a:r>
            <a:r>
              <a:rPr lang="en-US" sz="3600" b="1" dirty="0" smtClean="0">
                <a:solidFill>
                  <a:schemeClr val="bg1"/>
                </a:solidFill>
              </a:rPr>
              <a:t>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9699" y="3890580"/>
            <a:ext cx="1118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     Adjective + noun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7497" y="4561365"/>
            <a:ext cx="1846407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Compound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497" y="3841251"/>
            <a:ext cx="1742303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Simple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4420" y="832604"/>
            <a:ext cx="23671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00083" y="1978872"/>
            <a:ext cx="98627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 bought fishes which were tasty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61091"/>
            <a:ext cx="1143000" cy="66245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160058" y="1760120"/>
            <a:ext cx="2707342" cy="190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7931" y="1751005"/>
            <a:ext cx="3984269" cy="91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86696" y="2649999"/>
            <a:ext cx="2771104" cy="91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63860" y="2647330"/>
            <a:ext cx="3299140" cy="72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89148" y="4561365"/>
            <a:ext cx="1163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Sub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+ </a:t>
            </a:r>
            <a:r>
              <a:rPr lang="en-US" sz="2800" b="1" dirty="0" err="1" smtClean="0">
                <a:solidFill>
                  <a:srgbClr val="FFFF00"/>
                </a:solidFill>
                <a:latin typeface="Book Antiqua" pitchFamily="18" charset="0"/>
              </a:rPr>
              <a:t>verb+noun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 + 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and + 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sub(It/They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) + 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be </a:t>
            </a:r>
            <a:r>
              <a:rPr lang="en-US" sz="2800" b="1" dirty="0" err="1" smtClean="0">
                <a:solidFill>
                  <a:srgbClr val="FFFF00"/>
                </a:solidFill>
                <a:latin typeface="Book Antiqua" pitchFamily="18" charset="0"/>
              </a:rPr>
              <a:t>verb+adjective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+ extension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01982" y="5442914"/>
            <a:ext cx="1132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Sub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+ 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verb + noun + who /which + be verb + adjective + extension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5" grpId="0" animBg="1"/>
      <p:bldP spid="32" grpId="0" animBg="1"/>
      <p:bldP spid="55" grpId="0" animBg="1"/>
      <p:bldP spid="56" grpId="0" animBg="1"/>
      <p:bldP spid="57" grpId="0"/>
      <p:bldP spid="58" grpId="0" animBg="1"/>
      <p:bldP spid="60" grpId="0" animBg="1"/>
      <p:bldP spid="52" grpId="0" animBg="1"/>
      <p:bldP spid="29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38800" y="-216885"/>
            <a:ext cx="152400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Practice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86" y="482889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1.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 I saw a big 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elephant.( complex )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686" y="1351130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=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Book Antiqua" pitchFamily="18" charset="0"/>
              </a:rPr>
              <a:t>I saw </a:t>
            </a:r>
            <a:r>
              <a:rPr lang="en-US" sz="4400" b="1" dirty="0" smtClean="0">
                <a:solidFill>
                  <a:srgbClr val="FFFF00"/>
                </a:solidFill>
                <a:latin typeface="Book Antiqua" pitchFamily="18" charset="0"/>
              </a:rPr>
              <a:t>an elephant which was big </a:t>
            </a:r>
            <a:r>
              <a:rPr lang="en-US" sz="4400" b="1" dirty="0" smtClean="0">
                <a:solidFill>
                  <a:srgbClr val="FFFF00"/>
                </a:solidFill>
              </a:rPr>
              <a:t>.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686" y="2214546"/>
            <a:ext cx="132588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2.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 It is a beautiful flower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.(complex)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86" y="3077962"/>
            <a:ext cx="13171714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= </a:t>
            </a:r>
            <a:r>
              <a:rPr lang="en-US" sz="4000" b="1" dirty="0">
                <a:solidFill>
                  <a:srgbClr val="FFFF00"/>
                </a:solidFill>
                <a:latin typeface="Book Antiqua" pitchFamily="18" charset="0"/>
              </a:rPr>
              <a:t>It is a 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flower which is beautiful 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686" y="3941378"/>
            <a:ext cx="1324791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3. 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We have a 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pond which is large . (simple) 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759" y="4676586"/>
            <a:ext cx="12801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= </a:t>
            </a:r>
            <a:r>
              <a:rPr lang="en-US" sz="3600" b="1" dirty="0" smtClean="0">
                <a:solidFill>
                  <a:srgbClr val="FFFF00"/>
                </a:solidFill>
                <a:latin typeface="Book Antiqua" pitchFamily="18" charset="0"/>
              </a:rPr>
              <a:t>We </a:t>
            </a:r>
            <a:r>
              <a:rPr lang="en-US" sz="3600" b="1" dirty="0">
                <a:solidFill>
                  <a:srgbClr val="FFFF00"/>
                </a:solidFill>
                <a:latin typeface="Book Antiqua" pitchFamily="18" charset="0"/>
              </a:rPr>
              <a:t>have a large pond</a:t>
            </a:r>
            <a:r>
              <a:rPr lang="en-US" sz="3600" b="1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686" y="5368261"/>
            <a:ext cx="12801600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4. </a:t>
            </a:r>
            <a:r>
              <a:rPr lang="en-US" sz="4000" b="1" dirty="0" err="1" smtClean="0">
                <a:solidFill>
                  <a:schemeClr val="bg1"/>
                </a:solidFill>
              </a:rPr>
              <a:t>Rina</a:t>
            </a:r>
            <a:r>
              <a:rPr lang="en-US" sz="4000" b="1" dirty="0" smtClean="0">
                <a:solidFill>
                  <a:schemeClr val="bg1"/>
                </a:solidFill>
              </a:rPr>
              <a:t> is a beautiful girl . ( complex )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686" y="6141883"/>
            <a:ext cx="1318260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= </a:t>
            </a:r>
            <a:r>
              <a:rPr lang="en-US" sz="5400" b="1" dirty="0" err="1" smtClean="0">
                <a:solidFill>
                  <a:srgbClr val="FFFF00"/>
                </a:solidFill>
              </a:rPr>
              <a:t>Rina</a:t>
            </a:r>
            <a:r>
              <a:rPr lang="en-US" sz="5400" b="1" dirty="0" smtClean="0">
                <a:solidFill>
                  <a:srgbClr val="FFFF00"/>
                </a:solidFill>
              </a:rPr>
              <a:t> is a girl who is beautiful .</a:t>
            </a:r>
            <a:endParaRPr lang="en-US" sz="4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43200" y="496449"/>
            <a:ext cx="1133341" cy="76625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0" y="1351286"/>
            <a:ext cx="4114800" cy="8319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6783" y="2148758"/>
            <a:ext cx="2702417" cy="8838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43271" y="3049723"/>
            <a:ext cx="4614929" cy="8838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91001" y="3856324"/>
            <a:ext cx="3276600" cy="8838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66623" y="4676585"/>
            <a:ext cx="1248178" cy="6463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85780" y="5368260"/>
            <a:ext cx="2114819" cy="7352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10666" y="6169203"/>
            <a:ext cx="5214334" cy="96174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52800" y="7092533"/>
            <a:ext cx="6172200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To be continued next day  </a:t>
            </a:r>
            <a:r>
              <a:rPr lang="en-US" sz="2800" b="1" dirty="0" err="1" smtClean="0">
                <a:solidFill>
                  <a:srgbClr val="FF0000"/>
                </a:solidFill>
              </a:rPr>
              <a:t>insha-allah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3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3400" y="304800"/>
            <a:ext cx="5159829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Book Antiqua" pitchFamily="18" charset="0"/>
              </a:rPr>
              <a:t>Thank You All </a:t>
            </a:r>
            <a:endParaRPr lang="en-US" sz="32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6324600" cy="1905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See you again.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4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147625" y="259081"/>
            <a:ext cx="7251135" cy="1283331"/>
          </a:xfrm>
          <a:prstGeom prst="bevel">
            <a:avLst/>
          </a:prstGeom>
          <a:noFill/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/>
            <a:r>
              <a:rPr lang="en-US" sz="5440" dirty="0">
                <a:solidFill>
                  <a:srgbClr val="0070C0"/>
                </a:solidFill>
              </a:rPr>
              <a:t>Teacher’s Introduction</a:t>
            </a:r>
            <a:endParaRPr lang="en-US" sz="272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0920" y="2735117"/>
            <a:ext cx="9240520" cy="382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6290"/>
            <a:r>
              <a:rPr lang="en-US" sz="6120" dirty="0" err="1">
                <a:solidFill>
                  <a:srgbClr val="002060"/>
                </a:solidFill>
                <a:effectLst>
                  <a:outerShdw blurRad="139700" dist="152400" dir="1560000" algn="l" rotWithShape="0">
                    <a:prstClr val="black">
                      <a:alpha val="85000"/>
                    </a:prstClr>
                  </a:outerShdw>
                </a:effectLst>
              </a:rPr>
              <a:t>Ilias</a:t>
            </a:r>
            <a:r>
              <a:rPr lang="en-US" sz="6120" dirty="0">
                <a:solidFill>
                  <a:srgbClr val="002060"/>
                </a:solidFill>
                <a:effectLst>
                  <a:outerShdw blurRad="139700" dist="152400" dir="1560000" algn="l" rotWithShape="0">
                    <a:prstClr val="black">
                      <a:alpha val="85000"/>
                    </a:prstClr>
                  </a:outerShdw>
                </a:effectLst>
              </a:rPr>
              <a:t> Ahmed</a:t>
            </a:r>
            <a:endParaRPr lang="en-US" sz="3627" dirty="0">
              <a:solidFill>
                <a:srgbClr val="002060"/>
              </a:solidFill>
              <a:effectLst>
                <a:outerShdw blurRad="139700" dist="152400" dir="1560000" algn="l" rotWithShape="0">
                  <a:prstClr val="black">
                    <a:alpha val="85000"/>
                  </a:prstClr>
                </a:outerShdw>
              </a:effectLst>
            </a:endParaRPr>
          </a:p>
          <a:p>
            <a:pPr algn="ctr" defTabSz="1036290"/>
            <a:r>
              <a:rPr lang="en-US" sz="3627" dirty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B. A (</a:t>
            </a:r>
            <a:r>
              <a:rPr lang="en-US" sz="3627" dirty="0" err="1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Hons</a:t>
            </a:r>
            <a:r>
              <a:rPr lang="en-US" sz="3627" dirty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-English), M. A (English), B. Ed</a:t>
            </a:r>
          </a:p>
          <a:p>
            <a:pPr algn="ctr" defTabSz="1036290"/>
            <a:r>
              <a:rPr lang="en-US" sz="3627" dirty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 (English)</a:t>
            </a:r>
          </a:p>
          <a:p>
            <a:pPr algn="ctr" defTabSz="1036290"/>
            <a:r>
              <a:rPr lang="en-US" sz="3627" dirty="0" err="1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Polisha</a:t>
            </a:r>
            <a:r>
              <a:rPr lang="en-US" sz="3627" dirty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 High School</a:t>
            </a:r>
          </a:p>
          <a:p>
            <a:pPr algn="ctr" defTabSz="1036290"/>
            <a:r>
              <a:rPr lang="en-US" sz="3627" dirty="0" err="1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Madarganj</a:t>
            </a:r>
            <a:r>
              <a:rPr lang="en-US" sz="3627" dirty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 , </a:t>
            </a:r>
            <a:r>
              <a:rPr lang="en-US" sz="3627" dirty="0" err="1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Jamalpur</a:t>
            </a:r>
            <a:r>
              <a:rPr lang="en-US" sz="3627" dirty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 </a:t>
            </a:r>
          </a:p>
          <a:p>
            <a:pPr algn="ctr" defTabSz="1036290"/>
            <a:r>
              <a:rPr lang="en-US" sz="3627" dirty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</a:rPr>
              <a:t>Mob. 01912-582600</a:t>
            </a:r>
          </a:p>
        </p:txBody>
      </p:sp>
    </p:spTree>
    <p:extLst>
      <p:ext uri="{BB962C8B-B14F-4D97-AF65-F5344CB8AC3E}">
        <p14:creationId xmlns:p14="http://schemas.microsoft.com/office/powerpoint/2010/main" val="417275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804965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 have a red cow .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971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 have a cow and it is red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1783724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 have a cow which is red .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177086"/>
            <a:ext cx="52959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Try to understand the sentences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76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1828800"/>
            <a:ext cx="11658600" cy="4648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anose="02040602050305030304" pitchFamily="18" charset="0"/>
              </a:rPr>
              <a:t>Transformation of sentence</a:t>
            </a:r>
          </a:p>
          <a:p>
            <a:pPr algn="ctr"/>
            <a:r>
              <a:rPr lang="en-US" sz="4000" b="1" dirty="0" smtClean="0">
                <a:latin typeface="Book Antiqua" panose="02040602050305030304" pitchFamily="18" charset="0"/>
              </a:rPr>
              <a:t>Simple , </a:t>
            </a:r>
            <a:r>
              <a:rPr lang="en-US" sz="4000" b="1" dirty="0">
                <a:latin typeface="Book Antiqua" panose="02040602050305030304" pitchFamily="18" charset="0"/>
              </a:rPr>
              <a:t>C</a:t>
            </a:r>
            <a:r>
              <a:rPr lang="en-US" sz="4000" b="1" dirty="0" smtClean="0">
                <a:latin typeface="Book Antiqua" panose="02040602050305030304" pitchFamily="18" charset="0"/>
              </a:rPr>
              <a:t>omplex, Compound</a:t>
            </a:r>
          </a:p>
          <a:p>
            <a:pPr algn="ctr"/>
            <a:r>
              <a:rPr lang="en-US" sz="4000" b="1" dirty="0" smtClean="0">
                <a:latin typeface="Book Antiqua" panose="02040602050305030304" pitchFamily="18" charset="0"/>
              </a:rPr>
              <a:t>( Part -2)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09801"/>
            <a:ext cx="8686800" cy="8742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Learning outcomes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0"/>
            <a:ext cx="9753600" cy="12191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After we have studied this lesson, we will be able to…</a:t>
            </a:r>
          </a:p>
          <a:p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c</a:t>
            </a:r>
            <a:r>
              <a:rPr lang="en-US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hange form of  Simple, Complex  and Compound .</a:t>
            </a:r>
            <a:endParaRPr 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652" y="293827"/>
            <a:ext cx="509510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He is too weak to walk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741" y="1955963"/>
            <a:ext cx="2133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Complex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448" y="1146526"/>
            <a:ext cx="2514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Compound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999" y="1146525"/>
            <a:ext cx="754379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He is very weak and he can not walk 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5097" y="277211"/>
            <a:ext cx="2123303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Simple   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41954" y="2709866"/>
            <a:ext cx="1148498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Rule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3741" y="4972333"/>
            <a:ext cx="2133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Complex</a:t>
            </a:r>
            <a:r>
              <a:rPr lang="en-US" sz="3600" b="1" dirty="0" smtClean="0">
                <a:solidFill>
                  <a:schemeClr val="bg1"/>
                </a:solidFill>
              </a:rPr>
              <a:t>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57341" y="3427030"/>
            <a:ext cx="818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Sub + verb + </a:t>
            </a:r>
            <a:r>
              <a:rPr lang="en-US" sz="2800" b="1" dirty="0" smtClean="0">
                <a:solidFill>
                  <a:srgbClr val="FF0000"/>
                </a:solidFill>
              </a:rPr>
              <a:t>too</a:t>
            </a:r>
            <a:r>
              <a:rPr lang="en-US" sz="2800" b="1" dirty="0" smtClean="0">
                <a:solidFill>
                  <a:schemeClr val="bg1"/>
                </a:solidFill>
              </a:rPr>
              <a:t> + adjective + </a:t>
            </a:r>
            <a:r>
              <a:rPr lang="en-US" sz="2800" b="1" dirty="0" smtClean="0">
                <a:solidFill>
                  <a:srgbClr val="FF0000"/>
                </a:solidFill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</a:rPr>
              <a:t>+ verb + extension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2400" y="4198785"/>
            <a:ext cx="22860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Compound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" y="3354563"/>
            <a:ext cx="1742303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Simple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43400" y="906926"/>
            <a:ext cx="7211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89249" y="906926"/>
            <a:ext cx="501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189927" y="1817856"/>
            <a:ext cx="874624" cy="3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353140" y="1831606"/>
            <a:ext cx="2714660" cy="9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34048" y="1952177"/>
            <a:ext cx="754379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He is so weak that he can not walk 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733800" y="2598508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62600" y="2598508"/>
            <a:ext cx="28011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542504" y="4251766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Sub + verb + </a:t>
            </a:r>
            <a:r>
              <a:rPr lang="en-US" sz="2800" b="1" dirty="0" smtClean="0">
                <a:solidFill>
                  <a:srgbClr val="FF0000"/>
                </a:solidFill>
              </a:rPr>
              <a:t>very </a:t>
            </a:r>
            <a:r>
              <a:rPr lang="en-US" sz="2800" b="1" dirty="0" smtClean="0">
                <a:solidFill>
                  <a:schemeClr val="bg1"/>
                </a:solidFill>
              </a:rPr>
              <a:t>+ adjective + </a:t>
            </a:r>
            <a:r>
              <a:rPr lang="en-US" sz="2800" b="1" dirty="0" smtClean="0">
                <a:solidFill>
                  <a:srgbClr val="FF0000"/>
                </a:solidFill>
              </a:rPr>
              <a:t>and + sub + can not /could not </a:t>
            </a:r>
            <a:r>
              <a:rPr lang="en-US" sz="2800" b="1" dirty="0" smtClean="0">
                <a:solidFill>
                  <a:schemeClr val="bg1"/>
                </a:solidFill>
              </a:rPr>
              <a:t>+ verb + </a:t>
            </a:r>
            <a:r>
              <a:rPr lang="en-US" sz="2800" b="1" dirty="0" err="1" smtClean="0">
                <a:solidFill>
                  <a:schemeClr val="bg1"/>
                </a:solidFill>
              </a:rPr>
              <a:t>ext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31424" y="5037906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Sub + verb + </a:t>
            </a:r>
            <a:r>
              <a:rPr lang="en-US" sz="2800" b="1" dirty="0" smtClean="0">
                <a:solidFill>
                  <a:srgbClr val="FF0000"/>
                </a:solidFill>
              </a:rPr>
              <a:t>so </a:t>
            </a:r>
            <a:r>
              <a:rPr lang="en-US" sz="2800" b="1" dirty="0" smtClean="0">
                <a:solidFill>
                  <a:schemeClr val="bg1"/>
                </a:solidFill>
              </a:rPr>
              <a:t>+ adjective + </a:t>
            </a:r>
            <a:r>
              <a:rPr lang="en-US" sz="2800" b="1" dirty="0" smtClean="0">
                <a:solidFill>
                  <a:srgbClr val="FF0000"/>
                </a:solidFill>
              </a:rPr>
              <a:t>that + sub + can not /could not </a:t>
            </a:r>
            <a:r>
              <a:rPr lang="en-US" sz="2800" b="1" dirty="0" smtClean="0">
                <a:solidFill>
                  <a:schemeClr val="bg1"/>
                </a:solidFill>
              </a:rPr>
              <a:t>+ verb + </a:t>
            </a:r>
            <a:r>
              <a:rPr lang="en-US" sz="2800" b="1" dirty="0" err="1" smtClean="0">
                <a:solidFill>
                  <a:schemeClr val="bg1"/>
                </a:solidFill>
              </a:rPr>
              <a:t>ext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5" grpId="0" animBg="1"/>
      <p:bldP spid="32" grpId="0" animBg="1"/>
      <p:bldP spid="55" grpId="0" animBg="1"/>
      <p:bldP spid="56" grpId="0" animBg="1"/>
      <p:bldP spid="57" grpId="0"/>
      <p:bldP spid="58" grpId="0" animBg="1"/>
      <p:bldP spid="60" grpId="0" animBg="1"/>
      <p:bldP spid="52" grpId="0" animBg="1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0200" y="0"/>
            <a:ext cx="24384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Practice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1. I am too sick to go to school . ( compound)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686" y="1776370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= I am very sick and I can not  go to school .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667000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2. He was too shocked to attend the party . (complex) 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86" y="3573959"/>
            <a:ext cx="13400314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= He was so shocked that he could not attend the party . 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686" y="4508132"/>
            <a:ext cx="1340031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3.She became so crazy that she could not bear with my word.(Simple)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686" y="5371548"/>
            <a:ext cx="12801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= She became too crazy to bear with my </a:t>
            </a:r>
            <a:r>
              <a:rPr lang="en-US" sz="3600" b="1" smtClean="0">
                <a:solidFill>
                  <a:srgbClr val="FFFF00"/>
                </a:solidFill>
              </a:rPr>
              <a:t>word.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143804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4. The river is too wide to cross .( Complex)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919660"/>
            <a:ext cx="12812486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= The river is so wide that it can not be crossed.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8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652" y="293827"/>
            <a:ext cx="717074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Tina goes to market to buy foods 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20" y="2678139"/>
            <a:ext cx="2133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Complex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448" y="1113789"/>
            <a:ext cx="2514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Compound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999" y="1146525"/>
            <a:ext cx="1043940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Tina  wants to buy foods and so she goes to market.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5097" y="277211"/>
            <a:ext cx="2123303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Simple   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9200" y="3369888"/>
            <a:ext cx="996099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Rule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3741" y="5902935"/>
            <a:ext cx="2133600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Complex</a:t>
            </a:r>
            <a:r>
              <a:rPr lang="en-US" sz="3600" b="1" dirty="0" smtClean="0">
                <a:solidFill>
                  <a:schemeClr val="bg1"/>
                </a:solidFill>
              </a:rPr>
              <a:t>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89148" y="3890580"/>
            <a:ext cx="1163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………………… to + verb( infinitive)………………………………………. 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497" y="4561365"/>
            <a:ext cx="1846407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Compound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497" y="3841251"/>
            <a:ext cx="1742303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Simple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75679" y="912230"/>
            <a:ext cx="1219200" cy="11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90235" y="2673850"/>
            <a:ext cx="98627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Tina goes to market so that she can buy foods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447166" y="3320181"/>
            <a:ext cx="28011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89148" y="4561365"/>
            <a:ext cx="1171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Sub +want/ wanted + to + verb( infinitive) + extension + and so + main clause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86696" y="596449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……………………so that + sub + can/could………………………………….. 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522" y="5232150"/>
            <a:ext cx="983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………………  and ………………………………………. 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448" y="5232150"/>
            <a:ext cx="2819401" cy="5232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Or- Compound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20" y="1884594"/>
            <a:ext cx="3146202" cy="64633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Or-Compound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0304" y="1887122"/>
            <a:ext cx="745869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Tina goes to market and buys foods 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514127" y="2464730"/>
            <a:ext cx="753572" cy="83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5" grpId="0" animBg="1"/>
      <p:bldP spid="32" grpId="0" animBg="1"/>
      <p:bldP spid="55" grpId="0" animBg="1"/>
      <p:bldP spid="56" grpId="0" animBg="1"/>
      <p:bldP spid="57" grpId="0"/>
      <p:bldP spid="58" grpId="0" animBg="1"/>
      <p:bldP spid="60" grpId="0" animBg="1"/>
      <p:bldP spid="52" grpId="0" animBg="1"/>
      <p:bldP spid="63" grpId="0"/>
      <p:bldP spid="65" grpId="0"/>
      <p:bldP spid="23" grpId="0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38800" y="-216885"/>
            <a:ext cx="152400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Practice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86" y="482889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1.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 He goes to the river to catch fish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. ( compound)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686" y="1351130"/>
            <a:ext cx="128016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= He wants to catch fish and so he goes to the river .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686" y="2214546"/>
            <a:ext cx="132588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2. 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studied 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hard to make a good 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result.(complex)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86" y="3077962"/>
            <a:ext cx="13171714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=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He studied </a:t>
            </a:r>
            <a:r>
              <a:rPr lang="en-US" sz="4000" b="1" dirty="0">
                <a:solidFill>
                  <a:srgbClr val="FFFF00"/>
                </a:solidFill>
                <a:latin typeface="Book Antiqua" pitchFamily="18" charset="0"/>
              </a:rPr>
              <a:t>hard 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so that he could </a:t>
            </a:r>
            <a:r>
              <a:rPr lang="en-US" sz="4000" b="1" dirty="0">
                <a:solidFill>
                  <a:srgbClr val="FFFF00"/>
                </a:solidFill>
                <a:latin typeface="Book Antiqua" pitchFamily="18" charset="0"/>
              </a:rPr>
              <a:t>make a good 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result.</a:t>
            </a:r>
            <a:r>
              <a:rPr lang="en-US" sz="4000" b="1" dirty="0" smtClean="0">
                <a:solidFill>
                  <a:srgbClr val="FFFF00"/>
                </a:solidFill>
              </a:rPr>
              <a:t> 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686" y="3941378"/>
            <a:ext cx="1324791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3. He 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works hard 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so that he can succeed 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in life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. (simple)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759" y="4676586"/>
            <a:ext cx="12801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=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Book Antiqua" pitchFamily="18" charset="0"/>
              </a:rPr>
              <a:t>He works hard </a:t>
            </a:r>
            <a:r>
              <a:rPr lang="en-US" sz="3600" b="1" dirty="0" smtClean="0">
                <a:solidFill>
                  <a:srgbClr val="FFFF00"/>
                </a:solidFill>
                <a:latin typeface="Book Antiqua" pitchFamily="18" charset="0"/>
              </a:rPr>
              <a:t>to succeed </a:t>
            </a:r>
            <a:r>
              <a:rPr lang="en-US" sz="3600" b="1" dirty="0">
                <a:solidFill>
                  <a:srgbClr val="FFFF00"/>
                </a:solidFill>
                <a:latin typeface="Book Antiqua" pitchFamily="18" charset="0"/>
              </a:rPr>
              <a:t>in </a:t>
            </a:r>
            <a:r>
              <a:rPr lang="en-US" sz="3600" b="1" dirty="0" smtClean="0">
                <a:solidFill>
                  <a:srgbClr val="FFFF00"/>
                </a:solidFill>
                <a:latin typeface="Book Antiqua" pitchFamily="18" charset="0"/>
              </a:rPr>
              <a:t>life 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686" y="5368261"/>
            <a:ext cx="12801600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4. </a:t>
            </a:r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I say my prayer regularly to go to heaven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.( complex)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686" y="6141883"/>
            <a:ext cx="1318260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=</a:t>
            </a:r>
            <a:r>
              <a:rPr lang="en-US" sz="4000" b="1" dirty="0">
                <a:solidFill>
                  <a:srgbClr val="FFFF00"/>
                </a:solidFill>
                <a:latin typeface="Book Antiqua" pitchFamily="18" charset="0"/>
              </a:rPr>
              <a:t>I say my prayer regularly 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so that I can </a:t>
            </a:r>
            <a:r>
              <a:rPr lang="en-US" sz="4000" b="1" dirty="0">
                <a:solidFill>
                  <a:srgbClr val="FFFF00"/>
                </a:solidFill>
                <a:latin typeface="Book Antiqua" pitchFamily="18" charset="0"/>
              </a:rPr>
              <a:t>go to 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heaven.</a:t>
            </a:r>
            <a:endParaRPr lang="en-US" sz="4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1" y="565435"/>
            <a:ext cx="609600" cy="6845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2255013"/>
            <a:ext cx="609600" cy="6845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42675" y="3122412"/>
            <a:ext cx="3863125" cy="77757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62401" y="3920683"/>
            <a:ext cx="3048000" cy="77757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199" y="4698260"/>
            <a:ext cx="616577" cy="6246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41171" y="5420071"/>
            <a:ext cx="616577" cy="6246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29401" y="6298962"/>
            <a:ext cx="2895599" cy="76625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703</Words>
  <Application>Microsoft Office PowerPoint</Application>
  <PresentationFormat>Custom</PresentationFormat>
  <Paragraphs>99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SPEED</cp:lastModifiedBy>
  <cp:revision>292</cp:revision>
  <dcterms:created xsi:type="dcterms:W3CDTF">2016-04-24T06:00:20Z</dcterms:created>
  <dcterms:modified xsi:type="dcterms:W3CDTF">2020-03-25T15:28:54Z</dcterms:modified>
</cp:coreProperties>
</file>