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1"/>
  </p:sldMasterIdLst>
  <p:notesMasterIdLst>
    <p:notesMasterId r:id="rId30"/>
  </p:notesMasterIdLst>
  <p:sldIdLst>
    <p:sldId id="341" r:id="rId2"/>
    <p:sldId id="273" r:id="rId3"/>
    <p:sldId id="345" r:id="rId4"/>
    <p:sldId id="343" r:id="rId5"/>
    <p:sldId id="344" r:id="rId6"/>
    <p:sldId id="346" r:id="rId7"/>
    <p:sldId id="266" r:id="rId8"/>
    <p:sldId id="265" r:id="rId9"/>
    <p:sldId id="286" r:id="rId10"/>
    <p:sldId id="289" r:id="rId11"/>
    <p:sldId id="363" r:id="rId12"/>
    <p:sldId id="287" r:id="rId13"/>
    <p:sldId id="270" r:id="rId14"/>
    <p:sldId id="318" r:id="rId15"/>
    <p:sldId id="337" r:id="rId16"/>
    <p:sldId id="320" r:id="rId17"/>
    <p:sldId id="362" r:id="rId18"/>
    <p:sldId id="347" r:id="rId19"/>
    <p:sldId id="348" r:id="rId20"/>
    <p:sldId id="349" r:id="rId21"/>
    <p:sldId id="350" r:id="rId22"/>
    <p:sldId id="351" r:id="rId23"/>
    <p:sldId id="352" r:id="rId24"/>
    <p:sldId id="353" r:id="rId25"/>
    <p:sldId id="354" r:id="rId26"/>
    <p:sldId id="355" r:id="rId27"/>
    <p:sldId id="356" r:id="rId28"/>
    <p:sldId id="3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5" autoAdjust="0"/>
    <p:restoredTop sz="94660"/>
  </p:normalViewPr>
  <p:slideViewPr>
    <p:cSldViewPr>
      <p:cViewPr varScale="1">
        <p:scale>
          <a:sx n="54" d="100"/>
          <a:sy n="54" d="100"/>
        </p:scale>
        <p:origin x="197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F8E4C-065E-47E3-94DF-7DE92D861552}" type="doc">
      <dgm:prSet loTypeId="urn:microsoft.com/office/officeart/2005/8/layout/vProcess5" loCatId="process" qsTypeId="urn:microsoft.com/office/officeart/2005/8/quickstyle/3d1" qsCatId="3D" csTypeId="urn:microsoft.com/office/officeart/2005/8/colors/accent5_2" csCatId="accent5" phldr="1"/>
      <dgm:spPr/>
      <dgm:t>
        <a:bodyPr/>
        <a:lstStyle/>
        <a:p>
          <a:endParaRPr lang="en-US"/>
        </a:p>
      </dgm:t>
    </dgm:pt>
    <dgm:pt modelId="{639E9581-2688-438E-9D32-B3ADE7C1C85C}">
      <dgm:prSet phldrT="[Text]"/>
      <dgm:spPr/>
      <dgm: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Direct Speech &amp;</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FBB19F21-76E5-4AE0-AE25-6BBB7341DEF8}" type="parTrans" cxnId="{F7BAD43D-6B8C-40AC-B1B9-F207E6815F20}">
      <dgm:prSet/>
      <dgm:spPr/>
      <dgm:t>
        <a:bodyPr/>
        <a:lstStyle/>
        <a:p>
          <a:endParaRPr lang="en-US"/>
        </a:p>
      </dgm:t>
    </dgm:pt>
    <dgm:pt modelId="{EFA5C54C-72D5-4EF7-B556-D635AB762E01}" type="sibTrans" cxnId="{F7BAD43D-6B8C-40AC-B1B9-F207E6815F20}">
      <dgm:prSet/>
      <dgm:spPr/>
      <dgm:t>
        <a:bodyPr/>
        <a:lstStyle/>
        <a:p>
          <a:endParaRPr lang="en-US"/>
        </a:p>
      </dgm:t>
    </dgm:pt>
    <dgm:pt modelId="{C5C0692B-1127-4E4C-9987-F77D110BC06B}">
      <dgm:prSet phldrT="[Text]"/>
      <dgm:spPr/>
      <dgm: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Indirect Speech</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396A8604-09E5-4989-9D79-B4B607255EEE}" type="parTrans" cxnId="{00DB1C42-59C9-4B83-84A9-F74576BA9E2F}">
      <dgm:prSet/>
      <dgm:spPr/>
      <dgm:t>
        <a:bodyPr/>
        <a:lstStyle/>
        <a:p>
          <a:endParaRPr lang="en-US"/>
        </a:p>
      </dgm:t>
    </dgm:pt>
    <dgm:pt modelId="{9F0115A3-E5BE-442B-927C-E4007E21BC84}" type="sibTrans" cxnId="{00DB1C42-59C9-4B83-84A9-F74576BA9E2F}">
      <dgm:prSet/>
      <dgm:spPr/>
      <dgm:t>
        <a:bodyPr/>
        <a:lstStyle/>
        <a:p>
          <a:endParaRPr lang="en-US"/>
        </a:p>
      </dgm:t>
    </dgm:pt>
    <dgm:pt modelId="{47464834-2DB3-4AAD-8484-6A1E0E8BC3DB}">
      <dgm:prSet phldrT="[Text]" custT="1"/>
      <dgm:spPr/>
      <dgm:t>
        <a:bodyPr/>
        <a:lstStyle/>
        <a:p>
          <a:pPr algn="ct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in Passage</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DFC30698-EBF5-47D2-831C-2D3A1144AAB9}" type="parTrans" cxnId="{3326BFE1-6EB9-4BDE-A730-27FBC20E270D}">
      <dgm:prSet/>
      <dgm:spPr/>
      <dgm:t>
        <a:bodyPr/>
        <a:lstStyle/>
        <a:p>
          <a:endParaRPr lang="en-US"/>
        </a:p>
      </dgm:t>
    </dgm:pt>
    <dgm:pt modelId="{AAF8924A-7C4F-4D1A-8081-B6BEF2B9B9EA}" type="sibTrans" cxnId="{3326BFE1-6EB9-4BDE-A730-27FBC20E270D}">
      <dgm:prSet/>
      <dgm:spPr/>
      <dgm:t>
        <a:bodyPr/>
        <a:lstStyle/>
        <a:p>
          <a:endParaRPr lang="en-US"/>
        </a:p>
      </dgm:t>
    </dgm:pt>
    <dgm:pt modelId="{42DE8051-8082-4977-902A-4CA4C1A7B94F}" type="pres">
      <dgm:prSet presAssocID="{7D7F8E4C-065E-47E3-94DF-7DE92D861552}" presName="outerComposite" presStyleCnt="0">
        <dgm:presLayoutVars>
          <dgm:chMax val="5"/>
          <dgm:dir/>
          <dgm:resizeHandles val="exact"/>
        </dgm:presLayoutVars>
      </dgm:prSet>
      <dgm:spPr/>
      <dgm:t>
        <a:bodyPr/>
        <a:lstStyle/>
        <a:p>
          <a:endParaRPr lang="en-US"/>
        </a:p>
      </dgm:t>
    </dgm:pt>
    <dgm:pt modelId="{34248108-2203-42CB-A25C-E0B156732E75}" type="pres">
      <dgm:prSet presAssocID="{7D7F8E4C-065E-47E3-94DF-7DE92D861552}" presName="dummyMaxCanvas" presStyleCnt="0">
        <dgm:presLayoutVars/>
      </dgm:prSet>
      <dgm:spPr/>
      <dgm:t>
        <a:bodyPr/>
        <a:lstStyle/>
        <a:p>
          <a:endParaRPr lang="en-US"/>
        </a:p>
      </dgm:t>
    </dgm:pt>
    <dgm:pt modelId="{985039C3-8DD0-4EFA-AF38-53F066F47AEB}" type="pres">
      <dgm:prSet presAssocID="{7D7F8E4C-065E-47E3-94DF-7DE92D861552}" presName="ThreeNodes_1" presStyleLbl="node1" presStyleIdx="0" presStyleCnt="3">
        <dgm:presLayoutVars>
          <dgm:bulletEnabled val="1"/>
        </dgm:presLayoutVars>
      </dgm:prSet>
      <dgm:spPr/>
      <dgm:t>
        <a:bodyPr/>
        <a:lstStyle/>
        <a:p>
          <a:endParaRPr lang="en-US"/>
        </a:p>
      </dgm:t>
    </dgm:pt>
    <dgm:pt modelId="{9B35A33A-B20A-4237-B534-A3F7B96311DB}" type="pres">
      <dgm:prSet presAssocID="{7D7F8E4C-065E-47E3-94DF-7DE92D861552}" presName="ThreeNodes_2" presStyleLbl="node1" presStyleIdx="1" presStyleCnt="3">
        <dgm:presLayoutVars>
          <dgm:bulletEnabled val="1"/>
        </dgm:presLayoutVars>
      </dgm:prSet>
      <dgm:spPr/>
      <dgm:t>
        <a:bodyPr/>
        <a:lstStyle/>
        <a:p>
          <a:endParaRPr lang="en-US"/>
        </a:p>
      </dgm:t>
    </dgm:pt>
    <dgm:pt modelId="{B8D14678-E2B1-4A47-9F50-AE24554B9149}" type="pres">
      <dgm:prSet presAssocID="{7D7F8E4C-065E-47E3-94DF-7DE92D861552}" presName="ThreeNodes_3" presStyleLbl="node1" presStyleIdx="2" presStyleCnt="3">
        <dgm:presLayoutVars>
          <dgm:bulletEnabled val="1"/>
        </dgm:presLayoutVars>
      </dgm:prSet>
      <dgm:spPr/>
      <dgm:t>
        <a:bodyPr/>
        <a:lstStyle/>
        <a:p>
          <a:endParaRPr lang="en-US"/>
        </a:p>
      </dgm:t>
    </dgm:pt>
    <dgm:pt modelId="{7A08B833-9561-415F-8243-220BEC3B4224}" type="pres">
      <dgm:prSet presAssocID="{7D7F8E4C-065E-47E3-94DF-7DE92D861552}" presName="ThreeConn_1-2" presStyleLbl="fgAccFollowNode1" presStyleIdx="0" presStyleCnt="2">
        <dgm:presLayoutVars>
          <dgm:bulletEnabled val="1"/>
        </dgm:presLayoutVars>
      </dgm:prSet>
      <dgm:spPr/>
      <dgm:t>
        <a:bodyPr/>
        <a:lstStyle/>
        <a:p>
          <a:endParaRPr lang="en-US"/>
        </a:p>
      </dgm:t>
    </dgm:pt>
    <dgm:pt modelId="{57682AD6-1765-4948-8F8C-664B6064A580}" type="pres">
      <dgm:prSet presAssocID="{7D7F8E4C-065E-47E3-94DF-7DE92D861552}" presName="ThreeConn_2-3" presStyleLbl="fgAccFollowNode1" presStyleIdx="1" presStyleCnt="2">
        <dgm:presLayoutVars>
          <dgm:bulletEnabled val="1"/>
        </dgm:presLayoutVars>
      </dgm:prSet>
      <dgm:spPr/>
      <dgm:t>
        <a:bodyPr/>
        <a:lstStyle/>
        <a:p>
          <a:endParaRPr lang="en-US"/>
        </a:p>
      </dgm:t>
    </dgm:pt>
    <dgm:pt modelId="{1DF77736-44AA-495F-BA73-41820A7B3D66}" type="pres">
      <dgm:prSet presAssocID="{7D7F8E4C-065E-47E3-94DF-7DE92D861552}" presName="ThreeNodes_1_text" presStyleLbl="node1" presStyleIdx="2" presStyleCnt="3">
        <dgm:presLayoutVars>
          <dgm:bulletEnabled val="1"/>
        </dgm:presLayoutVars>
      </dgm:prSet>
      <dgm:spPr/>
      <dgm:t>
        <a:bodyPr/>
        <a:lstStyle/>
        <a:p>
          <a:endParaRPr lang="en-US"/>
        </a:p>
      </dgm:t>
    </dgm:pt>
    <dgm:pt modelId="{7EA4A571-3386-409A-8CFC-4626BB5C2E5F}" type="pres">
      <dgm:prSet presAssocID="{7D7F8E4C-065E-47E3-94DF-7DE92D861552}" presName="ThreeNodes_2_text" presStyleLbl="node1" presStyleIdx="2" presStyleCnt="3">
        <dgm:presLayoutVars>
          <dgm:bulletEnabled val="1"/>
        </dgm:presLayoutVars>
      </dgm:prSet>
      <dgm:spPr/>
      <dgm:t>
        <a:bodyPr/>
        <a:lstStyle/>
        <a:p>
          <a:endParaRPr lang="en-US"/>
        </a:p>
      </dgm:t>
    </dgm:pt>
    <dgm:pt modelId="{A3DEC1A4-E202-4CB3-ADA0-D73C0ABEB365}" type="pres">
      <dgm:prSet presAssocID="{7D7F8E4C-065E-47E3-94DF-7DE92D861552}" presName="ThreeNodes_3_text" presStyleLbl="node1" presStyleIdx="2" presStyleCnt="3">
        <dgm:presLayoutVars>
          <dgm:bulletEnabled val="1"/>
        </dgm:presLayoutVars>
      </dgm:prSet>
      <dgm:spPr/>
      <dgm:t>
        <a:bodyPr/>
        <a:lstStyle/>
        <a:p>
          <a:endParaRPr lang="en-US"/>
        </a:p>
      </dgm:t>
    </dgm:pt>
  </dgm:ptLst>
  <dgm:cxnLst>
    <dgm:cxn modelId="{31082AC0-DC65-436C-9BD0-EF1DC21E6F11}" type="presOf" srcId="{47464834-2DB3-4AAD-8484-6A1E0E8BC3DB}" destId="{A3DEC1A4-E202-4CB3-ADA0-D73C0ABEB365}" srcOrd="1" destOrd="0" presId="urn:microsoft.com/office/officeart/2005/8/layout/vProcess5"/>
    <dgm:cxn modelId="{2F67D0B0-CEEC-4D15-B891-367F87C6E026}" type="presOf" srcId="{C5C0692B-1127-4E4C-9987-F77D110BC06B}" destId="{9B35A33A-B20A-4237-B534-A3F7B96311DB}" srcOrd="0" destOrd="0" presId="urn:microsoft.com/office/officeart/2005/8/layout/vProcess5"/>
    <dgm:cxn modelId="{3326BFE1-6EB9-4BDE-A730-27FBC20E270D}" srcId="{7D7F8E4C-065E-47E3-94DF-7DE92D861552}" destId="{47464834-2DB3-4AAD-8484-6A1E0E8BC3DB}" srcOrd="2" destOrd="0" parTransId="{DFC30698-EBF5-47D2-831C-2D3A1144AAB9}" sibTransId="{AAF8924A-7C4F-4D1A-8081-B6BEF2B9B9EA}"/>
    <dgm:cxn modelId="{A935D8D6-DA65-4389-9B76-991E2A834A40}" type="presOf" srcId="{639E9581-2688-438E-9D32-B3ADE7C1C85C}" destId="{1DF77736-44AA-495F-BA73-41820A7B3D66}" srcOrd="1" destOrd="0" presId="urn:microsoft.com/office/officeart/2005/8/layout/vProcess5"/>
    <dgm:cxn modelId="{3BB96DB7-D117-49D6-9752-87C580CE630C}" type="presOf" srcId="{47464834-2DB3-4AAD-8484-6A1E0E8BC3DB}" destId="{B8D14678-E2B1-4A47-9F50-AE24554B9149}" srcOrd="0" destOrd="0" presId="urn:microsoft.com/office/officeart/2005/8/layout/vProcess5"/>
    <dgm:cxn modelId="{EE1C2075-1A6A-46FB-B24B-FB6E1388A3EF}" type="presOf" srcId="{7D7F8E4C-065E-47E3-94DF-7DE92D861552}" destId="{42DE8051-8082-4977-902A-4CA4C1A7B94F}" srcOrd="0" destOrd="0" presId="urn:microsoft.com/office/officeart/2005/8/layout/vProcess5"/>
    <dgm:cxn modelId="{00DB1C42-59C9-4B83-84A9-F74576BA9E2F}" srcId="{7D7F8E4C-065E-47E3-94DF-7DE92D861552}" destId="{C5C0692B-1127-4E4C-9987-F77D110BC06B}" srcOrd="1" destOrd="0" parTransId="{396A8604-09E5-4989-9D79-B4B607255EEE}" sibTransId="{9F0115A3-E5BE-442B-927C-E4007E21BC84}"/>
    <dgm:cxn modelId="{C7237983-1B91-433B-895C-B68CD17848D6}" type="presOf" srcId="{EFA5C54C-72D5-4EF7-B556-D635AB762E01}" destId="{7A08B833-9561-415F-8243-220BEC3B4224}" srcOrd="0" destOrd="0" presId="urn:microsoft.com/office/officeart/2005/8/layout/vProcess5"/>
    <dgm:cxn modelId="{3A8F8EFF-8899-46B1-9F5F-B6AF82ED3F11}" type="presOf" srcId="{9F0115A3-E5BE-442B-927C-E4007E21BC84}" destId="{57682AD6-1765-4948-8F8C-664B6064A580}" srcOrd="0" destOrd="0" presId="urn:microsoft.com/office/officeart/2005/8/layout/vProcess5"/>
    <dgm:cxn modelId="{E253988D-AEA2-4995-8B46-D95A97907D66}" type="presOf" srcId="{C5C0692B-1127-4E4C-9987-F77D110BC06B}" destId="{7EA4A571-3386-409A-8CFC-4626BB5C2E5F}" srcOrd="1" destOrd="0" presId="urn:microsoft.com/office/officeart/2005/8/layout/vProcess5"/>
    <dgm:cxn modelId="{F7BAD43D-6B8C-40AC-B1B9-F207E6815F20}" srcId="{7D7F8E4C-065E-47E3-94DF-7DE92D861552}" destId="{639E9581-2688-438E-9D32-B3ADE7C1C85C}" srcOrd="0" destOrd="0" parTransId="{FBB19F21-76E5-4AE0-AE25-6BBB7341DEF8}" sibTransId="{EFA5C54C-72D5-4EF7-B556-D635AB762E01}"/>
    <dgm:cxn modelId="{10CFAFD0-7F21-4D16-AE80-851240E91430}" type="presOf" srcId="{639E9581-2688-438E-9D32-B3ADE7C1C85C}" destId="{985039C3-8DD0-4EFA-AF38-53F066F47AEB}" srcOrd="0" destOrd="0" presId="urn:microsoft.com/office/officeart/2005/8/layout/vProcess5"/>
    <dgm:cxn modelId="{172651F0-C39B-4817-8C79-9416FB469219}" type="presParOf" srcId="{42DE8051-8082-4977-902A-4CA4C1A7B94F}" destId="{34248108-2203-42CB-A25C-E0B156732E75}" srcOrd="0" destOrd="0" presId="urn:microsoft.com/office/officeart/2005/8/layout/vProcess5"/>
    <dgm:cxn modelId="{45F7980A-8B38-422F-8CDB-20AB72A2184B}" type="presParOf" srcId="{42DE8051-8082-4977-902A-4CA4C1A7B94F}" destId="{985039C3-8DD0-4EFA-AF38-53F066F47AEB}" srcOrd="1" destOrd="0" presId="urn:microsoft.com/office/officeart/2005/8/layout/vProcess5"/>
    <dgm:cxn modelId="{FF29D7BD-3E1B-43E4-9B61-F77422A73A85}" type="presParOf" srcId="{42DE8051-8082-4977-902A-4CA4C1A7B94F}" destId="{9B35A33A-B20A-4237-B534-A3F7B96311DB}" srcOrd="2" destOrd="0" presId="urn:microsoft.com/office/officeart/2005/8/layout/vProcess5"/>
    <dgm:cxn modelId="{2EEDC2C2-4B85-40BE-B2CA-4A3F4FEAC209}" type="presParOf" srcId="{42DE8051-8082-4977-902A-4CA4C1A7B94F}" destId="{B8D14678-E2B1-4A47-9F50-AE24554B9149}" srcOrd="3" destOrd="0" presId="urn:microsoft.com/office/officeart/2005/8/layout/vProcess5"/>
    <dgm:cxn modelId="{94EF1838-A99B-46C6-A71C-BF23114F3D43}" type="presParOf" srcId="{42DE8051-8082-4977-902A-4CA4C1A7B94F}" destId="{7A08B833-9561-415F-8243-220BEC3B4224}" srcOrd="4" destOrd="0" presId="urn:microsoft.com/office/officeart/2005/8/layout/vProcess5"/>
    <dgm:cxn modelId="{BE9D429E-D9A6-49B0-8D5B-485BDC96303F}" type="presParOf" srcId="{42DE8051-8082-4977-902A-4CA4C1A7B94F}" destId="{57682AD6-1765-4948-8F8C-664B6064A580}" srcOrd="5" destOrd="0" presId="urn:microsoft.com/office/officeart/2005/8/layout/vProcess5"/>
    <dgm:cxn modelId="{49166E1D-CDB9-4002-A173-0579AA052630}" type="presParOf" srcId="{42DE8051-8082-4977-902A-4CA4C1A7B94F}" destId="{1DF77736-44AA-495F-BA73-41820A7B3D66}" srcOrd="6" destOrd="0" presId="urn:microsoft.com/office/officeart/2005/8/layout/vProcess5"/>
    <dgm:cxn modelId="{146792A1-9647-4C9B-A146-F529D78CE16B}" type="presParOf" srcId="{42DE8051-8082-4977-902A-4CA4C1A7B94F}" destId="{7EA4A571-3386-409A-8CFC-4626BB5C2E5F}" srcOrd="7" destOrd="0" presId="urn:microsoft.com/office/officeart/2005/8/layout/vProcess5"/>
    <dgm:cxn modelId="{F2215610-FBB5-41E9-A8CD-8988E99E1B3C}" type="presParOf" srcId="{42DE8051-8082-4977-902A-4CA4C1A7B94F}" destId="{A3DEC1A4-E202-4CB3-ADA0-D73C0ABEB3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39C3-8DD0-4EFA-AF38-53F066F47AEB}">
      <dsp:nvSpPr>
        <dsp:cNvPr id="0" name=""/>
        <dsp:cNvSpPr/>
      </dsp:nvSpPr>
      <dsp:spPr>
        <a:xfrm>
          <a:off x="0" y="0"/>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Direct Speech &amp;</a:t>
          </a:r>
          <a:endParaRPr lang="en-US" sz="4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27451" y="27451"/>
        <a:ext cx="4947464" cy="882358"/>
      </dsp:txXfrm>
    </dsp:sp>
    <dsp:sp modelId="{9B35A33A-B20A-4237-B534-A3F7B96311DB}">
      <dsp:nvSpPr>
        <dsp:cNvPr id="0" name=""/>
        <dsp:cNvSpPr/>
      </dsp:nvSpPr>
      <dsp:spPr>
        <a:xfrm>
          <a:off x="525779" y="1093469"/>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Indirect Speech</a:t>
          </a:r>
          <a:endParaRPr lang="en-US" sz="4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553230" y="1120920"/>
        <a:ext cx="4768939" cy="882358"/>
      </dsp:txXfrm>
    </dsp:sp>
    <dsp:sp modelId="{B8D14678-E2B1-4A47-9F50-AE24554B9149}">
      <dsp:nvSpPr>
        <dsp:cNvPr id="0" name=""/>
        <dsp:cNvSpPr/>
      </dsp:nvSpPr>
      <dsp:spPr>
        <a:xfrm>
          <a:off x="1051559" y="2186939"/>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cap="none" spc="0" dirty="0" smtClean="0">
              <a:ln w="6600">
                <a:solidFill>
                  <a:schemeClr val="accent2"/>
                </a:solidFill>
                <a:prstDash val="solid"/>
              </a:ln>
              <a:solidFill>
                <a:srgbClr val="FFFFFF"/>
              </a:solidFill>
              <a:effectLst>
                <a:outerShdw dist="38100" dir="2700000" algn="tl" rotWithShape="0">
                  <a:schemeClr val="accent2"/>
                </a:outerShdw>
              </a:effectLst>
            </a:rPr>
            <a:t>in Passage</a:t>
          </a:r>
          <a:endParaRPr lang="en-US" sz="4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1079010" y="2214390"/>
        <a:ext cx="4768939" cy="882358"/>
      </dsp:txXfrm>
    </dsp:sp>
    <dsp:sp modelId="{7A08B833-9561-415F-8243-220BEC3B4224}">
      <dsp:nvSpPr>
        <dsp:cNvPr id="0" name=""/>
        <dsp:cNvSpPr/>
      </dsp:nvSpPr>
      <dsp:spPr>
        <a:xfrm>
          <a:off x="5349621" y="710755"/>
          <a:ext cx="609219" cy="60921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486695" y="710755"/>
        <a:ext cx="335071" cy="458437"/>
      </dsp:txXfrm>
    </dsp:sp>
    <dsp:sp modelId="{57682AD6-1765-4948-8F8C-664B6064A580}">
      <dsp:nvSpPr>
        <dsp:cNvPr id="0" name=""/>
        <dsp:cNvSpPr/>
      </dsp:nvSpPr>
      <dsp:spPr>
        <a:xfrm>
          <a:off x="5875400" y="1797977"/>
          <a:ext cx="609219" cy="60921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012474" y="1797977"/>
        <a:ext cx="335071" cy="4584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93722-6C83-436B-9881-2CCC6D8A6643}"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3A5CB-4046-47E0-BB97-EC2481C3B1DB}" type="slidenum">
              <a:rPr lang="en-US" smtClean="0"/>
              <a:t>‹#›</a:t>
            </a:fld>
            <a:endParaRPr lang="en-US"/>
          </a:p>
        </p:txBody>
      </p:sp>
    </p:spTree>
    <p:extLst>
      <p:ext uri="{BB962C8B-B14F-4D97-AF65-F5344CB8AC3E}">
        <p14:creationId xmlns:p14="http://schemas.microsoft.com/office/powerpoint/2010/main" val="42578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the learners.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a:t>
            </a:fld>
            <a:endParaRPr lang="en-US"/>
          </a:p>
        </p:txBody>
      </p:sp>
    </p:spTree>
    <p:extLst>
      <p:ext uri="{BB962C8B-B14F-4D97-AF65-F5344CB8AC3E}">
        <p14:creationId xmlns:p14="http://schemas.microsoft.com/office/powerpoint/2010/main" val="245634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10</a:t>
            </a:fld>
            <a:endParaRPr lang="en-US"/>
          </a:p>
        </p:txBody>
      </p:sp>
    </p:spTree>
    <p:extLst>
      <p:ext uri="{BB962C8B-B14F-4D97-AF65-F5344CB8AC3E}">
        <p14:creationId xmlns:p14="http://schemas.microsoft.com/office/powerpoint/2010/main" val="265860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&amp; Specific</a:t>
            </a:r>
            <a:r>
              <a:rPr lang="en-US" baseline="0" dirty="0" smtClean="0"/>
              <a:t> Word</a:t>
            </a:r>
            <a:r>
              <a:rPr lang="en-US" dirty="0" smtClean="0"/>
              <a:t>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11</a:t>
            </a:fld>
            <a:endParaRPr lang="en-US"/>
          </a:p>
        </p:txBody>
      </p:sp>
    </p:spTree>
    <p:extLst>
      <p:ext uri="{BB962C8B-B14F-4D97-AF65-F5344CB8AC3E}">
        <p14:creationId xmlns:p14="http://schemas.microsoft.com/office/powerpoint/2010/main" val="150908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Practice &amp; implementation of Verb &amp; Specific</a:t>
            </a:r>
            <a:r>
              <a:rPr lang="en-US" baseline="0" dirty="0" smtClean="0"/>
              <a:t> Word</a:t>
            </a:r>
            <a:r>
              <a:rPr lang="en-US" dirty="0" smtClean="0"/>
              <a:t>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12</a:t>
            </a:fld>
            <a:endParaRPr lang="en-US"/>
          </a:p>
        </p:txBody>
      </p:sp>
    </p:spTree>
    <p:extLst>
      <p:ext uri="{BB962C8B-B14F-4D97-AF65-F5344CB8AC3E}">
        <p14:creationId xmlns:p14="http://schemas.microsoft.com/office/powerpoint/2010/main" val="136647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13</a:t>
            </a:fld>
            <a:endParaRPr lang="en-US"/>
          </a:p>
        </p:txBody>
      </p:sp>
    </p:spTree>
    <p:extLst>
      <p:ext uri="{BB962C8B-B14F-4D97-AF65-F5344CB8AC3E}">
        <p14:creationId xmlns:p14="http://schemas.microsoft.com/office/powerpoint/2010/main" val="236408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a:t>
            </a:r>
            <a:r>
              <a:rPr lang="en-US" baseline="0" dirty="0" smtClean="0"/>
              <a:t> demonstration of a passage direct speech.</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14</a:t>
            </a:fld>
            <a:endParaRPr lang="en-US"/>
          </a:p>
        </p:txBody>
      </p:sp>
    </p:spTree>
    <p:extLst>
      <p:ext uri="{BB962C8B-B14F-4D97-AF65-F5344CB8AC3E}">
        <p14:creationId xmlns:p14="http://schemas.microsoft.com/office/powerpoint/2010/main" val="421529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Dividing the speeches</a:t>
            </a:r>
            <a:r>
              <a:rPr lang="en-US" baseline="0" dirty="0" smtClean="0"/>
              <a:t> of persons included in the passage.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15</a:t>
            </a:fld>
            <a:endParaRPr lang="en-US"/>
          </a:p>
        </p:txBody>
      </p:sp>
    </p:spTree>
    <p:extLst>
      <p:ext uri="{BB962C8B-B14F-4D97-AF65-F5344CB8AC3E}">
        <p14:creationId xmlns:p14="http://schemas.microsoft.com/office/powerpoint/2010/main" val="398088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Showing</a:t>
            </a:r>
            <a:r>
              <a:rPr lang="en-US" baseline="0" dirty="0" smtClean="0"/>
              <a:t> question &amp; answer.</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16</a:t>
            </a:fld>
            <a:endParaRPr lang="en-US"/>
          </a:p>
        </p:txBody>
      </p:sp>
    </p:spTree>
    <p:extLst>
      <p:ext uri="{BB962C8B-B14F-4D97-AF65-F5344CB8AC3E}">
        <p14:creationId xmlns:p14="http://schemas.microsoft.com/office/powerpoint/2010/main" val="226099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demonstration of a passage direct speech.</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17</a:t>
            </a:fld>
            <a:endParaRPr lang="en-US"/>
          </a:p>
        </p:txBody>
      </p:sp>
    </p:spTree>
    <p:extLst>
      <p:ext uri="{BB962C8B-B14F-4D97-AF65-F5344CB8AC3E}">
        <p14:creationId xmlns:p14="http://schemas.microsoft.com/office/powerpoint/2010/main" val="234664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Dividing the speeches</a:t>
            </a:r>
            <a:r>
              <a:rPr lang="en-US" baseline="0" dirty="0" smtClean="0"/>
              <a:t> of persons included in the passage.</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18</a:t>
            </a:fld>
            <a:endParaRPr lang="en-US"/>
          </a:p>
        </p:txBody>
      </p:sp>
    </p:spTree>
    <p:extLst>
      <p:ext uri="{BB962C8B-B14F-4D97-AF65-F5344CB8AC3E}">
        <p14:creationId xmlns:p14="http://schemas.microsoft.com/office/powerpoint/2010/main" val="1876776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Showing</a:t>
            </a:r>
            <a:r>
              <a:rPr lang="en-US" baseline="0" dirty="0" smtClean="0"/>
              <a:t> question &amp; answer.</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19</a:t>
            </a:fld>
            <a:endParaRPr lang="en-US"/>
          </a:p>
        </p:txBody>
      </p:sp>
    </p:spTree>
    <p:extLst>
      <p:ext uri="{BB962C8B-B14F-4D97-AF65-F5344CB8AC3E}">
        <p14:creationId xmlns:p14="http://schemas.microsoft.com/office/powerpoint/2010/main" val="190343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 Giving</a:t>
            </a:r>
            <a:r>
              <a:rPr lang="en-US" baseline="0" dirty="0" smtClean="0"/>
              <a:t> </a:t>
            </a:r>
            <a:r>
              <a:rPr lang="en-US" dirty="0" smtClean="0"/>
              <a:t>Identity of teacher &amp; class.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a:t>
            </a:fld>
            <a:endParaRPr lang="en-US"/>
          </a:p>
        </p:txBody>
      </p:sp>
    </p:spTree>
    <p:extLst>
      <p:ext uri="{BB962C8B-B14F-4D97-AF65-F5344CB8AC3E}">
        <p14:creationId xmlns:p14="http://schemas.microsoft.com/office/powerpoint/2010/main" val="1288097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demonstration of a passage direct speech.</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20</a:t>
            </a:fld>
            <a:endParaRPr lang="en-US"/>
          </a:p>
        </p:txBody>
      </p:sp>
    </p:spTree>
    <p:extLst>
      <p:ext uri="{BB962C8B-B14F-4D97-AF65-F5344CB8AC3E}">
        <p14:creationId xmlns:p14="http://schemas.microsoft.com/office/powerpoint/2010/main" val="223494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Dividing the speeches</a:t>
            </a:r>
            <a:r>
              <a:rPr lang="en-US" baseline="0" dirty="0" smtClean="0"/>
              <a:t> of persons included in the passage.</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21</a:t>
            </a:fld>
            <a:endParaRPr lang="en-US"/>
          </a:p>
        </p:txBody>
      </p:sp>
    </p:spTree>
    <p:extLst>
      <p:ext uri="{BB962C8B-B14F-4D97-AF65-F5344CB8AC3E}">
        <p14:creationId xmlns:p14="http://schemas.microsoft.com/office/powerpoint/2010/main" val="1487350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Showing</a:t>
            </a:r>
            <a:r>
              <a:rPr lang="en-US" baseline="0" dirty="0" smtClean="0"/>
              <a:t> question &amp; answer.</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22</a:t>
            </a:fld>
            <a:endParaRPr lang="en-US"/>
          </a:p>
        </p:txBody>
      </p:sp>
    </p:spTree>
    <p:extLst>
      <p:ext uri="{BB962C8B-B14F-4D97-AF65-F5344CB8AC3E}">
        <p14:creationId xmlns:p14="http://schemas.microsoft.com/office/powerpoint/2010/main" val="173569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Arrang</a:t>
            </a:r>
            <a:r>
              <a:rPr lang="en-US" baseline="0" dirty="0" smtClean="0"/>
              <a:t>ement of Group Work.</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23</a:t>
            </a:fld>
            <a:endParaRPr lang="en-US"/>
          </a:p>
        </p:txBody>
      </p:sp>
    </p:spTree>
    <p:extLst>
      <p:ext uri="{BB962C8B-B14F-4D97-AF65-F5344CB8AC3E}">
        <p14:creationId xmlns:p14="http://schemas.microsoft.com/office/powerpoint/2010/main" val="386450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Feedback</a:t>
            </a:r>
            <a:r>
              <a:rPr lang="en-US" baseline="0" dirty="0" smtClean="0"/>
              <a:t> of the Group Work-A &amp; C.</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24</a:t>
            </a:fld>
            <a:endParaRPr lang="en-US"/>
          </a:p>
        </p:txBody>
      </p:sp>
    </p:spTree>
    <p:extLst>
      <p:ext uri="{BB962C8B-B14F-4D97-AF65-F5344CB8AC3E}">
        <p14:creationId xmlns:p14="http://schemas.microsoft.com/office/powerpoint/2010/main" val="259731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Feedback</a:t>
            </a:r>
            <a:r>
              <a:rPr lang="en-US" baseline="0" dirty="0" smtClean="0"/>
              <a:t> of the Group Work-B &amp; D.</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25</a:t>
            </a:fld>
            <a:endParaRPr lang="en-US"/>
          </a:p>
        </p:txBody>
      </p:sp>
    </p:spTree>
    <p:extLst>
      <p:ext uri="{BB962C8B-B14F-4D97-AF65-F5344CB8AC3E}">
        <p14:creationId xmlns:p14="http://schemas.microsoft.com/office/powerpoint/2010/main" val="86750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Assignment at home.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26</a:t>
            </a:fld>
            <a:endParaRPr lang="en-US"/>
          </a:p>
        </p:txBody>
      </p:sp>
    </p:spTree>
    <p:extLst>
      <p:ext uri="{BB962C8B-B14F-4D97-AF65-F5344CB8AC3E}">
        <p14:creationId xmlns:p14="http://schemas.microsoft.com/office/powerpoint/2010/main" val="69427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Tell</a:t>
            </a:r>
            <a:r>
              <a:rPr lang="en-US" baseline="0" dirty="0" smtClean="0"/>
              <a:t> the students to mark the direct passages.</a:t>
            </a:r>
            <a:endParaRPr lang="en-US" dirty="0" smtClean="0"/>
          </a:p>
        </p:txBody>
      </p:sp>
      <p:sp>
        <p:nvSpPr>
          <p:cNvPr id="4" name="Slide Number Placeholder 3"/>
          <p:cNvSpPr>
            <a:spLocks noGrp="1"/>
          </p:cNvSpPr>
          <p:nvPr>
            <p:ph type="sldNum" sz="quarter" idx="10"/>
          </p:nvPr>
        </p:nvSpPr>
        <p:spPr/>
        <p:txBody>
          <a:bodyPr/>
          <a:lstStyle/>
          <a:p>
            <a:fld id="{4D83A5CB-4046-47E0-BB97-EC2481C3B1DB}" type="slidenum">
              <a:rPr lang="en-US" smtClean="0"/>
              <a:t>27</a:t>
            </a:fld>
            <a:endParaRPr lang="en-US"/>
          </a:p>
        </p:txBody>
      </p:sp>
    </p:spTree>
    <p:extLst>
      <p:ext uri="{BB962C8B-B14F-4D97-AF65-F5344CB8AC3E}">
        <p14:creationId xmlns:p14="http://schemas.microsoft.com/office/powerpoint/2010/main" val="3428023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a:t>
            </a:r>
            <a:r>
              <a:rPr lang="en-US" baseline="0" dirty="0" smtClean="0"/>
              <a:t> of class </a:t>
            </a:r>
            <a:r>
              <a:rPr lang="en-US" baseline="0" dirty="0" smtClean="0"/>
              <a:t>with greetings.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28</a:t>
            </a:fld>
            <a:endParaRPr lang="en-US"/>
          </a:p>
        </p:txBody>
      </p:sp>
    </p:spTree>
    <p:extLst>
      <p:ext uri="{BB962C8B-B14F-4D97-AF65-F5344CB8AC3E}">
        <p14:creationId xmlns:p14="http://schemas.microsoft.com/office/powerpoint/2010/main" val="332586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aseline="0" dirty="0" smtClean="0"/>
              <a:t>Preparing the students for the lesson.</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3</a:t>
            </a:fld>
            <a:endParaRPr lang="en-US"/>
          </a:p>
        </p:txBody>
      </p:sp>
    </p:spTree>
    <p:extLst>
      <p:ext uri="{BB962C8B-B14F-4D97-AF65-F5344CB8AC3E}">
        <p14:creationId xmlns:p14="http://schemas.microsoft.com/office/powerpoint/2010/main" val="30949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4</a:t>
            </a:fld>
            <a:endParaRPr lang="en-US"/>
          </a:p>
        </p:txBody>
      </p:sp>
    </p:spTree>
    <p:extLst>
      <p:ext uri="{BB962C8B-B14F-4D97-AF65-F5344CB8AC3E}">
        <p14:creationId xmlns:p14="http://schemas.microsoft.com/office/powerpoint/2010/main" val="117025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Target</a:t>
            </a:r>
            <a:r>
              <a:rPr lang="en-US" baseline="0" dirty="0" smtClean="0"/>
              <a:t> of today’s class.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5</a:t>
            </a:fld>
            <a:endParaRPr lang="en-US"/>
          </a:p>
        </p:txBody>
      </p:sp>
    </p:spTree>
    <p:extLst>
      <p:ext uri="{BB962C8B-B14F-4D97-AF65-F5344CB8AC3E}">
        <p14:creationId xmlns:p14="http://schemas.microsoft.com/office/powerpoint/2010/main" val="350716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6</a:t>
            </a:fld>
            <a:endParaRPr lang="en-US"/>
          </a:p>
        </p:txBody>
      </p:sp>
    </p:spTree>
    <p:extLst>
      <p:ext uri="{BB962C8B-B14F-4D97-AF65-F5344CB8AC3E}">
        <p14:creationId xmlns:p14="http://schemas.microsoft.com/office/powerpoint/2010/main" val="140870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7</a:t>
            </a:fld>
            <a:endParaRPr lang="en-US"/>
          </a:p>
        </p:txBody>
      </p:sp>
    </p:spTree>
    <p:extLst>
      <p:ext uri="{BB962C8B-B14F-4D97-AF65-F5344CB8AC3E}">
        <p14:creationId xmlns:p14="http://schemas.microsoft.com/office/powerpoint/2010/main" val="416092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8</a:t>
            </a:fld>
            <a:endParaRPr lang="en-US"/>
          </a:p>
        </p:txBody>
      </p:sp>
    </p:spTree>
    <p:extLst>
      <p:ext uri="{BB962C8B-B14F-4D97-AF65-F5344CB8AC3E}">
        <p14:creationId xmlns:p14="http://schemas.microsoft.com/office/powerpoint/2010/main" val="281904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Practice of Verb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9</a:t>
            </a:fld>
            <a:endParaRPr lang="en-US"/>
          </a:p>
        </p:txBody>
      </p:sp>
    </p:spTree>
    <p:extLst>
      <p:ext uri="{BB962C8B-B14F-4D97-AF65-F5344CB8AC3E}">
        <p14:creationId xmlns:p14="http://schemas.microsoft.com/office/powerpoint/2010/main" val="39304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8030191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12587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5022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012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85384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654755-A947-4E61-B6C4-210EAC074BC3}"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0191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654755-A947-4E61-B6C4-210EAC074BC3}"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52369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29985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24923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9358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54755-A947-4E61-B6C4-210EAC074BC3}"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6890975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80543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54755-A947-4E61-B6C4-210EAC074BC3}"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4308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54755-A947-4E61-B6C4-210EAC074BC3}"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5597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18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2121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67782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bg1">
              <a:lumMod val="85000"/>
              <a:lumOff val="1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C654755-A947-4E61-B6C4-210EAC074BC3}" type="datetimeFigureOut">
              <a:rPr lang="en-US" smtClean="0"/>
              <a:t>3/29/2020</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7DB55B9-FDC3-460F-AC3F-E27D35DB3C59}" type="slidenum">
              <a:rPr lang="en-US" smtClean="0"/>
              <a:t>‹#›</a:t>
            </a:fld>
            <a:endParaRPr lang="en-US"/>
          </a:p>
        </p:txBody>
      </p:sp>
    </p:spTree>
    <p:extLst>
      <p:ext uri="{BB962C8B-B14F-4D97-AF65-F5344CB8AC3E}">
        <p14:creationId xmlns:p14="http://schemas.microsoft.com/office/powerpoint/2010/main" val="459830229"/>
      </p:ext>
    </p:extLst>
  </p:cSld>
  <p:clrMap bg1="dk1" tx1="lt1" bg2="dk2" tx2="lt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0"/>
            <a:ext cx="7764400" cy="6200239"/>
            <a:chOff x="838200" y="0"/>
            <a:chExt cx="7764400" cy="620023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7764400" cy="5091871"/>
            </a:xfrm>
            <a:prstGeom prst="rect">
              <a:avLst/>
            </a:prstGeom>
          </p:spPr>
        </p:pic>
        <p:sp>
          <p:nvSpPr>
            <p:cNvPr id="3" name="TextBox 2"/>
            <p:cNvSpPr txBox="1"/>
            <p:nvPr/>
          </p:nvSpPr>
          <p:spPr>
            <a:xfrm>
              <a:off x="1139000" y="4876800"/>
              <a:ext cx="7162800" cy="1323439"/>
            </a:xfrm>
            <a:prstGeom prst="rect">
              <a:avLst/>
            </a:prstGeom>
            <a:noFill/>
          </p:spPr>
          <p:txBody>
            <a:bodyPr wrap="square" rtlCol="0">
              <a:prstTxWarp prst="textDoubleWave1">
                <a:avLst/>
              </a:prstTxWarp>
              <a:spAutoFit/>
            </a:bodyPr>
            <a:lstStyle/>
            <a:p>
              <a:r>
                <a:rPr lang="en-US" sz="8000" dirty="0" smtClean="0"/>
                <a:t>Dear Students</a:t>
              </a:r>
              <a:endParaRPr lang="en-US" sz="8000" dirty="0"/>
            </a:p>
          </p:txBody>
        </p:sp>
      </p:grpSp>
    </p:spTree>
    <p:extLst>
      <p:ext uri="{BB962C8B-B14F-4D97-AF65-F5344CB8AC3E}">
        <p14:creationId xmlns:p14="http://schemas.microsoft.com/office/powerpoint/2010/main" val="18736472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5" y="1600200"/>
            <a:ext cx="4703581" cy="3962400"/>
          </a:xfrm>
          <a:prstGeom prst="ellipse">
            <a:avLst/>
          </a:prstGeom>
          <a:ln>
            <a:noFill/>
          </a:ln>
          <a:effectLst>
            <a:softEdge rad="112500"/>
          </a:effectLst>
        </p:spPr>
      </p:pic>
      <p:sp>
        <p:nvSpPr>
          <p:cNvPr id="10" name="Rounded Rectangular Callout 9"/>
          <p:cNvSpPr/>
          <p:nvPr/>
        </p:nvSpPr>
        <p:spPr>
          <a:xfrm>
            <a:off x="227533" y="76200"/>
            <a:ext cx="8649768"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Book Antiqua" pitchFamily="18" charset="0"/>
              </a:rPr>
              <a:t>He said, ‘’We have finished our work.”</a:t>
            </a:r>
          </a:p>
        </p:txBody>
      </p:sp>
      <p:sp>
        <p:nvSpPr>
          <p:cNvPr id="2" name="Up Arrow Callout 1"/>
          <p:cNvSpPr/>
          <p:nvPr/>
        </p:nvSpPr>
        <p:spPr>
          <a:xfrm>
            <a:off x="5181599" y="1143000"/>
            <a:ext cx="3695701" cy="1553028"/>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3" name="Down Arrow Callout 2"/>
          <p:cNvSpPr/>
          <p:nvPr/>
        </p:nvSpPr>
        <p:spPr>
          <a:xfrm>
            <a:off x="5181599" y="4572000"/>
            <a:ext cx="3733802" cy="12954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Rectangle 6"/>
          <p:cNvSpPr/>
          <p:nvPr/>
        </p:nvSpPr>
        <p:spPr>
          <a:xfrm>
            <a:off x="275772" y="5943600"/>
            <a:ext cx="8605157"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latin typeface="Book Antiqua" pitchFamily="18" charset="0"/>
              </a:rPr>
              <a:t>He said that they had finished their work.</a:t>
            </a:r>
            <a:endParaRPr lang="en-US" sz="3200" b="1" dirty="0">
              <a:latin typeface="Book Antiqua" pitchFamily="18" charset="0"/>
            </a:endParaRPr>
          </a:p>
        </p:txBody>
      </p:sp>
      <p:sp>
        <p:nvSpPr>
          <p:cNvPr id="8" name="Oval 7"/>
          <p:cNvSpPr/>
          <p:nvPr/>
        </p:nvSpPr>
        <p:spPr>
          <a:xfrm>
            <a:off x="3429000" y="209550"/>
            <a:ext cx="972633" cy="6971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6009026"/>
            <a:ext cx="925626" cy="6203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3200400"/>
            <a:ext cx="4332174"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latin typeface="Book Antiqua" pitchFamily="18" charset="0"/>
              </a:rPr>
              <a:t>Change of Tense (Verb)</a:t>
            </a:r>
            <a:endParaRPr lang="en-US" sz="2800" b="1" dirty="0">
              <a:latin typeface="Book Antiqua" pitchFamily="18" charset="0"/>
            </a:endParaRPr>
          </a:p>
        </p:txBody>
      </p:sp>
    </p:spTree>
    <p:extLst>
      <p:ext uri="{BB962C8B-B14F-4D97-AF65-F5344CB8AC3E}">
        <p14:creationId xmlns:p14="http://schemas.microsoft.com/office/powerpoint/2010/main" val="12272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7" grpId="0" animBg="1"/>
      <p:bldP spid="8" grpId="0" animBg="1"/>
      <p:bldP spid="8" grpId="1" animBg="1"/>
      <p:bldP spid="9" grpId="0" animBg="1"/>
      <p:bldP spid="9"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227533" y="76200"/>
            <a:ext cx="8649768"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latin typeface="Book Antiqua" pitchFamily="18" charset="0"/>
              </a:rPr>
              <a:t>The student said, ‘May I leave, sir?”</a:t>
            </a:r>
            <a:endParaRPr lang="en-US" sz="3600" b="1" dirty="0">
              <a:effectLst>
                <a:outerShdw blurRad="38100" dist="38100" dir="2700000" algn="tl">
                  <a:srgbClr val="000000">
                    <a:alpha val="43137"/>
                  </a:srgbClr>
                </a:outerShdw>
              </a:effectLst>
              <a:latin typeface="Book Antiqua" pitchFamily="18" charset="0"/>
            </a:endParaRPr>
          </a:p>
        </p:txBody>
      </p:sp>
      <p:sp>
        <p:nvSpPr>
          <p:cNvPr id="2" name="Up Arrow Callout 1"/>
          <p:cNvSpPr/>
          <p:nvPr/>
        </p:nvSpPr>
        <p:spPr>
          <a:xfrm>
            <a:off x="5181599" y="1143000"/>
            <a:ext cx="3695701" cy="1553028"/>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3" name="Down Arrow Callout 2"/>
          <p:cNvSpPr/>
          <p:nvPr/>
        </p:nvSpPr>
        <p:spPr>
          <a:xfrm>
            <a:off x="5181599" y="4572000"/>
            <a:ext cx="3733802" cy="12954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Rectangle 6"/>
          <p:cNvSpPr/>
          <p:nvPr/>
        </p:nvSpPr>
        <p:spPr>
          <a:xfrm>
            <a:off x="227534" y="5943600"/>
            <a:ext cx="8653396"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The student respectfully asked if he might leave. </a:t>
            </a:r>
            <a:endParaRPr lang="en-US" sz="2800" b="1" dirty="0">
              <a:latin typeface="Book Antiqua" pitchFamily="18" charset="0"/>
            </a:endParaRPr>
          </a:p>
        </p:txBody>
      </p:sp>
      <p:sp>
        <p:nvSpPr>
          <p:cNvPr id="8" name="Rounded Rectangle 7"/>
          <p:cNvSpPr/>
          <p:nvPr/>
        </p:nvSpPr>
        <p:spPr>
          <a:xfrm>
            <a:off x="7239000" y="285750"/>
            <a:ext cx="667833" cy="552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81898" y="6014413"/>
            <a:ext cx="2066301" cy="6203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08733" y="3160058"/>
            <a:ext cx="4359068" cy="9139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latin typeface="Book Antiqua" pitchFamily="18" charset="0"/>
              </a:rPr>
              <a:t>Change of Tense (Verb)</a:t>
            </a:r>
          </a:p>
          <a:p>
            <a:pPr algn="ctr"/>
            <a:r>
              <a:rPr lang="en-US" sz="2800" b="1" dirty="0" smtClean="0">
                <a:latin typeface="Book Antiqua" pitchFamily="18" charset="0"/>
              </a:rPr>
              <a:t>Specific Word</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5907"/>
            <a:ext cx="4708732" cy="3243793"/>
          </a:xfrm>
          <a:prstGeom prst="ellipse">
            <a:avLst/>
          </a:prstGeom>
          <a:ln>
            <a:noFill/>
          </a:ln>
          <a:effectLst>
            <a:softEdge rad="112500"/>
          </a:effectLst>
        </p:spPr>
      </p:pic>
      <p:sp>
        <p:nvSpPr>
          <p:cNvPr id="11" name="Oval 10"/>
          <p:cNvSpPr/>
          <p:nvPr/>
        </p:nvSpPr>
        <p:spPr>
          <a:xfrm>
            <a:off x="4602326" y="152400"/>
            <a:ext cx="1112674" cy="714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77000" y="6019800"/>
            <a:ext cx="1066800" cy="6149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5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500" tmFilter="0, 0; .2, .5; .8, .5; 1, 0"/>
                                        <p:tgtEl>
                                          <p:spTgt spid="9"/>
                                        </p:tgtEl>
                                      </p:cBhvr>
                                    </p:animEffect>
                                    <p:animScale>
                                      <p:cBhvr>
                                        <p:cTn id="69" dur="250" autoRev="1" fill="hold"/>
                                        <p:tgtEl>
                                          <p:spTgt spid="9"/>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7" grpId="0" animBg="1"/>
      <p:bldP spid="8" grpId="0" animBg="1"/>
      <p:bldP spid="8" grpId="1" animBg="1"/>
      <p:bldP spid="9" grpId="0" animBg="1"/>
      <p:bldP spid="9" grpId="1" animBg="1"/>
      <p:bldP spid="12" grpId="0" animBg="1"/>
      <p:bldP spid="11" grpId="0" animBg="1"/>
      <p:bldP spid="11"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98219"/>
            <a:ext cx="4366103" cy="3469341"/>
          </a:xfrm>
          <a:prstGeom prst="ellipse">
            <a:avLst/>
          </a:prstGeom>
          <a:ln>
            <a:noFill/>
          </a:ln>
          <a:effectLst>
            <a:softEdge rad="112500"/>
          </a:effectLst>
        </p:spPr>
      </p:pic>
      <p:sp>
        <p:nvSpPr>
          <p:cNvPr id="14" name="Rounded Rectangular Callout 13"/>
          <p:cNvSpPr/>
          <p:nvPr/>
        </p:nvSpPr>
        <p:spPr>
          <a:xfrm>
            <a:off x="103788" y="96157"/>
            <a:ext cx="8896511"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err="1">
                <a:latin typeface="Book Antiqua" pitchFamily="18" charset="0"/>
              </a:rPr>
              <a:t>Shima</a:t>
            </a:r>
            <a:r>
              <a:rPr lang="en-US" sz="3600" b="1" dirty="0">
                <a:latin typeface="Book Antiqua" pitchFamily="18" charset="0"/>
              </a:rPr>
              <a:t> said, “I took medicine yesterday</a:t>
            </a:r>
            <a:r>
              <a:rPr lang="en-US" sz="3600" b="1" dirty="0" smtClean="0">
                <a:latin typeface="Book Antiqua" pitchFamily="18" charset="0"/>
              </a:rPr>
              <a:t>.”</a:t>
            </a:r>
            <a:endParaRPr lang="en-US" sz="3600" b="1" dirty="0">
              <a:latin typeface="Book Antiqua" pitchFamily="18" charset="0"/>
            </a:endParaRPr>
          </a:p>
        </p:txBody>
      </p:sp>
      <p:sp>
        <p:nvSpPr>
          <p:cNvPr id="3" name="Rectangle 2"/>
          <p:cNvSpPr/>
          <p:nvPr/>
        </p:nvSpPr>
        <p:spPr>
          <a:xfrm>
            <a:off x="0" y="5823856"/>
            <a:ext cx="9144000" cy="6531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r>
              <a:rPr lang="en-US" sz="2800" b="1" spc="-100" dirty="0" err="1" smtClean="0">
                <a:latin typeface="Book Antiqua" pitchFamily="18" charset="0"/>
              </a:rPr>
              <a:t>Shima</a:t>
            </a:r>
            <a:r>
              <a:rPr lang="en-US" sz="2800" b="1" spc="-100" dirty="0" smtClean="0">
                <a:latin typeface="Book Antiqua" pitchFamily="18" charset="0"/>
              </a:rPr>
              <a:t> said that she had taken medicine the previous day.</a:t>
            </a:r>
            <a:endParaRPr lang="en-US" sz="2800" b="1" spc="-100" dirty="0">
              <a:solidFill>
                <a:srgbClr val="FF0000"/>
              </a:solidFill>
              <a:latin typeface="Book Antiqua" pitchFamily="18" charset="0"/>
            </a:endParaRPr>
          </a:p>
        </p:txBody>
      </p:sp>
      <p:sp>
        <p:nvSpPr>
          <p:cNvPr id="6" name="Up Arrow Callout 5"/>
          <p:cNvSpPr/>
          <p:nvPr/>
        </p:nvSpPr>
        <p:spPr>
          <a:xfrm>
            <a:off x="4919382" y="1093054"/>
            <a:ext cx="2895600" cy="1513114"/>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7" name="Down Arrow Callout 6"/>
          <p:cNvSpPr/>
          <p:nvPr/>
        </p:nvSpPr>
        <p:spPr>
          <a:xfrm>
            <a:off x="4924825" y="4382512"/>
            <a:ext cx="2890157" cy="1356179"/>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8" name="Oval 7"/>
          <p:cNvSpPr/>
          <p:nvPr/>
        </p:nvSpPr>
        <p:spPr>
          <a:xfrm>
            <a:off x="3276600" y="264458"/>
            <a:ext cx="1066800" cy="650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5871562"/>
            <a:ext cx="1600200" cy="591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400800" y="228600"/>
            <a:ext cx="2209800" cy="7221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096000" y="5903258"/>
            <a:ext cx="2659742" cy="508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5800" y="3099252"/>
            <a:ext cx="4488542" cy="8631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latin typeface="Book Antiqua" pitchFamily="18" charset="0"/>
              </a:rPr>
              <a:t>Change of Tense (Verb)</a:t>
            </a:r>
          </a:p>
          <a:p>
            <a:pPr algn="ctr"/>
            <a:r>
              <a:rPr lang="en-US" sz="2800" b="1" dirty="0" smtClean="0">
                <a:latin typeface="Book Antiqua" pitchFamily="18" charset="0"/>
              </a:rPr>
              <a:t>&amp; Specific Word</a:t>
            </a:r>
            <a:endParaRPr lang="en-US" sz="2800" b="1" dirty="0">
              <a:latin typeface="Book Antiqua" pitchFamily="18" charset="0"/>
            </a:endParaRPr>
          </a:p>
        </p:txBody>
      </p:sp>
    </p:spTree>
    <p:extLst>
      <p:ext uri="{BB962C8B-B14F-4D97-AF65-F5344CB8AC3E}">
        <p14:creationId xmlns:p14="http://schemas.microsoft.com/office/powerpoint/2010/main" val="32336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26" presetClass="emph" presetSubtype="0" repeatCount="indefinite"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6" presetClass="emph" presetSubtype="0" repeatCount="indefinite" fill="hold" grpId="1"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6" presetClass="emph" presetSubtype="0" repeatCount="indefinite" fill="hold" grpId="1" nodeType="withEffect">
                                  <p:stCondLst>
                                    <p:cond delay="0"/>
                                  </p:stCondLst>
                                  <p:childTnLst>
                                    <p:animEffect transition="out" filter="fade">
                                      <p:cBhvr>
                                        <p:cTn id="58" dur="500" tmFilter="0, 0; .2, .5; .8, .5; 1, 0"/>
                                        <p:tgtEl>
                                          <p:spTgt spid="10"/>
                                        </p:tgtEl>
                                      </p:cBhvr>
                                    </p:animEffect>
                                    <p:animScale>
                                      <p:cBhvr>
                                        <p:cTn id="59" dur="250" autoRev="1" fill="hold"/>
                                        <p:tgtEl>
                                          <p:spTgt spid="10"/>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26" presetClass="emph" presetSubtype="0" repeatCount="indefinite"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1923784"/>
            <a:ext cx="4524296" cy="2983412"/>
          </a:xfrm>
          <a:prstGeom prst="ellipse">
            <a:avLst/>
          </a:prstGeom>
          <a:ln>
            <a:noFill/>
          </a:ln>
          <a:effectLst>
            <a:softEdge rad="112500"/>
          </a:effectLst>
        </p:spPr>
      </p:pic>
      <p:sp>
        <p:nvSpPr>
          <p:cNvPr id="3" name="TextBox 2"/>
          <p:cNvSpPr txBox="1"/>
          <p:nvPr/>
        </p:nvSpPr>
        <p:spPr>
          <a:xfrm>
            <a:off x="0" y="192221"/>
            <a:ext cx="9080702" cy="578882"/>
          </a:xfrm>
          <a:prstGeom prst="wedgeRoundRectCallout">
            <a:avLst>
              <a:gd name="adj1" fmla="val -18600"/>
              <a:gd name="adj2" fmla="val 270165"/>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b="1" dirty="0" smtClean="0">
                <a:solidFill>
                  <a:schemeClr val="tx1"/>
                </a:solidFill>
                <a:latin typeface="Book Antiqua" pitchFamily="18" charset="0"/>
              </a:rPr>
              <a:t>The worker says, “we work in the tea garden.”</a:t>
            </a:r>
            <a:endParaRPr lang="en-US" sz="2800" b="1" dirty="0">
              <a:solidFill>
                <a:schemeClr val="tx1"/>
              </a:solidFill>
              <a:latin typeface="Book Antiqua" pitchFamily="18" charset="0"/>
            </a:endParaRPr>
          </a:p>
        </p:txBody>
      </p:sp>
      <p:sp>
        <p:nvSpPr>
          <p:cNvPr id="4" name="Rounded Rectangle 3"/>
          <p:cNvSpPr/>
          <p:nvPr/>
        </p:nvSpPr>
        <p:spPr>
          <a:xfrm>
            <a:off x="31376" y="5103144"/>
            <a:ext cx="9265024" cy="93932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Book Antiqua" pitchFamily="18" charset="0"/>
              </a:rPr>
              <a:t>The worker says that they work in the tea garden.</a:t>
            </a:r>
            <a:endParaRPr lang="en-US" sz="2800" b="1" dirty="0">
              <a:solidFill>
                <a:schemeClr val="tx1"/>
              </a:solidFill>
              <a:latin typeface="Book Antiqua" pitchFamily="18" charset="0"/>
            </a:endParaRPr>
          </a:p>
        </p:txBody>
      </p:sp>
      <p:sp>
        <p:nvSpPr>
          <p:cNvPr id="11" name="Up Arrow Callout 10"/>
          <p:cNvSpPr/>
          <p:nvPr/>
        </p:nvSpPr>
        <p:spPr>
          <a:xfrm>
            <a:off x="5334000" y="838200"/>
            <a:ext cx="3149600" cy="1518999"/>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12" name="Down Arrow Callout 11"/>
          <p:cNvSpPr/>
          <p:nvPr/>
        </p:nvSpPr>
        <p:spPr>
          <a:xfrm>
            <a:off x="5334000" y="3830400"/>
            <a:ext cx="3184072" cy="12750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Oval 6"/>
          <p:cNvSpPr/>
          <p:nvPr/>
        </p:nvSpPr>
        <p:spPr>
          <a:xfrm>
            <a:off x="4339418" y="210365"/>
            <a:ext cx="957573" cy="578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5289668"/>
            <a:ext cx="990600" cy="625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5672" y="2653490"/>
            <a:ext cx="4338385"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latin typeface="Book Antiqua" pitchFamily="18" charset="0"/>
              </a:rPr>
              <a:t>Change of Tense (Verb)</a:t>
            </a:r>
            <a:endParaRPr lang="en-US" sz="2800" b="1" dirty="0">
              <a:latin typeface="Book Antiqua" pitchFamily="18" charset="0"/>
            </a:endParaRPr>
          </a:p>
        </p:txBody>
      </p:sp>
    </p:spTree>
    <p:extLst>
      <p:ext uri="{BB962C8B-B14F-4D97-AF65-F5344CB8AC3E}">
        <p14:creationId xmlns:p14="http://schemas.microsoft.com/office/powerpoint/2010/main" val="39357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26" presetClass="emph" presetSubtype="0" repeatCount="indefinite" fill="hold" grpId="1" nodeType="withEffect">
                                  <p:stCondLst>
                                    <p:cond delay="0"/>
                                  </p:stCondLst>
                                  <p:endCondLst>
                                    <p:cond evt="onNext" delay="0">
                                      <p:tgtEl>
                                        <p:sldTgt/>
                                      </p:tgtEl>
                                    </p:cond>
                                  </p:end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500" tmFilter="0, 0; .2, .5; .8, .5; 1, 0"/>
                                        <p:tgtEl>
                                          <p:spTgt spid="8"/>
                                        </p:tgtEl>
                                      </p:cBhvr>
                                    </p:animEffect>
                                    <p:animScale>
                                      <p:cBhvr>
                                        <p:cTn id="51" dur="250" autoRev="1" fill="hold"/>
                                        <p:tgtEl>
                                          <p:spTgt spid="8"/>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7" grpId="0" animBg="1"/>
      <p:bldP spid="7"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935941"/>
            <a:ext cx="8686800" cy="3886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600" dirty="0" smtClean="0">
                <a:latin typeface="Calibri" panose="020F0502020204030204" pitchFamily="34" charset="0"/>
              </a:rPr>
              <a:t>The teacher said to me, “Do you understand the point?” “Yes,” said I. “But I have some other problems.” “Then come to my room in the afternoon. I am busy now,” said he. “Thank you, sir,” said I. “I will come on time today. Should I need to bring any book?” “No,” said the teacher</a:t>
            </a:r>
            <a:r>
              <a:rPr lang="en-US" sz="3600" dirty="0" smtClean="0"/>
              <a:t>.</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709" y="211856"/>
            <a:ext cx="4669291" cy="2455144"/>
          </a:xfrm>
          <a:prstGeom prst="rect">
            <a:avLst/>
          </a:prstGeom>
        </p:spPr>
      </p:pic>
      <p:sp>
        <p:nvSpPr>
          <p:cNvPr id="4" name="Rectangle 3"/>
          <p:cNvSpPr/>
          <p:nvPr/>
        </p:nvSpPr>
        <p:spPr>
          <a:xfrm>
            <a:off x="228600" y="2935942"/>
            <a:ext cx="8686800" cy="3886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600" dirty="0" smtClean="0">
                <a:latin typeface="Calibri" panose="020F0502020204030204" pitchFamily="34" charset="0"/>
              </a:rPr>
              <a:t>The teacher said to me, “Do you understand the point?” </a:t>
            </a:r>
            <a:r>
              <a:rPr lang="en-US" sz="3600" dirty="0" smtClean="0">
                <a:solidFill>
                  <a:srgbClr val="FFFF00"/>
                </a:solidFill>
                <a:latin typeface="Calibri" panose="020F0502020204030204" pitchFamily="34" charset="0"/>
              </a:rPr>
              <a:t>“Yes,” said I. “But I have some other problems.” </a:t>
            </a:r>
            <a:r>
              <a:rPr lang="en-US" sz="3600" dirty="0" smtClean="0">
                <a:latin typeface="Calibri" panose="020F0502020204030204" pitchFamily="34" charset="0"/>
              </a:rPr>
              <a:t>“Then come to my room in the afternoon. I am busy now,” said he. </a:t>
            </a:r>
            <a:r>
              <a:rPr lang="en-US" sz="3600" dirty="0" smtClean="0">
                <a:solidFill>
                  <a:srgbClr val="FFFF00"/>
                </a:solidFill>
                <a:latin typeface="Calibri" panose="020F0502020204030204" pitchFamily="34" charset="0"/>
              </a:rPr>
              <a:t>“Thank you, sir,” said I. “I will come on time today. Should I need to bring any book?” </a:t>
            </a:r>
            <a:r>
              <a:rPr lang="en-US" sz="3600" dirty="0" smtClean="0">
                <a:latin typeface="Calibri" panose="020F0502020204030204" pitchFamily="34" charset="0"/>
              </a:rPr>
              <a:t>“No,” said the teacher</a:t>
            </a:r>
            <a:r>
              <a:rPr lang="en-US" sz="3600" dirty="0" smtClean="0"/>
              <a:t>.</a:t>
            </a:r>
            <a:endParaRPr lang="en-US" sz="3600" dirty="0"/>
          </a:p>
        </p:txBody>
      </p:sp>
      <p:sp>
        <p:nvSpPr>
          <p:cNvPr id="5" name="Rectangle 4"/>
          <p:cNvSpPr/>
          <p:nvPr/>
        </p:nvSpPr>
        <p:spPr>
          <a:xfrm>
            <a:off x="76199" y="381000"/>
            <a:ext cx="205740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The speeches of ‘</a:t>
            </a:r>
            <a:r>
              <a:rPr lang="en-U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teacher</a:t>
            </a:r>
            <a:r>
              <a:rPr lang="en-US" sz="2800" b="1" dirty="0" smtClean="0"/>
              <a:t>’</a:t>
            </a:r>
            <a:endParaRPr lang="en-US" sz="2800" b="1" dirty="0"/>
          </a:p>
        </p:txBody>
      </p:sp>
      <p:sp>
        <p:nvSpPr>
          <p:cNvPr id="6" name="Rectangle 5"/>
          <p:cNvSpPr/>
          <p:nvPr/>
        </p:nvSpPr>
        <p:spPr>
          <a:xfrm>
            <a:off x="6802892" y="363070"/>
            <a:ext cx="230525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The speeches of ‘</a:t>
            </a: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a:t>
            </a:r>
            <a:r>
              <a:rPr lang="en-US" sz="3200" b="1" dirty="0" smtClean="0">
                <a:solidFill>
                  <a:srgbClr val="FFFF00"/>
                </a:solidFill>
              </a:rPr>
              <a:t>’</a:t>
            </a:r>
          </a:p>
        </p:txBody>
      </p:sp>
    </p:spTree>
    <p:extLst>
      <p:ext uri="{BB962C8B-B14F-4D97-AF65-F5344CB8AC3E}">
        <p14:creationId xmlns:p14="http://schemas.microsoft.com/office/powerpoint/2010/main" val="4290517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3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381000" y="76200"/>
            <a:ext cx="8763000" cy="523220"/>
          </a:xfrm>
          <a:prstGeom prst="rect">
            <a:avLst/>
          </a:prstGeom>
        </p:spPr>
        <p:txBody>
          <a:bodyPr wrap="square">
            <a:spAutoFit/>
          </a:bodyPr>
          <a:lstStyle/>
          <a:p>
            <a:r>
              <a:rPr lang="en-US" sz="2800" dirty="0">
                <a:solidFill>
                  <a:prstClr val="white"/>
                </a:solidFill>
                <a:latin typeface="Calibri" panose="020F0502020204030204" pitchFamily="34" charset="0"/>
              </a:rPr>
              <a:t>The teacher said to me, “Do you understand the point?”</a:t>
            </a:r>
            <a:endParaRPr lang="en-US" sz="1600" dirty="0"/>
          </a:p>
        </p:txBody>
      </p:sp>
      <p:sp>
        <p:nvSpPr>
          <p:cNvPr id="5" name="Rectangle 4"/>
          <p:cNvSpPr/>
          <p:nvPr/>
        </p:nvSpPr>
        <p:spPr>
          <a:xfrm>
            <a:off x="351864" y="990600"/>
            <a:ext cx="8440271" cy="523220"/>
          </a:xfrm>
          <a:prstGeom prst="rect">
            <a:avLst/>
          </a:prstGeom>
        </p:spPr>
        <p:txBody>
          <a:bodyPr wrap="square">
            <a:spAutoFit/>
          </a:bodyPr>
          <a:lstStyle/>
          <a:p>
            <a:r>
              <a:rPr lang="en-US" sz="2800" dirty="0" smtClean="0">
                <a:solidFill>
                  <a:srgbClr val="FFFF00"/>
                </a:solidFill>
                <a:latin typeface="Calibri" panose="020F0502020204030204" pitchFamily="34" charset="0"/>
              </a:rPr>
              <a:t>“Yes,” said I. “But I have some other problems.”</a:t>
            </a:r>
            <a:endParaRPr lang="en-US" sz="1600" dirty="0">
              <a:solidFill>
                <a:srgbClr val="FFFF00"/>
              </a:solidFill>
            </a:endParaRPr>
          </a:p>
        </p:txBody>
      </p:sp>
      <p:sp>
        <p:nvSpPr>
          <p:cNvPr id="7" name="Rectangle 6"/>
          <p:cNvSpPr/>
          <p:nvPr/>
        </p:nvSpPr>
        <p:spPr>
          <a:xfrm>
            <a:off x="381000" y="2286000"/>
            <a:ext cx="8229600" cy="954107"/>
          </a:xfrm>
          <a:prstGeom prst="rect">
            <a:avLst/>
          </a:prstGeom>
        </p:spPr>
        <p:txBody>
          <a:bodyPr wrap="square">
            <a:spAutoFit/>
          </a:bodyPr>
          <a:lstStyle/>
          <a:p>
            <a:r>
              <a:rPr lang="en-US" sz="2800" dirty="0">
                <a:solidFill>
                  <a:prstClr val="white"/>
                </a:solidFill>
                <a:latin typeface="Calibri" panose="020F0502020204030204" pitchFamily="34" charset="0"/>
              </a:rPr>
              <a:t>“Then come to my room in the afternoon. I am busy now,” said he.</a:t>
            </a:r>
            <a:endParaRPr lang="en-US" sz="1600" dirty="0"/>
          </a:p>
        </p:txBody>
      </p:sp>
      <p:sp>
        <p:nvSpPr>
          <p:cNvPr id="9" name="Rectangle 8"/>
          <p:cNvSpPr/>
          <p:nvPr/>
        </p:nvSpPr>
        <p:spPr>
          <a:xfrm>
            <a:off x="333934" y="3962400"/>
            <a:ext cx="8229600" cy="954107"/>
          </a:xfrm>
          <a:prstGeom prst="rect">
            <a:avLst/>
          </a:prstGeom>
        </p:spPr>
        <p:txBody>
          <a:bodyPr wrap="square">
            <a:spAutoFit/>
          </a:bodyPr>
          <a:lstStyle/>
          <a:p>
            <a:r>
              <a:rPr lang="en-US" sz="2800" dirty="0">
                <a:solidFill>
                  <a:srgbClr val="FFFF00"/>
                </a:solidFill>
                <a:latin typeface="Calibri" panose="020F0502020204030204" pitchFamily="34" charset="0"/>
              </a:rPr>
              <a:t>“Thank you, sir,” said I. “I will come on time today. Should I need to bring any book?”</a:t>
            </a:r>
            <a:endParaRPr lang="en-US" sz="1600" dirty="0">
              <a:solidFill>
                <a:srgbClr val="FFFF00"/>
              </a:solidFill>
            </a:endParaRPr>
          </a:p>
        </p:txBody>
      </p:sp>
      <p:sp>
        <p:nvSpPr>
          <p:cNvPr id="11" name="Rectangle 10"/>
          <p:cNvSpPr/>
          <p:nvPr/>
        </p:nvSpPr>
        <p:spPr>
          <a:xfrm>
            <a:off x="152400" y="6010782"/>
            <a:ext cx="3982571" cy="523220"/>
          </a:xfrm>
          <a:prstGeom prst="rect">
            <a:avLst/>
          </a:prstGeom>
        </p:spPr>
        <p:txBody>
          <a:bodyPr wrap="square">
            <a:spAutoFit/>
          </a:bodyPr>
          <a:lstStyle/>
          <a:p>
            <a:pPr lvl="0" algn="ctr"/>
            <a:r>
              <a:rPr lang="en-US" sz="2800" dirty="0" smtClean="0">
                <a:solidFill>
                  <a:prstClr val="white"/>
                </a:solidFill>
                <a:latin typeface="Calibri" panose="020F0502020204030204" pitchFamily="34" charset="0"/>
              </a:rPr>
              <a:t>“No,” said the teacher</a:t>
            </a:r>
            <a:r>
              <a:rPr lang="en-US" sz="2800" dirty="0" smtClean="0">
                <a:solidFill>
                  <a:prstClr val="white"/>
                </a:solidFill>
              </a:rPr>
              <a:t>.</a:t>
            </a:r>
            <a:endParaRPr lang="en-US" sz="2800" dirty="0">
              <a:solidFill>
                <a:prstClr val="white"/>
              </a:solidFill>
            </a:endParaRPr>
          </a:p>
        </p:txBody>
      </p:sp>
      <p:sp>
        <p:nvSpPr>
          <p:cNvPr id="4" name="Rectangle 3"/>
          <p:cNvSpPr/>
          <p:nvPr/>
        </p:nvSpPr>
        <p:spPr>
          <a:xfrm>
            <a:off x="123266" y="457200"/>
            <a:ext cx="8792134" cy="523220"/>
          </a:xfrm>
          <a:prstGeom prst="rect">
            <a:avLst/>
          </a:prstGeom>
        </p:spPr>
        <p:txBody>
          <a:bodyPr wrap="square">
            <a:spAutoFit/>
          </a:bodyPr>
          <a:lstStyle/>
          <a:p>
            <a:r>
              <a:rPr lang="en-US" sz="2800" b="1" dirty="0" smtClean="0">
                <a:ln w="22225">
                  <a:solidFill>
                    <a:schemeClr val="accent2"/>
                  </a:solidFill>
                  <a:prstDash val="solid"/>
                </a:ln>
                <a:solidFill>
                  <a:schemeClr val="accent2">
                    <a:lumMod val="40000"/>
                    <a:lumOff val="60000"/>
                  </a:schemeClr>
                </a:solidFill>
                <a:latin typeface="Calibri" panose="020F0502020204030204" pitchFamily="34" charset="0"/>
              </a:rPr>
              <a:t>Indirect:</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The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teacher asked me if I understood the point.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123266" y="1386706"/>
            <a:ext cx="8106335" cy="954107"/>
          </a:xfrm>
          <a:prstGeom prst="rect">
            <a:avLst/>
          </a:prstGeom>
        </p:spPr>
        <p:txBody>
          <a:bodyPr wrap="square">
            <a:spAutoFit/>
          </a:bodyPr>
          <a:lstStyle/>
          <a:p>
            <a:r>
              <a:rPr lang="en-US" sz="28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replied in the affirmative and added that I had some other problem.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152400" y="3040693"/>
            <a:ext cx="8411135" cy="954107"/>
          </a:xfrm>
          <a:prstGeom prst="rect">
            <a:avLst/>
          </a:prstGeom>
        </p:spPr>
        <p:txBody>
          <a:bodyPr wrap="square">
            <a:spAutoFit/>
          </a:bodyPr>
          <a:lstStyle/>
          <a:p>
            <a:r>
              <a:rPr lang="en-US" sz="28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me then to go to his room in the afternoon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added that he was busy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123266" y="4724400"/>
            <a:ext cx="8671113" cy="1384995"/>
          </a:xfrm>
          <a:prstGeom prst="rect">
            <a:avLst/>
          </a:prstGeom>
        </p:spPr>
        <p:txBody>
          <a:bodyPr wrap="square">
            <a:spAutoFit/>
          </a:bodyPr>
          <a:lstStyle/>
          <a:p>
            <a:r>
              <a:rPr lang="en-US" sz="28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respectfully thanked the teacher/him and added that I would go on time that day and also asked if I should need to bring any book.</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p:cNvSpPr/>
          <p:nvPr/>
        </p:nvSpPr>
        <p:spPr>
          <a:xfrm>
            <a:off x="152400" y="6311682"/>
            <a:ext cx="7010401" cy="523220"/>
          </a:xfrm>
          <a:prstGeom prst="rect">
            <a:avLst/>
          </a:prstGeom>
        </p:spPr>
        <p:txBody>
          <a:bodyPr wrap="square">
            <a:spAutoFit/>
          </a:bodyPr>
          <a:lstStyle/>
          <a:p>
            <a:r>
              <a:rPr lang="en-US" sz="28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teacher replied in the negative.</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64257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P spid="7" grpId="0"/>
      <p:bldP spid="9" grpId="0"/>
      <p:bldP spid="11" grpId="0"/>
      <p:bldP spid="4" grpId="0"/>
      <p:bldP spid="8"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200" dirty="0" smtClean="0">
                <a:latin typeface="Calibri" panose="020F0502020204030204" pitchFamily="34" charset="0"/>
              </a:rPr>
              <a:t>The teacher said to me, “Do you understand the point?” “Yes,” said I. “But I have some other problems.” “Then come to my room in the afternoon. I am busy now,” said he. “Thank you, sir,” said I. “I will come on time today. Should I need to bring any book?” “No,” said the teacher</a:t>
            </a:r>
            <a:r>
              <a:rPr lang="en-US" sz="3200" dirty="0" smtClean="0"/>
              <a:t>.</a:t>
            </a:r>
            <a:endParaRPr lang="en-US" sz="3200" dirty="0"/>
          </a:p>
        </p:txBody>
      </p:sp>
      <p:sp>
        <p:nvSpPr>
          <p:cNvPr id="11" name="Rectangle 10"/>
          <p:cNvSpPr/>
          <p:nvPr/>
        </p:nvSpPr>
        <p:spPr>
          <a:xfrm>
            <a:off x="132229" y="3581400"/>
            <a:ext cx="8494578" cy="523220"/>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asked me if I understood the point.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152400" y="3589149"/>
            <a:ext cx="8707227" cy="1384995"/>
          </a:xfrm>
          <a:prstGeom prst="rect">
            <a:avLst/>
          </a:prstGeom>
        </p:spPr>
        <p:txBody>
          <a:bodyPr wrap="square">
            <a:spAutoFit/>
          </a:bodyPr>
          <a:lstStyle/>
          <a:p>
            <a:pPr algn="just"/>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I replied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in the affirmative and added that I had some other problem.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105334" y="4427349"/>
            <a:ext cx="8581466" cy="954107"/>
          </a:xfrm>
          <a:prstGeom prst="rect">
            <a:avLst/>
          </a:prstGeom>
        </p:spPr>
        <p:txBody>
          <a:bodyPr wrap="square">
            <a:spAutoFit/>
          </a:bodyPr>
          <a:lstStyle/>
          <a:p>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He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me then to go to his room in the afternoon and added that he was busy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91888" y="4848164"/>
            <a:ext cx="8767740" cy="1815882"/>
          </a:xfrm>
          <a:prstGeom prst="rect">
            <a:avLst/>
          </a:prstGeom>
        </p:spPr>
        <p:txBody>
          <a:bodyPr wrap="square">
            <a:spAutoFit/>
          </a:bodyPr>
          <a:lstStyle/>
          <a:p>
            <a:pPr algn="just"/>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I respectfully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thanked the teacher/him and added that I would go on time that day and also asked if I should need to bring any book.</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p:cNvSpPr/>
          <p:nvPr/>
        </p:nvSpPr>
        <p:spPr>
          <a:xfrm>
            <a:off x="1066800" y="6140826"/>
            <a:ext cx="5675247" cy="523220"/>
          </a:xfrm>
          <a:prstGeom prst="rect">
            <a:avLst/>
          </a:prstGeom>
        </p:spPr>
        <p:txBody>
          <a:bodyPr wrap="square">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replied in the negative.</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Rectangle 1"/>
          <p:cNvSpPr/>
          <p:nvPr/>
        </p:nvSpPr>
        <p:spPr>
          <a:xfrm>
            <a:off x="3520776" y="2991688"/>
            <a:ext cx="1826782" cy="707886"/>
          </a:xfrm>
          <a:prstGeom prst="rect">
            <a:avLst/>
          </a:prstGeom>
        </p:spPr>
        <p:txBody>
          <a:bodyPr wrap="none">
            <a:spAutoFit/>
          </a:bodyPr>
          <a:lstStyle/>
          <a:p>
            <a:r>
              <a:rPr lang="en-US" sz="4000" b="1" dirty="0" smtClean="0">
                <a:ln w="22225">
                  <a:solidFill>
                    <a:schemeClr val="accent2"/>
                  </a:solidFill>
                  <a:prstDash val="solid"/>
                </a:ln>
                <a:solidFill>
                  <a:schemeClr val="accent2">
                    <a:lumMod val="40000"/>
                    <a:lumOff val="60000"/>
                  </a:schemeClr>
                </a:solidFill>
                <a:latin typeface="Calibri" panose="020F0502020204030204" pitchFamily="34" charset="0"/>
              </a:rPr>
              <a:t>Indirect</a:t>
            </a:r>
            <a:endParaRPr lang="en-US" sz="4000" dirty="0"/>
          </a:p>
        </p:txBody>
      </p:sp>
    </p:spTree>
    <p:extLst>
      <p:ext uri="{BB962C8B-B14F-4D97-AF65-F5344CB8AC3E}">
        <p14:creationId xmlns:p14="http://schemas.microsoft.com/office/powerpoint/2010/main" val="163967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P spid="1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7338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“I am going to play cricket.” “ It is time to read. Don’t go now,” said she. “I will not read now because I have an important match today,” said he.</a:t>
            </a:r>
          </a:p>
        </p:txBody>
      </p:sp>
      <p:sp>
        <p:nvSpPr>
          <p:cNvPr id="3" name="TextBox 2"/>
          <p:cNvSpPr txBox="1"/>
          <p:nvPr/>
        </p:nvSpPr>
        <p:spPr>
          <a:xfrm>
            <a:off x="228600" y="37338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a:t>
            </a:r>
            <a:r>
              <a:rPr lang="en-US" sz="3600" dirty="0">
                <a:solidFill>
                  <a:srgbClr val="FFFF00"/>
                </a:solidFill>
              </a:rPr>
              <a:t>“I am going to play cricket.”</a:t>
            </a:r>
            <a:r>
              <a:rPr lang="en-US" sz="3600" dirty="0"/>
              <a:t> “ It is time to read. Don’t go now,” said she. </a:t>
            </a:r>
            <a:r>
              <a:rPr lang="en-US" sz="3600" dirty="0">
                <a:solidFill>
                  <a:srgbClr val="FFFF00"/>
                </a:solidFill>
              </a:rPr>
              <a:t>“I will not read now because I have an important match today,” said 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8600"/>
            <a:ext cx="4413552" cy="3124200"/>
          </a:xfrm>
          <a:prstGeom prst="rect">
            <a:avLst/>
          </a:prstGeom>
        </p:spPr>
      </p:pic>
      <p:sp>
        <p:nvSpPr>
          <p:cNvPr id="7" name="Rectangle 6"/>
          <p:cNvSpPr/>
          <p:nvPr/>
        </p:nvSpPr>
        <p:spPr>
          <a:xfrm>
            <a:off x="76199" y="381000"/>
            <a:ext cx="205740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The speeches of ‘</a:t>
            </a:r>
            <a:r>
              <a:rPr lang="en-US" sz="28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Sanjida</a:t>
            </a:r>
            <a:r>
              <a:rPr lang="en-US" sz="2800" b="1" dirty="0" smtClean="0"/>
              <a:t>’</a:t>
            </a:r>
            <a:endParaRPr lang="en-US" sz="2800" b="1" dirty="0"/>
          </a:p>
        </p:txBody>
      </p:sp>
      <p:sp>
        <p:nvSpPr>
          <p:cNvPr id="8" name="Rectangle 7"/>
          <p:cNvSpPr/>
          <p:nvPr/>
        </p:nvSpPr>
        <p:spPr>
          <a:xfrm>
            <a:off x="6629400" y="363070"/>
            <a:ext cx="230525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The speeches of ‘</a:t>
            </a: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her brother</a:t>
            </a:r>
            <a:r>
              <a:rPr lang="en-US" sz="3200" b="1" dirty="0" smtClean="0">
                <a:solidFill>
                  <a:srgbClr val="FFFF00"/>
                </a:solidFill>
              </a:rPr>
              <a:t>’</a:t>
            </a:r>
          </a:p>
        </p:txBody>
      </p:sp>
    </p:spTree>
    <p:extLst>
      <p:ext uri="{BB962C8B-B14F-4D97-AF65-F5344CB8AC3E}">
        <p14:creationId xmlns:p14="http://schemas.microsoft.com/office/powerpoint/2010/main" val="384062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3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304800" y="152400"/>
            <a:ext cx="8839200" cy="584775"/>
          </a:xfrm>
          <a:prstGeom prst="rect">
            <a:avLst/>
          </a:prstGeom>
        </p:spPr>
        <p:txBody>
          <a:bodyPr wrap="square">
            <a:spAutoFit/>
          </a:bodyPr>
          <a:lstStyle/>
          <a:p>
            <a:r>
              <a:rPr lang="en-US" sz="3200" dirty="0" err="1">
                <a:solidFill>
                  <a:prstClr val="white"/>
                </a:solidFill>
                <a:latin typeface="Calibri" panose="020F0502020204030204" pitchFamily="34" charset="0"/>
              </a:rPr>
              <a:t>Sanjida</a:t>
            </a:r>
            <a:r>
              <a:rPr lang="en-US" sz="3200" dirty="0">
                <a:solidFill>
                  <a:prstClr val="white"/>
                </a:solidFill>
                <a:latin typeface="Calibri" panose="020F0502020204030204" pitchFamily="34" charset="0"/>
              </a:rPr>
              <a:t> said to her brother, “Where are you going?”</a:t>
            </a:r>
            <a:endParaRPr lang="en-US" sz="1400" dirty="0"/>
          </a:p>
        </p:txBody>
      </p:sp>
      <p:sp>
        <p:nvSpPr>
          <p:cNvPr id="5" name="Rectangle 4"/>
          <p:cNvSpPr/>
          <p:nvPr/>
        </p:nvSpPr>
        <p:spPr>
          <a:xfrm>
            <a:off x="304800" y="1716742"/>
            <a:ext cx="6400800" cy="584775"/>
          </a:xfrm>
          <a:prstGeom prst="rect">
            <a:avLst/>
          </a:prstGeom>
        </p:spPr>
        <p:txBody>
          <a:bodyPr wrap="square">
            <a:spAutoFit/>
          </a:bodyPr>
          <a:lstStyle/>
          <a:p>
            <a:r>
              <a:rPr lang="en-US" sz="3200" dirty="0">
                <a:solidFill>
                  <a:srgbClr val="FFFF00"/>
                </a:solidFill>
                <a:latin typeface="Calibri" panose="020F0502020204030204" pitchFamily="34" charset="0"/>
              </a:rPr>
              <a:t>“I am going to play cricket.” </a:t>
            </a:r>
            <a:endParaRPr lang="en-US" sz="1400" dirty="0">
              <a:solidFill>
                <a:srgbClr val="FFFF00"/>
              </a:solidFill>
            </a:endParaRPr>
          </a:p>
        </p:txBody>
      </p:sp>
      <p:sp>
        <p:nvSpPr>
          <p:cNvPr id="7" name="Rectangle 6"/>
          <p:cNvSpPr/>
          <p:nvPr/>
        </p:nvSpPr>
        <p:spPr>
          <a:xfrm>
            <a:off x="259976" y="3276600"/>
            <a:ext cx="8404412" cy="584775"/>
          </a:xfrm>
          <a:prstGeom prst="rect">
            <a:avLst/>
          </a:prstGeom>
        </p:spPr>
        <p:txBody>
          <a:bodyPr wrap="square">
            <a:spAutoFit/>
          </a:bodyPr>
          <a:lstStyle/>
          <a:p>
            <a:r>
              <a:rPr lang="en-US" sz="3200" dirty="0">
                <a:solidFill>
                  <a:prstClr val="white"/>
                </a:solidFill>
                <a:latin typeface="Calibri" panose="020F0502020204030204" pitchFamily="34" charset="0"/>
              </a:rPr>
              <a:t>“ It is time to read. Don’t go now,” said she.</a:t>
            </a:r>
            <a:endParaRPr lang="en-US" sz="1400" dirty="0"/>
          </a:p>
        </p:txBody>
      </p:sp>
      <p:sp>
        <p:nvSpPr>
          <p:cNvPr id="9" name="Rectangle 8"/>
          <p:cNvSpPr/>
          <p:nvPr/>
        </p:nvSpPr>
        <p:spPr>
          <a:xfrm>
            <a:off x="259976" y="4727616"/>
            <a:ext cx="8252012" cy="1077218"/>
          </a:xfrm>
          <a:prstGeom prst="rect">
            <a:avLst/>
          </a:prstGeom>
        </p:spPr>
        <p:txBody>
          <a:bodyPr wrap="square">
            <a:spAutoFit/>
          </a:bodyPr>
          <a:lstStyle/>
          <a:p>
            <a:pPr lvl="0"/>
            <a:r>
              <a:rPr lang="en-US" sz="3200" dirty="0" smtClean="0">
                <a:solidFill>
                  <a:srgbClr val="FFFF00"/>
                </a:solidFill>
                <a:latin typeface="Calibri" panose="020F0502020204030204" pitchFamily="34" charset="0"/>
              </a:rPr>
              <a:t>“I will not read now because I have an important match today,” said he.</a:t>
            </a:r>
            <a:endParaRPr lang="en-US" sz="3200" dirty="0">
              <a:solidFill>
                <a:srgbClr val="FFFF00"/>
              </a:solidFill>
              <a:latin typeface="Calibri" panose="020F0502020204030204" pitchFamily="34" charset="0"/>
            </a:endParaRPr>
          </a:p>
        </p:txBody>
      </p:sp>
      <p:sp>
        <p:nvSpPr>
          <p:cNvPr id="6" name="Rectangle 5"/>
          <p:cNvSpPr/>
          <p:nvPr/>
        </p:nvSpPr>
        <p:spPr>
          <a:xfrm>
            <a:off x="685800" y="685800"/>
            <a:ext cx="8478372" cy="1077218"/>
          </a:xfrm>
          <a:prstGeom prst="rect">
            <a:avLst/>
          </a:prstGeom>
        </p:spPr>
        <p:txBody>
          <a:bodyPr wrap="square">
            <a:spAutoFit/>
          </a:bodyPr>
          <a:lstStyle/>
          <a:p>
            <a:r>
              <a:rPr lang="en-US" sz="32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Sanjida</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her brother where he was going.</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p:cNvSpPr/>
          <p:nvPr/>
        </p:nvSpPr>
        <p:spPr>
          <a:xfrm>
            <a:off x="685800" y="2148784"/>
            <a:ext cx="8478372" cy="1077218"/>
          </a:xfrm>
          <a:prstGeom prst="rect">
            <a:avLst/>
          </a:prstGeom>
        </p:spPr>
        <p:txBody>
          <a:bodyPr wrap="square">
            <a:spAutoFit/>
          </a:bodyPr>
          <a:lstStyle/>
          <a:p>
            <a:r>
              <a:rPr lang="en-US" sz="32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replied that he was going to play cricket.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p:cNvSpPr/>
          <p:nvPr/>
        </p:nvSpPr>
        <p:spPr>
          <a:xfrm>
            <a:off x="663388" y="3753773"/>
            <a:ext cx="8588188" cy="1077218"/>
          </a:xfrm>
          <a:prstGeom prst="rect">
            <a:avLst/>
          </a:prstGeom>
        </p:spPr>
        <p:txBody>
          <a:bodyPr wrap="square">
            <a:spAutoFit/>
          </a:bodyPr>
          <a:lstStyle/>
          <a:p>
            <a:r>
              <a:rPr lang="en-US" sz="32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She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that it was time to read and forbade to go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663388" y="5669216"/>
            <a:ext cx="8633012" cy="1077218"/>
          </a:xfrm>
          <a:prstGeom prst="rect">
            <a:avLst/>
          </a:prstGeom>
        </p:spPr>
        <p:txBody>
          <a:bodyPr wrap="square">
            <a:spAutoFit/>
          </a:bodyPr>
          <a:lstStyle/>
          <a:p>
            <a:r>
              <a:rPr lang="en-US" sz="32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that he would not read then because he had an important match that day.</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234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5" grpId="0"/>
      <p:bldP spid="7" grpId="0"/>
      <p:bldP spid="9" grpId="0"/>
      <p:bldP spid="6" grpId="0"/>
      <p:bldP spid="4"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“I am going to play cricket.” “ It is time to read. Don’t go now,” said she. “I will not read now because I have an important match today,” said he.</a:t>
            </a:r>
          </a:p>
        </p:txBody>
      </p:sp>
      <p:sp>
        <p:nvSpPr>
          <p:cNvPr id="5" name="Rectangle 4"/>
          <p:cNvSpPr/>
          <p:nvPr/>
        </p:nvSpPr>
        <p:spPr>
          <a:xfrm>
            <a:off x="304800" y="3810000"/>
            <a:ext cx="8325972" cy="584775"/>
          </a:xfrm>
          <a:prstGeom prst="rect">
            <a:avLst/>
          </a:prstGeom>
        </p:spPr>
        <p:txBody>
          <a:bodyPr wrap="square">
            <a:spAutoFit/>
          </a:bodyPr>
          <a:lstStyle/>
          <a:p>
            <a:pPr algn="just"/>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Sanjida</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her brother where he was going.</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304800" y="4394775"/>
            <a:ext cx="8325972" cy="584775"/>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replied that he was going to play cricket.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304800" y="4394775"/>
            <a:ext cx="8534400" cy="1569660"/>
          </a:xfrm>
          <a:prstGeom prst="rect">
            <a:avLst/>
          </a:prstGeom>
        </p:spPr>
        <p:txBody>
          <a:bodyPr wrap="square">
            <a:spAutoFit/>
          </a:bodyPr>
          <a:lstStyle/>
          <a:p>
            <a:pPr algn="just"/>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She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that it was time to read and forbade to go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282388" y="5385375"/>
            <a:ext cx="8556812" cy="1077218"/>
          </a:xfrm>
          <a:prstGeom prst="rect">
            <a:avLst/>
          </a:prstGeom>
        </p:spPr>
        <p:txBody>
          <a:bodyPr wrap="square">
            <a:spAutoFit/>
          </a:bodyPr>
          <a:lstStyle/>
          <a:p>
            <a:pPr algn="just"/>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He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told that he would not read then because he had an important match that day.</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p:cNvSpPr/>
          <p:nvPr/>
        </p:nvSpPr>
        <p:spPr>
          <a:xfrm>
            <a:off x="3520776" y="3178314"/>
            <a:ext cx="1826782" cy="707886"/>
          </a:xfrm>
          <a:prstGeom prst="rect">
            <a:avLst/>
          </a:prstGeom>
        </p:spPr>
        <p:txBody>
          <a:bodyPr wrap="none">
            <a:spAutoFit/>
          </a:bodyPr>
          <a:lstStyle/>
          <a:p>
            <a:r>
              <a:rPr lang="en-US" sz="4000" b="1" dirty="0" smtClean="0">
                <a:ln w="22225">
                  <a:solidFill>
                    <a:schemeClr val="accent2"/>
                  </a:solidFill>
                  <a:prstDash val="solid"/>
                </a:ln>
                <a:solidFill>
                  <a:schemeClr val="accent2">
                    <a:lumMod val="40000"/>
                    <a:lumOff val="60000"/>
                  </a:schemeClr>
                </a:solidFill>
                <a:latin typeface="Calibri" panose="020F0502020204030204" pitchFamily="34" charset="0"/>
              </a:rPr>
              <a:t>Indirect</a:t>
            </a:r>
            <a:endParaRPr lang="en-US" sz="4000" dirty="0"/>
          </a:p>
        </p:txBody>
      </p:sp>
    </p:spTree>
    <p:extLst>
      <p:ext uri="{BB962C8B-B14F-4D97-AF65-F5344CB8AC3E}">
        <p14:creationId xmlns:p14="http://schemas.microsoft.com/office/powerpoint/2010/main" val="156846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95870"/>
            <a:ext cx="5105400" cy="923330"/>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prst="angle"/>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5400" b="1" dirty="0" smtClean="0">
                <a:latin typeface="Book Antiqua" pitchFamily="18" charset="0"/>
              </a:rPr>
              <a:t>Introduction</a:t>
            </a:r>
            <a:endParaRPr lang="en-US" sz="5400" b="1" dirty="0">
              <a:latin typeface="Book Antiqua" pitchFamily="18" charset="0"/>
            </a:endParaRPr>
          </a:p>
        </p:txBody>
      </p:sp>
      <p:sp>
        <p:nvSpPr>
          <p:cNvPr id="4" name="Rectangle 3"/>
          <p:cNvSpPr/>
          <p:nvPr/>
        </p:nvSpPr>
        <p:spPr>
          <a:xfrm>
            <a:off x="2973080" y="1255058"/>
            <a:ext cx="6170920" cy="32889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n-US" sz="2800" b="1" dirty="0" smtClean="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endParaRPr>
          </a:p>
          <a:p>
            <a:r>
              <a:rPr lang="en-US" sz="3600" b="1" dirty="0" smtClean="0">
                <a:ln w="0"/>
                <a:solidFill>
                  <a:schemeClr val="tx1"/>
                </a:solidFill>
                <a:effectLst>
                  <a:outerShdw blurRad="38100" dist="19050" dir="2700000" algn="tl" rotWithShape="0">
                    <a:schemeClr val="dk1">
                      <a:alpha val="40000"/>
                    </a:schemeClr>
                  </a:outerShdw>
                </a:effectLst>
                <a:latin typeface="Book Antiqua" pitchFamily="18" charset="0"/>
              </a:rPr>
              <a:t>Md. </a:t>
            </a:r>
            <a:r>
              <a:rPr lang="en-US" sz="3600" b="1" dirty="0" err="1" smtClean="0">
                <a:ln w="0"/>
                <a:solidFill>
                  <a:schemeClr val="tx1"/>
                </a:solidFill>
                <a:effectLst>
                  <a:outerShdw blurRad="38100" dist="19050" dir="2700000" algn="tl" rotWithShape="0">
                    <a:schemeClr val="dk1">
                      <a:alpha val="40000"/>
                    </a:schemeClr>
                  </a:outerShdw>
                </a:effectLst>
                <a:latin typeface="Book Antiqua" pitchFamily="18" charset="0"/>
              </a:rPr>
              <a:t>Jakirul</a:t>
            </a:r>
            <a:r>
              <a:rPr lang="en-US" sz="3600" b="1" dirty="0" smtClean="0">
                <a:ln w="0"/>
                <a:solidFill>
                  <a:schemeClr val="tx1"/>
                </a:solidFill>
                <a:effectLst>
                  <a:outerShdw blurRad="38100" dist="19050" dir="2700000" algn="tl" rotWithShape="0">
                    <a:schemeClr val="dk1">
                      <a:alpha val="40000"/>
                    </a:schemeClr>
                  </a:outerShdw>
                </a:effectLst>
                <a:latin typeface="Book Antiqua" pitchFamily="18" charset="0"/>
              </a:rPr>
              <a:t> Islam</a:t>
            </a:r>
          </a:p>
          <a:p>
            <a:r>
              <a:rPr lang="en-US" sz="2400" b="1" dirty="0" smtClean="0">
                <a:ln w="0"/>
                <a:solidFill>
                  <a:schemeClr val="tx1"/>
                </a:solidFill>
                <a:effectLst>
                  <a:outerShdw blurRad="38100" dist="19050" dir="2700000" algn="tl" rotWithShape="0">
                    <a:schemeClr val="dk1">
                      <a:alpha val="40000"/>
                    </a:schemeClr>
                  </a:outerShdw>
                </a:effectLst>
                <a:latin typeface="Book Antiqua" pitchFamily="18" charset="0"/>
              </a:rPr>
              <a:t>BA (Hons’), MA in English, </a:t>
            </a:r>
            <a:r>
              <a:rPr lang="en-US" sz="2400" b="1" dirty="0" err="1" smtClean="0">
                <a:ln w="0"/>
                <a:solidFill>
                  <a:schemeClr val="tx1"/>
                </a:solidFill>
                <a:effectLst>
                  <a:outerShdw blurRad="38100" dist="19050" dir="2700000" algn="tl" rotWithShape="0">
                    <a:schemeClr val="dk1">
                      <a:alpha val="40000"/>
                    </a:schemeClr>
                  </a:outerShdw>
                </a:effectLst>
                <a:latin typeface="Book Antiqua" pitchFamily="18" charset="0"/>
              </a:rPr>
              <a:t>B.Ed</a:t>
            </a:r>
            <a:r>
              <a:rPr lang="en-US" sz="2400" b="1" dirty="0" smtClean="0">
                <a:ln w="0"/>
                <a:solidFill>
                  <a:schemeClr val="tx1"/>
                </a:solidFill>
                <a:effectLst>
                  <a:outerShdw blurRad="38100" dist="19050" dir="2700000" algn="tl" rotWithShape="0">
                    <a:schemeClr val="dk1">
                      <a:alpha val="40000"/>
                    </a:schemeClr>
                  </a:outerShdw>
                </a:effectLst>
                <a:latin typeface="Book Antiqua" pitchFamily="18" charset="0"/>
              </a:rPr>
              <a:t>, </a:t>
            </a:r>
            <a:r>
              <a:rPr lang="en-US" sz="2400" b="1" dirty="0" smtClean="0">
                <a:ln w="0"/>
                <a:solidFill>
                  <a:schemeClr val="tx1"/>
                </a:solidFill>
                <a:effectLst>
                  <a:outerShdw blurRad="38100" dist="19050" dir="2700000" algn="tl" rotWithShape="0">
                    <a:schemeClr val="dk1">
                      <a:alpha val="40000"/>
                    </a:schemeClr>
                  </a:outerShdw>
                </a:effectLst>
                <a:latin typeface="Book Antiqua" pitchFamily="18" charset="0"/>
              </a:rPr>
              <a:t>LL.B</a:t>
            </a:r>
            <a:endParaRPr lang="en-US" sz="3600" b="1" dirty="0" smtClean="0">
              <a:ln w="0"/>
              <a:solidFill>
                <a:schemeClr val="tx1"/>
              </a:solidFill>
              <a:effectLst>
                <a:outerShdw blurRad="38100" dist="19050" dir="2700000" algn="tl" rotWithShape="0">
                  <a:schemeClr val="dk1">
                    <a:alpha val="40000"/>
                  </a:schemeClr>
                </a:outerShdw>
              </a:effectLst>
              <a:latin typeface="Book Antiqua" pitchFamily="18" charset="0"/>
            </a:endParaRPr>
          </a:p>
          <a:p>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Assistant Teacher, English</a:t>
            </a:r>
          </a:p>
          <a:p>
            <a:endPar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endParaRPr>
          </a:p>
          <a:p>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Shaitshala</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a:t>
            </a:r>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Adarsha</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High School</a:t>
            </a:r>
          </a:p>
          <a:p>
            <a:r>
              <a:rPr lang="en-US" sz="2800" b="1" dirty="0">
                <a:ln w="0"/>
                <a:solidFill>
                  <a:schemeClr val="tx1"/>
                </a:solidFill>
                <a:effectLst>
                  <a:outerShdw blurRad="38100" dist="19050" dir="2700000" algn="tl" rotWithShape="0">
                    <a:schemeClr val="dk1">
                      <a:alpha val="40000"/>
                    </a:schemeClr>
                  </a:outerShdw>
                </a:effectLst>
                <a:latin typeface="Book Antiqua" pitchFamily="18" charset="0"/>
              </a:rPr>
              <a:t>	</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&amp; College</a:t>
            </a:r>
          </a:p>
          <a:p>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Brahmanpara</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a:t>
            </a:r>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Cumiilla</a:t>
            </a:r>
            <a:endParaRPr lang="en-US" sz="2800" b="1" dirty="0">
              <a:ln w="0"/>
              <a:solidFill>
                <a:schemeClr val="tx1"/>
              </a:solidFill>
              <a:effectLst>
                <a:outerShdw blurRad="38100" dist="19050" dir="2700000" algn="tl" rotWithShape="0">
                  <a:schemeClr val="dk1">
                    <a:alpha val="40000"/>
                  </a:schemeClr>
                </a:outerShdw>
              </a:effectLst>
              <a:latin typeface="Book Antiqua" pitchFamily="18" charset="0"/>
            </a:endParaRPr>
          </a:p>
        </p:txBody>
      </p:sp>
      <p:sp>
        <p:nvSpPr>
          <p:cNvPr id="3" name="Rectangle 2"/>
          <p:cNvSpPr/>
          <p:nvPr/>
        </p:nvSpPr>
        <p:spPr>
          <a:xfrm>
            <a:off x="3209364" y="4800600"/>
            <a:ext cx="5477436" cy="954107"/>
          </a:xfrm>
          <a:prstGeom prst="rect">
            <a:avLst/>
          </a:prstGeom>
        </p:spPr>
        <p:txBody>
          <a:bodyPr wrap="square">
            <a:spAutoFit/>
          </a:bodyPr>
          <a:lstStyle/>
          <a:p>
            <a:pPr algn="just"/>
            <a:r>
              <a:rPr lang="en-US" sz="2800" b="1" dirty="0">
                <a:ln w="22225">
                  <a:solidFill>
                    <a:schemeClr val="accent2"/>
                  </a:solidFill>
                  <a:prstDash val="solid"/>
                </a:ln>
                <a:solidFill>
                  <a:schemeClr val="accent2">
                    <a:lumMod val="40000"/>
                    <a:lumOff val="60000"/>
                  </a:schemeClr>
                </a:solidFill>
                <a:latin typeface="Book Antiqua" pitchFamily="18" charset="0"/>
              </a:rPr>
              <a:t>Class-IX-X</a:t>
            </a:r>
          </a:p>
          <a:p>
            <a:pPr algn="just"/>
            <a:r>
              <a:rPr lang="en-US" sz="2800" b="1" dirty="0" smtClean="0">
                <a:ln w="22225">
                  <a:solidFill>
                    <a:schemeClr val="accent2"/>
                  </a:solidFill>
                  <a:prstDash val="solid"/>
                </a:ln>
                <a:solidFill>
                  <a:schemeClr val="accent2">
                    <a:lumMod val="40000"/>
                    <a:lumOff val="60000"/>
                  </a:schemeClr>
                </a:solidFill>
                <a:latin typeface="Book Antiqua" pitchFamily="18" charset="0"/>
              </a:rPr>
              <a:t>Subject: English </a:t>
            </a:r>
            <a:r>
              <a:rPr lang="en-US" sz="2800" b="1" dirty="0">
                <a:ln w="22225">
                  <a:solidFill>
                    <a:schemeClr val="accent2"/>
                  </a:solidFill>
                  <a:prstDash val="solid"/>
                </a:ln>
                <a:solidFill>
                  <a:schemeClr val="accent2">
                    <a:lumMod val="40000"/>
                    <a:lumOff val="60000"/>
                  </a:schemeClr>
                </a:solidFill>
                <a:latin typeface="Book Antiqua" pitchFamily="18" charset="0"/>
              </a:rPr>
              <a:t>2nd Paper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2668280" cy="3333795"/>
          </a:xfrm>
          <a:prstGeom prst="rect">
            <a:avLst/>
          </a:prstGeom>
        </p:spPr>
      </p:pic>
    </p:spTree>
    <p:extLst>
      <p:ext uri="{BB962C8B-B14F-4D97-AF65-F5344CB8AC3E}">
        <p14:creationId xmlns:p14="http://schemas.microsoft.com/office/powerpoint/2010/main" val="3474186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par>
                                <p:cTn id="13" presetID="43"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
                                        <p:tgtEl>
                                          <p:spTgt spid="3"/>
                                        </p:tgtEl>
                                      </p:cBhvr>
                                    </p:animEffect>
                                    <p:anim calcmode="lin" valueType="num">
                                      <p:cBhvr>
                                        <p:cTn id="16" dur="800" fill="hold"/>
                                        <p:tgtEl>
                                          <p:spTgt spid="3"/>
                                        </p:tgtEl>
                                        <p:attrNameLst>
                                          <p:attrName>ppt_x</p:attrName>
                                        </p:attrNameLst>
                                      </p:cBhvr>
                                      <p:tavLst>
                                        <p:tav tm="0">
                                          <p:val>
                                            <p:strVal val="#ppt_x"/>
                                          </p:val>
                                        </p:tav>
                                        <p:tav tm="100000">
                                          <p:val>
                                            <p:strVal val="#ppt_x"/>
                                          </p:val>
                                        </p:tav>
                                      </p:tavLst>
                                    </p:anim>
                                    <p:anim calcmode="lin" valueType="num">
                                      <p:cBhvr>
                                        <p:cTn id="17" dur="800" fill="hold"/>
                                        <p:tgtEl>
                                          <p:spTgt spid="3"/>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“Yes, I have made it myself. Gardening is my hobby,” said  Hasan. “What is your hobby?” “My hobby is reading books,” said Rina.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24" y="457200"/>
            <a:ext cx="4544976" cy="2668041"/>
          </a:xfrm>
          <a:prstGeom prst="rect">
            <a:avLst/>
          </a:prstGeom>
        </p:spPr>
      </p:pic>
      <p:sp>
        <p:nvSpPr>
          <p:cNvPr id="6" name="TextBox 5"/>
          <p:cNvSpPr txBox="1"/>
          <p:nvPr/>
        </p:nvSpPr>
        <p:spPr>
          <a:xfrm>
            <a:off x="228600" y="38100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a:t>
            </a:r>
            <a:r>
              <a:rPr lang="en-US" dirty="0">
                <a:solidFill>
                  <a:srgbClr val="FFFF00"/>
                </a:solidFill>
              </a:rPr>
              <a:t>“Yes, I have made it myself. Gardening is my hobby,” said  Hasan. “What is your hobby?”</a:t>
            </a:r>
            <a:r>
              <a:rPr lang="en-US" dirty="0"/>
              <a:t> “My hobby is reading books,” said Rina.</a:t>
            </a:r>
          </a:p>
        </p:txBody>
      </p:sp>
      <p:sp>
        <p:nvSpPr>
          <p:cNvPr id="9" name="Rectangle 8"/>
          <p:cNvSpPr/>
          <p:nvPr/>
        </p:nvSpPr>
        <p:spPr>
          <a:xfrm>
            <a:off x="76199" y="381000"/>
            <a:ext cx="205740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The speeches of </a:t>
            </a:r>
          </a:p>
          <a:p>
            <a:pPr algn="ctr"/>
            <a:r>
              <a:rPr lang="en-US" sz="2800" b="1" dirty="0" smtClean="0"/>
              <a:t>‘</a:t>
            </a:r>
            <a:r>
              <a:rPr lang="en-U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Rina</a:t>
            </a:r>
            <a:r>
              <a:rPr lang="en-US" sz="2800" b="1" dirty="0" smtClean="0"/>
              <a:t>’</a:t>
            </a:r>
            <a:endParaRPr lang="en-US" sz="2800" b="1" dirty="0"/>
          </a:p>
        </p:txBody>
      </p:sp>
      <p:sp>
        <p:nvSpPr>
          <p:cNvPr id="10" name="Rectangle 9"/>
          <p:cNvSpPr/>
          <p:nvPr/>
        </p:nvSpPr>
        <p:spPr>
          <a:xfrm>
            <a:off x="6686350" y="363070"/>
            <a:ext cx="2305250"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The speeches of </a:t>
            </a:r>
            <a:endParaRPr lang="en-US" sz="3200" b="1" dirty="0" smtClean="0">
              <a:solidFill>
                <a:srgbClr val="FFFF00"/>
              </a:solidFill>
            </a:endParaRPr>
          </a:p>
          <a:p>
            <a:pPr algn="ctr"/>
            <a:r>
              <a:rPr lang="en-US" sz="3200" b="1" dirty="0" smtClean="0">
                <a:solidFill>
                  <a:srgbClr val="FFFF00"/>
                </a:solidFill>
              </a:rPr>
              <a:t>‘</a:t>
            </a: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Hasan</a:t>
            </a:r>
            <a:r>
              <a:rPr lang="en-US" sz="3200" b="1" dirty="0" smtClean="0">
                <a:solidFill>
                  <a:srgbClr val="FFFF00"/>
                </a:solidFill>
              </a:rPr>
              <a:t>’</a:t>
            </a:r>
          </a:p>
        </p:txBody>
      </p:sp>
    </p:spTree>
    <p:extLst>
      <p:ext uri="{BB962C8B-B14F-4D97-AF65-F5344CB8AC3E}">
        <p14:creationId xmlns:p14="http://schemas.microsoft.com/office/powerpoint/2010/main" val="248315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3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152400" y="71855"/>
            <a:ext cx="8382000" cy="1200329"/>
          </a:xfrm>
          <a:prstGeom prst="rect">
            <a:avLst/>
          </a:prstGeom>
        </p:spPr>
        <p:txBody>
          <a:bodyPr wrap="square">
            <a:spAutoFit/>
          </a:bodyPr>
          <a:lstStyle/>
          <a:p>
            <a:r>
              <a:rPr lang="en-US" sz="3600" dirty="0">
                <a:solidFill>
                  <a:prstClr val="white"/>
                </a:solidFill>
                <a:latin typeface="Calibri" panose="020F0502020204030204" pitchFamily="34" charset="0"/>
              </a:rPr>
              <a:t>“What a beautiful garden it is! Have you made this garden, Hasan?” said Rina.</a:t>
            </a:r>
            <a:endParaRPr lang="en-US" sz="1600" dirty="0"/>
          </a:p>
        </p:txBody>
      </p:sp>
      <p:sp>
        <p:nvSpPr>
          <p:cNvPr id="5" name="Rectangle 4"/>
          <p:cNvSpPr/>
          <p:nvPr/>
        </p:nvSpPr>
        <p:spPr>
          <a:xfrm>
            <a:off x="152400" y="2590800"/>
            <a:ext cx="8763000" cy="1446550"/>
          </a:xfrm>
          <a:prstGeom prst="rect">
            <a:avLst/>
          </a:prstGeom>
        </p:spPr>
        <p:txBody>
          <a:bodyPr wrap="square">
            <a:spAutoFit/>
          </a:bodyPr>
          <a:lstStyle/>
          <a:p>
            <a:pPr lvl="0"/>
            <a:r>
              <a:rPr lang="en-US" sz="3600" dirty="0" smtClean="0">
                <a:solidFill>
                  <a:srgbClr val="FFFF00"/>
                </a:solidFill>
                <a:latin typeface="Calibri" panose="020F0502020204030204" pitchFamily="34" charset="0"/>
              </a:rPr>
              <a:t>“Yes, I have made it myself. Gardening is my hobby,” said  Hasan. </a:t>
            </a:r>
            <a:r>
              <a:rPr lang="en-US" sz="3600" dirty="0">
                <a:solidFill>
                  <a:srgbClr val="FFFF00"/>
                </a:solidFill>
                <a:latin typeface="Calibri" panose="020F0502020204030204" pitchFamily="34" charset="0"/>
              </a:rPr>
              <a:t>“What is your hobby?” </a:t>
            </a:r>
            <a:endParaRPr lang="en-US" sz="1600" dirty="0">
              <a:solidFill>
                <a:srgbClr val="FFFF00"/>
              </a:solidFill>
            </a:endParaRPr>
          </a:p>
          <a:p>
            <a:endParaRPr lang="en-US" sz="1600" dirty="0">
              <a:solidFill>
                <a:srgbClr val="FFFF00"/>
              </a:solidFill>
            </a:endParaRPr>
          </a:p>
        </p:txBody>
      </p:sp>
      <p:sp>
        <p:nvSpPr>
          <p:cNvPr id="9" name="Rectangle 8"/>
          <p:cNvSpPr/>
          <p:nvPr/>
        </p:nvSpPr>
        <p:spPr>
          <a:xfrm>
            <a:off x="156094" y="5158495"/>
            <a:ext cx="8378306" cy="646331"/>
          </a:xfrm>
          <a:prstGeom prst="rect">
            <a:avLst/>
          </a:prstGeom>
        </p:spPr>
        <p:txBody>
          <a:bodyPr wrap="square">
            <a:spAutoFit/>
          </a:bodyPr>
          <a:lstStyle/>
          <a:p>
            <a:pPr lvl="0"/>
            <a:r>
              <a:rPr lang="en-US" sz="3600" dirty="0" smtClean="0">
                <a:latin typeface="Calibri" panose="020F0502020204030204" pitchFamily="34" charset="0"/>
              </a:rPr>
              <a:t>“My hobby is reading books,” said Rina.</a:t>
            </a:r>
            <a:endParaRPr lang="en-US" sz="3600" dirty="0">
              <a:latin typeface="Calibri" panose="020F0502020204030204" pitchFamily="34" charset="0"/>
            </a:endParaRPr>
          </a:p>
        </p:txBody>
      </p:sp>
      <p:sp>
        <p:nvSpPr>
          <p:cNvPr id="4" name="Rectangle 3"/>
          <p:cNvSpPr/>
          <p:nvPr/>
        </p:nvSpPr>
        <p:spPr>
          <a:xfrm>
            <a:off x="381000" y="1111984"/>
            <a:ext cx="8991600" cy="1631216"/>
          </a:xfrm>
          <a:prstGeom prst="rect">
            <a:avLst/>
          </a:prstGeom>
        </p:spPr>
        <p:txBody>
          <a:bodyPr wrap="square">
            <a:spAutoFit/>
          </a:bodyPr>
          <a:lstStyle/>
          <a:p>
            <a:r>
              <a:rPr lang="en-US" sz="36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exclaimed with joy that it was a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beautiful garden</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Hasan if he had made that garden.</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152400" y="3581400"/>
            <a:ext cx="9144000" cy="1692771"/>
          </a:xfrm>
          <a:prstGeom prst="rect">
            <a:avLst/>
          </a:prstGeom>
        </p:spPr>
        <p:txBody>
          <a:bodyPr wrap="square">
            <a:spAutoFit/>
          </a:bodyPr>
          <a:lstStyle/>
          <a:p>
            <a:r>
              <a:rPr lang="en-US" sz="36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Hasan </a:t>
            </a: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replied in the affirmative that he had made it himself and added that gardening was his hobby and asked what her hobby was.</a:t>
            </a:r>
            <a:endPar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p:cNvSpPr/>
          <p:nvPr/>
        </p:nvSpPr>
        <p:spPr>
          <a:xfrm>
            <a:off x="387724" y="5612249"/>
            <a:ext cx="8908676" cy="1169551"/>
          </a:xfrm>
          <a:prstGeom prst="rect">
            <a:avLst/>
          </a:prstGeom>
        </p:spPr>
        <p:txBody>
          <a:bodyPr wrap="square">
            <a:spAutoFit/>
          </a:bodyPr>
          <a:lstStyle/>
          <a:p>
            <a:pPr lvl="0"/>
            <a:r>
              <a:rPr lang="en-US" sz="3600" b="1" dirty="0">
                <a:ln w="22225">
                  <a:solidFill>
                    <a:schemeClr val="accent2"/>
                  </a:solidFill>
                  <a:prstDash val="solid"/>
                </a:ln>
                <a:solidFill>
                  <a:schemeClr val="accent2">
                    <a:lumMod val="40000"/>
                    <a:lumOff val="60000"/>
                  </a:schemeClr>
                </a:solidFill>
                <a:latin typeface="Calibri" panose="020F0502020204030204" pitchFamily="34" charset="0"/>
              </a:rPr>
              <a:t>Indirect: </a:t>
            </a:r>
            <a:r>
              <a:rPr lang="en-US" sz="3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a:t>
            </a: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replied that her hobby was reading books. </a:t>
            </a:r>
          </a:p>
        </p:txBody>
      </p:sp>
    </p:spTree>
    <p:extLst>
      <p:ext uri="{BB962C8B-B14F-4D97-AF65-F5344CB8AC3E}">
        <p14:creationId xmlns:p14="http://schemas.microsoft.com/office/powerpoint/2010/main" val="3342056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9" grpId="0"/>
      <p:bldP spid="4"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573721"/>
            <a:ext cx="8991600" cy="1754326"/>
          </a:xfrm>
          <a:prstGeom prst="rect">
            <a:avLst/>
          </a:prstGeom>
        </p:spPr>
        <p:txBody>
          <a:bodyPr wrap="square">
            <a:sp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exclaimed with joy that it was a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beautiful garden</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Hasan if he had made that garden.</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152400" y="4678105"/>
            <a:ext cx="8991600" cy="1661993"/>
          </a:xfrm>
          <a:prstGeom prst="rect">
            <a:avLst/>
          </a:prstGeom>
        </p:spPr>
        <p:txBody>
          <a:bodyPr wrap="square">
            <a:spAutoFit/>
          </a:bodyPr>
          <a:lstStyle/>
          <a:p>
            <a:r>
              <a:rPr lang="en-US" sz="3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Hasan </a:t>
            </a: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replied in the affirmative that he had made it himself and added that gardening was his hobby and asked what her hobby was.</a:t>
            </a:r>
            <a:endPar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p:cNvSpPr/>
          <p:nvPr/>
        </p:nvSpPr>
        <p:spPr>
          <a:xfrm>
            <a:off x="-76200" y="6166247"/>
            <a:ext cx="8984876" cy="615553"/>
          </a:xfrm>
          <a:prstGeom prst="rect">
            <a:avLst/>
          </a:prstGeom>
        </p:spPr>
        <p:txBody>
          <a:bodyPr wrap="square">
            <a:spAutoFit/>
          </a:bodyPr>
          <a:lstStyle/>
          <a:p>
            <a:pPr lvl="0" algn="ct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replied that her hobby was reading books. </a:t>
            </a:r>
          </a:p>
        </p:txBody>
      </p:sp>
      <p:sp>
        <p:nvSpPr>
          <p:cNvPr id="10" name="TextBox 9"/>
          <p:cNvSpPr txBox="1"/>
          <p:nvPr/>
        </p:nvSpPr>
        <p:spPr>
          <a:xfrm>
            <a:off x="152400" y="3048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“Yes, I have made it myself. Gardening is my hobby,” said  Hasan. “What is your hobby?” “My hobby is reading books,” said Rina.</a:t>
            </a:r>
          </a:p>
        </p:txBody>
      </p:sp>
      <p:sp>
        <p:nvSpPr>
          <p:cNvPr id="2" name="Rectangle 1"/>
          <p:cNvSpPr/>
          <p:nvPr/>
        </p:nvSpPr>
        <p:spPr>
          <a:xfrm>
            <a:off x="3581400" y="3149025"/>
            <a:ext cx="1496115" cy="584775"/>
          </a:xfrm>
          <a:prstGeom prst="rect">
            <a:avLst/>
          </a:prstGeom>
        </p:spPr>
        <p:txBody>
          <a:bodyPr wrap="none">
            <a:spAutoFit/>
          </a:bodyPr>
          <a:lstStyle/>
          <a:p>
            <a:r>
              <a:rPr lang="en-US" sz="3200" b="1" dirty="0" smtClean="0">
                <a:ln w="22225">
                  <a:solidFill>
                    <a:schemeClr val="accent2"/>
                  </a:solidFill>
                  <a:prstDash val="solid"/>
                </a:ln>
                <a:solidFill>
                  <a:schemeClr val="accent2">
                    <a:lumMod val="40000"/>
                    <a:lumOff val="60000"/>
                  </a:schemeClr>
                </a:solidFill>
                <a:latin typeface="Calibri" panose="020F0502020204030204" pitchFamily="34" charset="0"/>
              </a:rPr>
              <a:t>Indirect</a:t>
            </a:r>
            <a:endParaRPr lang="en-US" dirty="0"/>
          </a:p>
        </p:txBody>
      </p:sp>
    </p:spTree>
    <p:extLst>
      <p:ext uri="{BB962C8B-B14F-4D97-AF65-F5344CB8AC3E}">
        <p14:creationId xmlns:p14="http://schemas.microsoft.com/office/powerpoint/2010/main" val="3920308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47800"/>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“No, sir,” said one of the students. The teacher smiled and said, “Try  to guess.” “You should introduce yourself to us,” another student said. “Thank you,” said the teacher. “You are really brilliant.”</a:t>
            </a:r>
          </a:p>
        </p:txBody>
      </p:sp>
      <p:sp>
        <p:nvSpPr>
          <p:cNvPr id="3" name="TextBox 2"/>
          <p:cNvSpPr txBox="1"/>
          <p:nvPr/>
        </p:nvSpPr>
        <p:spPr>
          <a:xfrm>
            <a:off x="152400" y="4419600"/>
            <a:ext cx="8839200" cy="2246769"/>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said to Rina, “When does your Test Examination commence?” “It commences on 9 November,’’ said she. “Your Test Examination is knocking at the door and you don’t have a lot of time,” said Mina. “You’re right,” said Rina.</a:t>
            </a:r>
          </a:p>
        </p:txBody>
      </p:sp>
      <p:sp>
        <p:nvSpPr>
          <p:cNvPr id="4" name="Flowchart: Process 3"/>
          <p:cNvSpPr/>
          <p:nvPr/>
        </p:nvSpPr>
        <p:spPr>
          <a:xfrm>
            <a:off x="152400" y="3962400"/>
            <a:ext cx="3428999" cy="457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For Group- B &amp; D</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Flowchart: Process 4"/>
          <p:cNvSpPr/>
          <p:nvPr/>
        </p:nvSpPr>
        <p:spPr>
          <a:xfrm>
            <a:off x="165847" y="922318"/>
            <a:ext cx="3567953" cy="525482"/>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For Group- A &amp; C</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Flowchart: Document 5"/>
          <p:cNvSpPr/>
          <p:nvPr/>
        </p:nvSpPr>
        <p:spPr>
          <a:xfrm>
            <a:off x="3962400" y="84118"/>
            <a:ext cx="4724400" cy="1219200"/>
          </a:xfrm>
          <a:prstGeom prst="flowChartDocumen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
            </a:r>
            <a:br>
              <a:rPr lang="en-US" dirty="0"/>
            </a:b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Group Work</a:t>
            </a:r>
          </a:p>
          <a:p>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min</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382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52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anim calcmode="lin" valueType="num">
                                      <p:cBhvr>
                                        <p:cTn id="37" dur="500" fill="hold"/>
                                        <p:tgtEl>
                                          <p:spTgt spid="3"/>
                                        </p:tgtEl>
                                        <p:attrNameLst>
                                          <p:attrName>ppt_x</p:attrName>
                                        </p:attrNameLst>
                                      </p:cBhvr>
                                      <p:tavLst>
                                        <p:tav tm="0">
                                          <p:val>
                                            <p:fltVal val="0.5"/>
                                          </p:val>
                                        </p:tav>
                                        <p:tav tm="100000">
                                          <p:val>
                                            <p:strVal val="#ppt_x"/>
                                          </p:val>
                                        </p:tav>
                                      </p:tavLst>
                                    </p:anim>
                                    <p:anim calcmode="lin" valueType="num">
                                      <p:cBhvr>
                                        <p:cTn id="38"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6882"/>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a:t>
            </a:r>
            <a:r>
              <a:rPr lang="en-US" sz="2800" dirty="0">
                <a:solidFill>
                  <a:srgbClr val="FFFF00"/>
                </a:solidFill>
              </a:rPr>
              <a:t>“No, sir,” said one of the students. </a:t>
            </a:r>
            <a:r>
              <a:rPr lang="en-US" sz="2800" dirty="0"/>
              <a:t>The teacher smiled and said, “Try  to guess.” </a:t>
            </a:r>
            <a:r>
              <a:rPr lang="en-US" sz="2800" dirty="0">
                <a:solidFill>
                  <a:srgbClr val="FFFF00"/>
                </a:solidFill>
              </a:rPr>
              <a:t>“You should introduce yourself to us,” another student said. </a:t>
            </a:r>
            <a:r>
              <a:rPr lang="en-US" sz="2800" dirty="0"/>
              <a:t>“Thank you,” said the teacher. “You are really brilliant.”</a:t>
            </a:r>
          </a:p>
        </p:txBody>
      </p:sp>
      <p:sp>
        <p:nvSpPr>
          <p:cNvPr id="3" name="TextBox 2"/>
          <p:cNvSpPr txBox="1"/>
          <p:nvPr/>
        </p:nvSpPr>
        <p:spPr>
          <a:xfrm>
            <a:off x="152400" y="3500716"/>
            <a:ext cx="8839200" cy="838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smtClean="0"/>
              <a:t>The new teacher entered the classroom and asked students if they could tell him what he should do then.</a:t>
            </a:r>
          </a:p>
        </p:txBody>
      </p:sp>
      <p:sp>
        <p:nvSpPr>
          <p:cNvPr id="6" name="TextBox 5"/>
          <p:cNvSpPr txBox="1"/>
          <p:nvPr/>
        </p:nvSpPr>
        <p:spPr>
          <a:xfrm>
            <a:off x="152400" y="4365812"/>
            <a:ext cx="8839200" cy="9681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rgbClr val="FFFF00"/>
                </a:solidFill>
              </a:rPr>
              <a:t>One of the students respectfully replied in the  negative.</a:t>
            </a:r>
          </a:p>
          <a:p>
            <a:r>
              <a:rPr lang="en-US" sz="2700" dirty="0" smtClean="0">
                <a:solidFill>
                  <a:srgbClr val="FFFF00"/>
                </a:solidFill>
              </a:rPr>
              <a:t>The teacher smiled and told (them/students) to try to guess.</a:t>
            </a:r>
          </a:p>
        </p:txBody>
      </p:sp>
      <p:sp>
        <p:nvSpPr>
          <p:cNvPr id="7" name="TextBox 6"/>
          <p:cNvSpPr txBox="1"/>
          <p:nvPr/>
        </p:nvSpPr>
        <p:spPr>
          <a:xfrm>
            <a:off x="152400" y="5867400"/>
            <a:ext cx="8839200" cy="4347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600" dirty="0" smtClean="0">
                <a:solidFill>
                  <a:srgbClr val="FFFF00"/>
                </a:solidFill>
              </a:rPr>
              <a:t>Another student told that he should introduce himself to them.</a:t>
            </a:r>
          </a:p>
        </p:txBody>
      </p:sp>
      <p:sp>
        <p:nvSpPr>
          <p:cNvPr id="8" name="TextBox 7"/>
          <p:cNvSpPr txBox="1"/>
          <p:nvPr/>
        </p:nvSpPr>
        <p:spPr>
          <a:xfrm>
            <a:off x="152400" y="6324600"/>
            <a:ext cx="8839200" cy="46168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chemeClr val="tx1"/>
                </a:solidFill>
              </a:rPr>
              <a:t>The teacher thanked him and told that he was really brilliant. </a:t>
            </a:r>
            <a:endParaRPr lang="en-US" sz="2700" dirty="0">
              <a:solidFill>
                <a:schemeClr val="tx1"/>
              </a:solidFill>
            </a:endParaRPr>
          </a:p>
        </p:txBody>
      </p:sp>
      <p:sp>
        <p:nvSpPr>
          <p:cNvPr id="9" name="TextBox 8"/>
          <p:cNvSpPr txBox="1"/>
          <p:nvPr/>
        </p:nvSpPr>
        <p:spPr>
          <a:xfrm>
            <a:off x="152400" y="5334000"/>
            <a:ext cx="8839200" cy="5289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chemeClr val="tx1"/>
                </a:solidFill>
              </a:rPr>
              <a:t>The teacher smiled and told (them/students) to try to guess.</a:t>
            </a:r>
          </a:p>
        </p:txBody>
      </p:sp>
      <p:sp>
        <p:nvSpPr>
          <p:cNvPr id="10" name="Rectangle 9"/>
          <p:cNvSpPr/>
          <p:nvPr/>
        </p:nvSpPr>
        <p:spPr>
          <a:xfrm>
            <a:off x="1600200" y="2819400"/>
            <a:ext cx="6019800" cy="6016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Answer for Group- A &amp; C</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2408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anim calcmode="lin" valueType="num">
                                      <p:cBhvr>
                                        <p:cTn id="55" dur="500" fill="hold"/>
                                        <p:tgtEl>
                                          <p:spTgt spid="7"/>
                                        </p:tgtEl>
                                        <p:attrNameLst>
                                          <p:attrName>ppt_x</p:attrName>
                                        </p:attrNameLst>
                                      </p:cBhvr>
                                      <p:tavLst>
                                        <p:tav tm="0">
                                          <p:val>
                                            <p:fltVal val="0.5"/>
                                          </p:val>
                                        </p:tav>
                                        <p:tav tm="100000">
                                          <p:val>
                                            <p:strVal val="#ppt_x"/>
                                          </p:val>
                                        </p:tav>
                                      </p:tavLst>
                                    </p:anim>
                                    <p:anim calcmode="lin" valueType="num">
                                      <p:cBhvr>
                                        <p:cTn id="5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anim calcmode="lin" valueType="num">
                                      <p:cBhvr>
                                        <p:cTn id="64" dur="500" fill="hold"/>
                                        <p:tgtEl>
                                          <p:spTgt spid="8"/>
                                        </p:tgtEl>
                                        <p:attrNameLst>
                                          <p:attrName>ppt_x</p:attrName>
                                        </p:attrNameLst>
                                      </p:cBhvr>
                                      <p:tavLst>
                                        <p:tav tm="0">
                                          <p:val>
                                            <p:fltVal val="0.5"/>
                                          </p:val>
                                        </p:tav>
                                        <p:tav tm="100000">
                                          <p:val>
                                            <p:strVal val="#ppt_x"/>
                                          </p:val>
                                        </p:tav>
                                      </p:tavLst>
                                    </p:anim>
                                    <p:anim calcmode="lin" valueType="num">
                                      <p:cBhvr>
                                        <p:cTn id="65"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6882"/>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a:t>
            </a:r>
            <a:r>
              <a:rPr lang="en-US" sz="2800" dirty="0">
                <a:solidFill>
                  <a:srgbClr val="FFFF00"/>
                </a:solidFill>
              </a:rPr>
              <a:t>“No, sir,” said one of the students. </a:t>
            </a:r>
            <a:r>
              <a:rPr lang="en-US" sz="2800" dirty="0"/>
              <a:t>The teacher smiled and said, “Try  to guess.” </a:t>
            </a:r>
            <a:r>
              <a:rPr lang="en-US" sz="2800" dirty="0">
                <a:solidFill>
                  <a:srgbClr val="FFFF00"/>
                </a:solidFill>
              </a:rPr>
              <a:t>“You should introduce yourself to us,” another student said. </a:t>
            </a:r>
            <a:r>
              <a:rPr lang="en-US" sz="2800" dirty="0"/>
              <a:t>“Thank you,” said the teacher. “You are really brilliant.”</a:t>
            </a:r>
          </a:p>
        </p:txBody>
      </p:sp>
      <p:sp>
        <p:nvSpPr>
          <p:cNvPr id="3" name="TextBox 2"/>
          <p:cNvSpPr txBox="1"/>
          <p:nvPr/>
        </p:nvSpPr>
        <p:spPr>
          <a:xfrm>
            <a:off x="152400" y="3705854"/>
            <a:ext cx="8839200" cy="63306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asked Rina when her Test Examination commenced.</a:t>
            </a:r>
          </a:p>
        </p:txBody>
      </p:sp>
      <p:sp>
        <p:nvSpPr>
          <p:cNvPr id="6" name="TextBox 5"/>
          <p:cNvSpPr txBox="1"/>
          <p:nvPr/>
        </p:nvSpPr>
        <p:spPr>
          <a:xfrm>
            <a:off x="152400" y="4338916"/>
            <a:ext cx="8839200" cy="457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3200" dirty="0">
                <a:solidFill>
                  <a:srgbClr val="FFFF00"/>
                </a:solidFill>
              </a:rPr>
              <a:t>She replied that it commenced on 9 November.</a:t>
            </a:r>
          </a:p>
        </p:txBody>
      </p:sp>
      <p:sp>
        <p:nvSpPr>
          <p:cNvPr id="7" name="TextBox 6"/>
          <p:cNvSpPr txBox="1"/>
          <p:nvPr/>
        </p:nvSpPr>
        <p:spPr>
          <a:xfrm>
            <a:off x="152400" y="5768790"/>
            <a:ext cx="8839200" cy="4347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3200" dirty="0">
                <a:solidFill>
                  <a:srgbClr val="FFFF00"/>
                </a:solidFill>
              </a:rPr>
              <a:t>Rina told (Mina) that she was right. </a:t>
            </a:r>
          </a:p>
        </p:txBody>
      </p:sp>
      <p:sp>
        <p:nvSpPr>
          <p:cNvPr id="9" name="TextBox 8"/>
          <p:cNvSpPr txBox="1"/>
          <p:nvPr/>
        </p:nvSpPr>
        <p:spPr>
          <a:xfrm>
            <a:off x="152400" y="4818529"/>
            <a:ext cx="8839200" cy="9099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told that her Test Examination was knocking at the  door and she didn’t have a lot of time. </a:t>
            </a:r>
          </a:p>
        </p:txBody>
      </p:sp>
      <p:sp>
        <p:nvSpPr>
          <p:cNvPr id="10" name="Rectangle 9"/>
          <p:cNvSpPr/>
          <p:nvPr/>
        </p:nvSpPr>
        <p:spPr>
          <a:xfrm>
            <a:off x="1828800" y="2971800"/>
            <a:ext cx="5715000" cy="60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Answer for Group- B &amp; D</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57061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anim calcmode="lin" valueType="num">
                                      <p:cBhvr>
                                        <p:cTn id="55" dur="500" fill="hold"/>
                                        <p:tgtEl>
                                          <p:spTgt spid="7"/>
                                        </p:tgtEl>
                                        <p:attrNameLst>
                                          <p:attrName>ppt_x</p:attrName>
                                        </p:attrNameLst>
                                      </p:cBhvr>
                                      <p:tavLst>
                                        <p:tav tm="0">
                                          <p:val>
                                            <p:fltVal val="0.5"/>
                                          </p:val>
                                        </p:tav>
                                        <p:tav tm="100000">
                                          <p:val>
                                            <p:strVal val="#ppt_x"/>
                                          </p:val>
                                        </p:tav>
                                      </p:tavLst>
                                    </p:anim>
                                    <p:anim calcmode="lin" valueType="num">
                                      <p:cBhvr>
                                        <p:cTn id="5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90600" y="990600"/>
            <a:ext cx="7162800" cy="2819400"/>
          </a:xfrm>
          <a:prstGeom prst="ellipse">
            <a:avLst/>
          </a:prstGeom>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Home work</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1333500" y="4038600"/>
            <a:ext cx="6438900" cy="1905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Three direct passages into indirect passages</a:t>
            </a:r>
          </a:p>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from the Practice Book.</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027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a:t>
            </a:r>
            <a:r>
              <a:rPr lang="en-US" sz="2800" dirty="0" smtClean="0">
                <a:ln w="0"/>
                <a:solidFill>
                  <a:schemeClr val="tx1"/>
                </a:solidFill>
                <a:effectLst>
                  <a:outerShdw blurRad="38100" dist="19050" dir="2700000" algn="tl" rotWithShape="0">
                    <a:schemeClr val="dk1">
                      <a:alpha val="40000"/>
                    </a:schemeClr>
                  </a:outerShdw>
                </a:effectLst>
              </a:rPr>
              <a:t>Have you done your home-works?” The mother said to the daughter. “No, I’ve forgotten”, said the daughter. </a:t>
            </a:r>
            <a:r>
              <a:rPr lang="en-US" sz="2800" dirty="0" smtClean="0"/>
              <a:t>“That’s  bad. You must be more careful about </a:t>
            </a:r>
            <a:r>
              <a:rPr lang="en-US" sz="2800" dirty="0"/>
              <a:t>y</a:t>
            </a:r>
            <a:r>
              <a:rPr lang="en-US" sz="2800" dirty="0" smtClean="0"/>
              <a:t>our home-works. By doing so, you can’t expect to do well in your studies”, said the mother.</a:t>
            </a:r>
            <a:endParaRPr lang="en-US" sz="2800" dirty="0"/>
          </a:p>
        </p:txBody>
      </p:sp>
      <p:sp>
        <p:nvSpPr>
          <p:cNvPr id="7" name="TextBox 6"/>
          <p:cNvSpPr txBox="1"/>
          <p:nvPr/>
        </p:nvSpPr>
        <p:spPr>
          <a:xfrm>
            <a:off x="152400" y="2370118"/>
            <a:ext cx="8839200" cy="2217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“How lovely the toy is! I’ll buy it”, said </a:t>
            </a:r>
            <a:r>
              <a:rPr lang="en-US" sz="2800" dirty="0" err="1" smtClean="0"/>
              <a:t>Tonim</a:t>
            </a:r>
            <a:r>
              <a:rPr lang="en-US" sz="2800" dirty="0" smtClean="0">
                <a:ln w="0"/>
                <a:solidFill>
                  <a:schemeClr val="tx1"/>
                </a:solidFill>
                <a:effectLst>
                  <a:outerShdw blurRad="38100" dist="19050" dir="2700000" algn="tl" rotWithShape="0">
                    <a:schemeClr val="dk1">
                      <a:alpha val="40000"/>
                    </a:schemeClr>
                  </a:outerShdw>
                </a:effectLst>
              </a:rPr>
              <a:t>. </a:t>
            </a:r>
            <a:r>
              <a:rPr lang="en-US" sz="2800" dirty="0">
                <a:ln w="0"/>
                <a:solidFill>
                  <a:schemeClr val="tx1"/>
                </a:solidFill>
                <a:effectLst>
                  <a:outerShdw blurRad="38100" dist="19050" dir="2700000" algn="tl" rotWithShape="0">
                    <a:schemeClr val="dk1">
                      <a:alpha val="40000"/>
                    </a:schemeClr>
                  </a:outerShdw>
                </a:effectLst>
              </a:rPr>
              <a:t>“No, it is not durable. Tomorrow we will visit another village fair. Then you can buy another toy. Let’s go now”, said mother.</a:t>
            </a:r>
            <a:r>
              <a:rPr lang="en-US" sz="2800" dirty="0" smtClean="0">
                <a:ln w="0"/>
                <a:solidFill>
                  <a:schemeClr val="tx1"/>
                </a:solidFill>
                <a:effectLst>
                  <a:outerShdw blurRad="38100" dist="19050" dir="2700000" algn="tl" rotWithShape="0">
                    <a:schemeClr val="dk1">
                      <a:alpha val="40000"/>
                    </a:schemeClr>
                  </a:outerShdw>
                </a:effectLst>
              </a:rPr>
              <a:t> “You must buy me a good toy”, said </a:t>
            </a:r>
            <a:r>
              <a:rPr lang="en-US" sz="2800" dirty="0" err="1" smtClean="0">
                <a:ln w="0"/>
                <a:solidFill>
                  <a:schemeClr val="tx1"/>
                </a:solidFill>
                <a:effectLst>
                  <a:outerShdw blurRad="38100" dist="19050" dir="2700000" algn="tl" rotWithShape="0">
                    <a:schemeClr val="dk1">
                      <a:alpha val="40000"/>
                    </a:schemeClr>
                  </a:outerShdw>
                </a:effectLst>
              </a:rPr>
              <a:t>Tonim</a:t>
            </a:r>
            <a:r>
              <a:rPr lang="en-US" sz="2800" dirty="0" smtClean="0">
                <a:ln w="0"/>
                <a:solidFill>
                  <a:schemeClr val="tx1"/>
                </a:solidFill>
                <a:effectLst>
                  <a:outerShdw blurRad="38100" dist="19050" dir="2700000" algn="tl" rotWithShape="0">
                    <a:schemeClr val="dk1">
                      <a:alpha val="40000"/>
                    </a:schemeClr>
                  </a:outerShdw>
                </a:effectLst>
              </a:rPr>
              <a:t>. </a:t>
            </a:r>
            <a:r>
              <a:rPr lang="en-US" sz="2800" dirty="0">
                <a:ln w="0"/>
                <a:solidFill>
                  <a:schemeClr val="tx1"/>
                </a:solidFill>
                <a:effectLst>
                  <a:outerShdw blurRad="38100" dist="19050" dir="2700000" algn="tl" rotWithShape="0">
                    <a:schemeClr val="dk1">
                      <a:alpha val="40000"/>
                    </a:schemeClr>
                  </a:outerShdw>
                </a:effectLst>
              </a:rPr>
              <a:t>“Yes”, replied she. </a:t>
            </a:r>
          </a:p>
        </p:txBody>
      </p:sp>
      <p:sp>
        <p:nvSpPr>
          <p:cNvPr id="9" name="TextBox 8"/>
          <p:cNvSpPr txBox="1"/>
          <p:nvPr/>
        </p:nvSpPr>
        <p:spPr>
          <a:xfrm>
            <a:off x="152400" y="4592023"/>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The teacher said to the boy, “Do you think that honesty is the best policy?” </a:t>
            </a:r>
            <a:r>
              <a:rPr lang="en-US" sz="2800" dirty="0">
                <a:ln w="0"/>
                <a:solidFill>
                  <a:schemeClr val="tx1"/>
                </a:solidFill>
                <a:effectLst>
                  <a:outerShdw blurRad="38100" dist="19050" dir="2700000" algn="tl" rotWithShape="0">
                    <a:schemeClr val="dk1">
                      <a:alpha val="40000"/>
                    </a:schemeClr>
                  </a:outerShdw>
                </a:effectLst>
              </a:rPr>
              <a:t>The boy said, “Yes, sir. I think so.” </a:t>
            </a:r>
            <a:r>
              <a:rPr lang="en-US" sz="2800" dirty="0" smtClean="0">
                <a:ln w="0"/>
                <a:solidFill>
                  <a:schemeClr val="tx1"/>
                </a:solidFill>
                <a:effectLst>
                  <a:outerShdw blurRad="38100" dist="19050" dir="2700000" algn="tl" rotWithShape="0">
                    <a:schemeClr val="dk1">
                      <a:alpha val="40000"/>
                    </a:schemeClr>
                  </a:outerShdw>
                </a:effectLst>
              </a:rPr>
              <a:t>“Then learn to be honest from your boyhood”, said the teacher. </a:t>
            </a:r>
            <a:r>
              <a:rPr lang="en-US" sz="2800" dirty="0">
                <a:ln w="0"/>
                <a:solidFill>
                  <a:schemeClr val="tx1"/>
                </a:solidFill>
                <a:effectLst>
                  <a:outerShdw blurRad="38100" dist="19050" dir="2700000" algn="tl" rotWithShape="0">
                    <a:schemeClr val="dk1">
                      <a:alpha val="40000"/>
                    </a:schemeClr>
                  </a:outerShdw>
                </a:effectLst>
              </a:rPr>
              <a:t>“Thank you, sir”, said the </a:t>
            </a:r>
            <a:r>
              <a:rPr lang="en-US" sz="2800" dirty="0" smtClean="0">
                <a:ln w="0"/>
                <a:solidFill>
                  <a:schemeClr val="tx1"/>
                </a:solidFill>
                <a:effectLst>
                  <a:outerShdw blurRad="38100" dist="19050" dir="2700000" algn="tl" rotWithShape="0">
                    <a:schemeClr val="dk1">
                      <a:alpha val="40000"/>
                    </a:schemeClr>
                  </a:outerShdw>
                </a:effectLst>
              </a:rPr>
              <a:t>boy. May Allah grant you a long life”, said the teacher to the boy.</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4623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3400"/>
            <a:ext cx="9448800" cy="5791199"/>
          </a:xfrm>
          <a:prstGeom prst="rect">
            <a:avLst/>
          </a:prstGeom>
        </p:spPr>
      </p:pic>
    </p:spTree>
    <p:extLst>
      <p:ext uri="{BB962C8B-B14F-4D97-AF65-F5344CB8AC3E}">
        <p14:creationId xmlns:p14="http://schemas.microsoft.com/office/powerpoint/2010/main" val="182141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54" y="148790"/>
            <a:ext cx="8797758" cy="3889810"/>
          </a:xfrm>
          <a:prstGeom prst="rect">
            <a:avLst/>
          </a:prstGeom>
        </p:spPr>
      </p:pic>
      <p:sp>
        <p:nvSpPr>
          <p:cNvPr id="5" name="TextBox 4"/>
          <p:cNvSpPr txBox="1"/>
          <p:nvPr/>
        </p:nvSpPr>
        <p:spPr>
          <a:xfrm>
            <a:off x="2895600" y="301190"/>
            <a:ext cx="41910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What fruits do you like, Sumi?</a:t>
            </a:r>
            <a:endParaRPr lang="en-US" sz="2800" b="1" spc="50" dirty="0">
              <a:ln w="0"/>
              <a:solidFill>
                <a:schemeClr val="bg2"/>
              </a:solidFill>
              <a:effectLst>
                <a:innerShdw blurRad="63500" dist="50800" dir="13500000">
                  <a:srgbClr val="000000">
                    <a:alpha val="50000"/>
                  </a:srgbClr>
                </a:innerShdw>
              </a:effectLst>
              <a:latin typeface="Corbel" panose="020B0503020204020204" pitchFamily="34" charset="0"/>
            </a:endParaRPr>
          </a:p>
        </p:txBody>
      </p:sp>
      <p:sp>
        <p:nvSpPr>
          <p:cNvPr id="8" name="TextBox 7"/>
          <p:cNvSpPr txBox="1"/>
          <p:nvPr/>
        </p:nvSpPr>
        <p:spPr>
          <a:xfrm>
            <a:off x="4114800" y="1536918"/>
            <a:ext cx="2362200" cy="2246769"/>
          </a:xfrm>
          <a:prstGeom prst="rect">
            <a:avLst/>
          </a:prstGeom>
          <a:noFill/>
        </p:spPr>
        <p:txBody>
          <a:bodyPr wrap="square" rtlCol="0">
            <a:spAutoFit/>
          </a:bodyPr>
          <a:lstStyle/>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I like mango, and date. What do</a:t>
            </a:r>
          </a:p>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You like,</a:t>
            </a:r>
          </a:p>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      Rani?</a:t>
            </a:r>
            <a:endParaRPr lang="en-US" sz="2800" b="1" spc="50" dirty="0">
              <a:ln w="0"/>
              <a:solidFill>
                <a:schemeClr val="bg2"/>
              </a:solidFill>
              <a:effectLst>
                <a:innerShdw blurRad="63500" dist="50800" dir="13500000">
                  <a:srgbClr val="000000">
                    <a:alpha val="50000"/>
                  </a:srgbClr>
                </a:innerShdw>
              </a:effectLst>
              <a:latin typeface="Corbel" panose="020B0503020204020204" pitchFamily="34" charset="0"/>
            </a:endParaRPr>
          </a:p>
        </p:txBody>
      </p:sp>
      <p:sp>
        <p:nvSpPr>
          <p:cNvPr id="7" name="Rectangle 6"/>
          <p:cNvSpPr/>
          <p:nvPr/>
        </p:nvSpPr>
        <p:spPr>
          <a:xfrm>
            <a:off x="274833" y="4284362"/>
            <a:ext cx="8610600"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Rani asked Sumi what fruits she (Sumi) liked.</a:t>
            </a:r>
            <a:endParaRPr lang="en-US" sz="2800" b="1" dirty="0">
              <a:latin typeface="Book Antiqua" pitchFamily="18" charset="0"/>
            </a:endParaRPr>
          </a:p>
        </p:txBody>
      </p:sp>
      <p:sp>
        <p:nvSpPr>
          <p:cNvPr id="9" name="Rectangle 8"/>
          <p:cNvSpPr/>
          <p:nvPr/>
        </p:nvSpPr>
        <p:spPr>
          <a:xfrm>
            <a:off x="274833" y="5105400"/>
            <a:ext cx="86106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Sumi replied that she liked mango and date and asked her/Rani what </a:t>
            </a:r>
            <a:r>
              <a:rPr lang="en-US" sz="2800" b="1" dirty="0" smtClean="0">
                <a:latin typeface="Book Antiqua" pitchFamily="18" charset="0"/>
              </a:rPr>
              <a:t>she (Rani) </a:t>
            </a:r>
            <a:r>
              <a:rPr lang="en-US" sz="2800" b="1" dirty="0" smtClean="0">
                <a:latin typeface="Book Antiqua" pitchFamily="18" charset="0"/>
              </a:rPr>
              <a:t>liked.</a:t>
            </a:r>
            <a:endParaRPr lang="en-US" sz="2800" b="1" dirty="0">
              <a:latin typeface="Book Antiqua" pitchFamily="18" charset="0"/>
            </a:endParaRPr>
          </a:p>
        </p:txBody>
      </p:sp>
      <p:grpSp>
        <p:nvGrpSpPr>
          <p:cNvPr id="10" name="Group 9"/>
          <p:cNvGrpSpPr/>
          <p:nvPr/>
        </p:nvGrpSpPr>
        <p:grpSpPr>
          <a:xfrm>
            <a:off x="1066800" y="6096000"/>
            <a:ext cx="7742432" cy="698690"/>
            <a:chOff x="-241164" y="350629"/>
            <a:chExt cx="6125962" cy="698690"/>
          </a:xfrm>
          <a:scene3d>
            <a:camera prst="orthographicFront"/>
            <a:lightRig rig="flat" dir="t"/>
          </a:scene3d>
        </p:grpSpPr>
        <p:sp>
          <p:nvSpPr>
            <p:cNvPr id="11" name="Rounded Rectangle 10"/>
            <p:cNvSpPr/>
            <p:nvPr/>
          </p:nvSpPr>
          <p:spPr>
            <a:xfrm>
              <a:off x="-241164" y="399378"/>
              <a:ext cx="5884798" cy="57374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Rounded Rectangle 4"/>
            <p:cNvSpPr txBox="1"/>
            <p:nvPr/>
          </p:nvSpPr>
          <p:spPr>
            <a:xfrm>
              <a:off x="27451" y="350629"/>
              <a:ext cx="5857347" cy="6986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can be Today’s lesson?</a:t>
              </a:r>
              <a:endParaRPr lang="en-US" sz="36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3865615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repeatCount="indefinite"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685800"/>
            <a:ext cx="8077200" cy="1168539"/>
          </a:xfrm>
          <a:prstGeom prst="ellipse">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a:solidFill>
                  <a:schemeClr val="tx1"/>
                </a:solidFill>
                <a:latin typeface="Book Antiqua" pitchFamily="18" charset="0"/>
              </a:rPr>
              <a:t>Today’s lesson is:</a:t>
            </a:r>
          </a:p>
        </p:txBody>
      </p:sp>
      <p:graphicFrame>
        <p:nvGraphicFramePr>
          <p:cNvPr id="4" name="Diagram 3"/>
          <p:cNvGraphicFramePr/>
          <p:nvPr>
            <p:extLst>
              <p:ext uri="{D42A27DB-BD31-4B8C-83A1-F6EECF244321}">
                <p14:modId xmlns:p14="http://schemas.microsoft.com/office/powerpoint/2010/main" val="1355137757"/>
              </p:ext>
            </p:extLst>
          </p:nvPr>
        </p:nvGraphicFramePr>
        <p:xfrm>
          <a:off x="990600" y="2438400"/>
          <a:ext cx="7010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916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590800"/>
            <a:ext cx="7696200" cy="2554545"/>
          </a:xfrm>
          <a:prstGeom prst="rect">
            <a:avLst/>
          </a:prstGeom>
          <a:noFill/>
        </p:spPr>
        <p:txBody>
          <a:bodyPr wrap="square" rtlCol="0">
            <a:spAutoFit/>
          </a:bodyPr>
          <a:lstStyle/>
          <a:p>
            <a:r>
              <a:rPr lang="en-US" sz="3200" b="1" dirty="0" smtClean="0">
                <a:solidFill>
                  <a:schemeClr val="accent6">
                    <a:lumMod val="20000"/>
                    <a:lumOff val="80000"/>
                  </a:schemeClr>
                </a:solidFill>
                <a:latin typeface="Book Antiqua" pitchFamily="18" charset="0"/>
              </a:rPr>
              <a:t>After the end of this lesson, learners  will be able to---</a:t>
            </a:r>
          </a:p>
          <a:p>
            <a:endParaRPr lang="en-US" sz="3200" b="1" dirty="0" smtClean="0">
              <a:solidFill>
                <a:schemeClr val="accent6">
                  <a:lumMod val="20000"/>
                  <a:lumOff val="80000"/>
                </a:schemeClr>
              </a:solidFill>
              <a:latin typeface="Book Antiqua" pitchFamily="18" charset="0"/>
            </a:endParaRPr>
          </a:p>
          <a:p>
            <a:pPr marL="457200" indent="-457200">
              <a:buFont typeface="Wingdings" panose="05000000000000000000" pitchFamily="2" charset="2"/>
              <a:buChar char="ü"/>
            </a:pPr>
            <a:r>
              <a:rPr lang="en-US" sz="3200" b="1" smtClean="0">
                <a:solidFill>
                  <a:schemeClr val="accent6">
                    <a:lumMod val="20000"/>
                    <a:lumOff val="80000"/>
                  </a:schemeClr>
                </a:solidFill>
                <a:latin typeface="Book Antiqua" pitchFamily="18" charset="0"/>
              </a:rPr>
              <a:t>Convert </a:t>
            </a:r>
            <a:r>
              <a:rPr lang="en-US" sz="3200" b="1" dirty="0" smtClean="0">
                <a:solidFill>
                  <a:schemeClr val="accent6">
                    <a:lumMod val="20000"/>
                    <a:lumOff val="80000"/>
                  </a:schemeClr>
                </a:solidFill>
                <a:latin typeface="Book Antiqua" pitchFamily="18" charset="0"/>
              </a:rPr>
              <a:t>direct speech into indirect in passage.</a:t>
            </a:r>
          </a:p>
        </p:txBody>
      </p:sp>
      <p:sp>
        <p:nvSpPr>
          <p:cNvPr id="7" name="Flowchart: Punched Tape 6"/>
          <p:cNvSpPr/>
          <p:nvPr/>
        </p:nvSpPr>
        <p:spPr>
          <a:xfrm>
            <a:off x="914400" y="679906"/>
            <a:ext cx="6705600" cy="1377494"/>
          </a:xfrm>
          <a:prstGeom prst="flowChartPunchedTape">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a:solidFill>
                  <a:schemeClr val="tx1"/>
                </a:solidFill>
                <a:latin typeface="Book Antiqua" pitchFamily="18" charset="0"/>
              </a:rPr>
              <a:t>Learning outcomes</a:t>
            </a:r>
          </a:p>
        </p:txBody>
      </p:sp>
    </p:spTree>
    <p:extLst>
      <p:ext uri="{BB962C8B-B14F-4D97-AF65-F5344CB8AC3E}">
        <p14:creationId xmlns:p14="http://schemas.microsoft.com/office/powerpoint/2010/main" val="113199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400" y="1752600"/>
            <a:ext cx="7467600" cy="2590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Flash Back</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Tree>
    <p:extLst>
      <p:ext uri="{BB962C8B-B14F-4D97-AF65-F5344CB8AC3E}">
        <p14:creationId xmlns:p14="http://schemas.microsoft.com/office/powerpoint/2010/main" val="3708253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8057" y="76200"/>
            <a:ext cx="4114800" cy="123291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atin typeface="Book Antiqua" pitchFamily="18" charset="0"/>
              </a:rPr>
              <a:t>Remember</a:t>
            </a:r>
            <a:endParaRPr lang="en-US" sz="4000" b="1" dirty="0">
              <a:latin typeface="Book Antiqua" pitchFamily="18" charset="0"/>
            </a:endParaRPr>
          </a:p>
        </p:txBody>
      </p:sp>
      <p:sp>
        <p:nvSpPr>
          <p:cNvPr id="3" name="TextBox 2"/>
          <p:cNvSpPr txBox="1"/>
          <p:nvPr/>
        </p:nvSpPr>
        <p:spPr>
          <a:xfrm>
            <a:off x="319314" y="1402140"/>
            <a:ext cx="8646886" cy="1569660"/>
          </a:xfrm>
          <a:prstGeom prst="rect">
            <a:avLst/>
          </a:prstGeom>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itchFamily="18" charset="0"/>
              </a:rPr>
              <a:t>If the reporting verb is in present &amp; future tense, there will be no change  of the verb of the reported speech.</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itchFamily="18" charset="0"/>
            </a:endParaRPr>
          </a:p>
        </p:txBody>
      </p:sp>
      <p:sp>
        <p:nvSpPr>
          <p:cNvPr id="5" name="Rectangle 4"/>
          <p:cNvSpPr/>
          <p:nvPr/>
        </p:nvSpPr>
        <p:spPr>
          <a:xfrm>
            <a:off x="76200" y="3048000"/>
            <a:ext cx="4709886" cy="7239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tx1"/>
                </a:solidFill>
                <a:latin typeface="Book Antiqua" pitchFamily="18" charset="0"/>
              </a:rPr>
              <a:t>He </a:t>
            </a:r>
            <a:r>
              <a:rPr lang="en-US" sz="2800" b="1" i="1" dirty="0">
                <a:solidFill>
                  <a:srgbClr val="FFFF00"/>
                </a:solidFill>
                <a:latin typeface="Book Antiqua" pitchFamily="18" charset="0"/>
              </a:rPr>
              <a:t>says</a:t>
            </a:r>
            <a:r>
              <a:rPr lang="en-US" sz="2800" b="1" dirty="0">
                <a:solidFill>
                  <a:schemeClr val="tx1"/>
                </a:solidFill>
                <a:latin typeface="Book Antiqua" pitchFamily="18" charset="0"/>
              </a:rPr>
              <a:t>, “ My mother </a:t>
            </a:r>
            <a:r>
              <a:rPr lang="en-US" sz="2800" b="1" i="1" dirty="0">
                <a:solidFill>
                  <a:srgbClr val="FFFF00"/>
                </a:solidFill>
                <a:latin typeface="Book Antiqua" pitchFamily="18" charset="0"/>
              </a:rPr>
              <a:t>loves</a:t>
            </a:r>
            <a:r>
              <a:rPr lang="en-US" sz="2800" b="1" dirty="0">
                <a:solidFill>
                  <a:srgbClr val="FFFF00"/>
                </a:solidFill>
                <a:latin typeface="Book Antiqua" pitchFamily="18" charset="0"/>
              </a:rPr>
              <a:t> </a:t>
            </a:r>
            <a:r>
              <a:rPr lang="en-US" sz="2800" b="1" dirty="0">
                <a:solidFill>
                  <a:schemeClr val="tx1"/>
                </a:solidFill>
                <a:latin typeface="Book Antiqua" pitchFamily="18" charset="0"/>
              </a:rPr>
              <a:t>me more than her life.”</a:t>
            </a:r>
          </a:p>
        </p:txBody>
      </p:sp>
      <p:sp>
        <p:nvSpPr>
          <p:cNvPr id="6" name="Rectangle 5"/>
          <p:cNvSpPr/>
          <p:nvPr/>
        </p:nvSpPr>
        <p:spPr>
          <a:xfrm>
            <a:off x="90714" y="5791200"/>
            <a:ext cx="4862286" cy="838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latin typeface="Book Antiqua" pitchFamily="18" charset="0"/>
              </a:rPr>
              <a:t>He  </a:t>
            </a:r>
            <a:r>
              <a:rPr lang="en-US" sz="2400" b="1" i="1" dirty="0" smtClean="0">
                <a:solidFill>
                  <a:srgbClr val="FFFF00"/>
                </a:solidFill>
                <a:latin typeface="Book Antiqua" pitchFamily="18" charset="0"/>
              </a:rPr>
              <a:t>says</a:t>
            </a:r>
            <a:r>
              <a:rPr lang="en-US" sz="2400" b="1" dirty="0" smtClean="0">
                <a:solidFill>
                  <a:srgbClr val="FFFF00"/>
                </a:solidFill>
                <a:latin typeface="Book Antiqua" pitchFamily="18" charset="0"/>
              </a:rPr>
              <a:t> </a:t>
            </a:r>
            <a:r>
              <a:rPr lang="en-US" sz="2400" b="1" dirty="0" smtClean="0">
                <a:latin typeface="Book Antiqua" pitchFamily="18" charset="0"/>
              </a:rPr>
              <a:t>that his mother </a:t>
            </a:r>
            <a:r>
              <a:rPr lang="en-US" sz="2400" b="1" i="1" dirty="0" smtClean="0">
                <a:solidFill>
                  <a:srgbClr val="FFFF00"/>
                </a:solidFill>
                <a:latin typeface="Book Antiqua" pitchFamily="18" charset="0"/>
              </a:rPr>
              <a:t>loves</a:t>
            </a:r>
            <a:r>
              <a:rPr lang="en-US" sz="2400" b="1" dirty="0" smtClean="0">
                <a:latin typeface="Book Antiqua" pitchFamily="18" charset="0"/>
              </a:rPr>
              <a:t> him more than her life.</a:t>
            </a:r>
            <a:endParaRPr lang="en-US" sz="2400" b="1" dirty="0">
              <a:latin typeface="Book Antiqua"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549" r="8173"/>
          <a:stretch/>
        </p:blipFill>
        <p:spPr>
          <a:xfrm>
            <a:off x="4858657" y="3048000"/>
            <a:ext cx="4107544" cy="3581399"/>
          </a:xfrm>
          <a:prstGeom prst="rect">
            <a:avLst/>
          </a:prstGeom>
        </p:spPr>
      </p:pic>
      <p:sp>
        <p:nvSpPr>
          <p:cNvPr id="8" name="Up Arrow Callout 7"/>
          <p:cNvSpPr/>
          <p:nvPr/>
        </p:nvSpPr>
        <p:spPr>
          <a:xfrm>
            <a:off x="319314" y="3886199"/>
            <a:ext cx="4405086" cy="838201"/>
          </a:xfrm>
          <a:prstGeom prst="upArrowCallout">
            <a:avLst>
              <a:gd name="adj1" fmla="val 44687"/>
              <a:gd name="adj2" fmla="val 38366"/>
              <a:gd name="adj3" fmla="val 39966"/>
              <a:gd name="adj4" fmla="val 5697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9" name="Down Arrow Callout 8"/>
          <p:cNvSpPr/>
          <p:nvPr/>
        </p:nvSpPr>
        <p:spPr>
          <a:xfrm>
            <a:off x="319314" y="4953000"/>
            <a:ext cx="4405086" cy="685800"/>
          </a:xfrm>
          <a:prstGeom prst="downArrowCallout">
            <a:avLst>
              <a:gd name="adj1" fmla="val 50225"/>
              <a:gd name="adj2" fmla="val 44035"/>
              <a:gd name="adj3" fmla="val 35811"/>
              <a:gd name="adj4" fmla="val 6159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10" name="Oval 9"/>
          <p:cNvSpPr/>
          <p:nvPr/>
        </p:nvSpPr>
        <p:spPr>
          <a:xfrm>
            <a:off x="972456" y="5831541"/>
            <a:ext cx="703944"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24515" y="5793441"/>
            <a:ext cx="899885"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435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repeatCount="indefinite"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2000"/>
                                        <p:tgtEl>
                                          <p:spTgt spid="10"/>
                                        </p:tgtEl>
                                      </p:cBhvr>
                                    </p:animEffect>
                                  </p:childTnLst>
                                </p:cTn>
                              </p:par>
                              <p:par>
                                <p:cTn id="47" presetID="9" presetClass="entr" presetSubtype="0" repeatCount="indefinite"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07" y="1536061"/>
            <a:ext cx="3069022" cy="4072534"/>
          </a:xfrm>
          <a:prstGeom prst="rect">
            <a:avLst/>
          </a:prstGeom>
        </p:spPr>
      </p:pic>
      <p:sp>
        <p:nvSpPr>
          <p:cNvPr id="4" name="Rounded Rectangular Callout 3"/>
          <p:cNvSpPr/>
          <p:nvPr/>
        </p:nvSpPr>
        <p:spPr>
          <a:xfrm>
            <a:off x="353921" y="210456"/>
            <a:ext cx="8641307" cy="1219200"/>
          </a:xfrm>
          <a:prstGeom prst="wedgeRoundRectCallout">
            <a:avLst>
              <a:gd name="adj1" fmla="val 37890"/>
              <a:gd name="adj2" fmla="val 73826"/>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r>
              <a:rPr lang="en-US" sz="3600" b="1" dirty="0">
                <a:latin typeface="Book Antiqua" pitchFamily="18" charset="0"/>
              </a:rPr>
              <a:t>” I want to feel free as the flowers.”</a:t>
            </a:r>
          </a:p>
        </p:txBody>
      </p:sp>
      <p:sp>
        <p:nvSpPr>
          <p:cNvPr id="6" name="Rectangle 5"/>
          <p:cNvSpPr/>
          <p:nvPr/>
        </p:nvSpPr>
        <p:spPr>
          <a:xfrm>
            <a:off x="72573" y="5867400"/>
            <a:ext cx="8922655"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He told that </a:t>
            </a:r>
            <a:r>
              <a:rPr lang="en-US" sz="2800" b="1" dirty="0">
                <a:latin typeface="Book Antiqua" pitchFamily="18" charset="0"/>
              </a:rPr>
              <a:t>he  </a:t>
            </a:r>
            <a:r>
              <a:rPr lang="en-US" sz="2800" b="1" dirty="0" smtClean="0">
                <a:latin typeface="Book Antiqua" pitchFamily="18" charset="0"/>
              </a:rPr>
              <a:t>wanted  to feel free as the flowers.</a:t>
            </a:r>
            <a:endParaRPr lang="en-US" sz="2800" b="1" dirty="0">
              <a:latin typeface="Book Antiqua" pitchFamily="18" charset="0"/>
            </a:endParaRPr>
          </a:p>
        </p:txBody>
      </p:sp>
      <p:sp>
        <p:nvSpPr>
          <p:cNvPr id="10" name="Up Arrow Callout 9"/>
          <p:cNvSpPr/>
          <p:nvPr/>
        </p:nvSpPr>
        <p:spPr>
          <a:xfrm>
            <a:off x="1563461" y="1371600"/>
            <a:ext cx="2895600" cy="1513114"/>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11" name="Down Arrow Callout 10"/>
          <p:cNvSpPr/>
          <p:nvPr/>
        </p:nvSpPr>
        <p:spPr>
          <a:xfrm>
            <a:off x="1489983" y="4495800"/>
            <a:ext cx="2890157" cy="1319893"/>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atin typeface="Book Antiqua" pitchFamily="18" charset="0"/>
              </a:rPr>
              <a:t>Indirect speech</a:t>
            </a:r>
          </a:p>
        </p:txBody>
      </p:sp>
      <p:sp>
        <p:nvSpPr>
          <p:cNvPr id="8" name="Oval 7"/>
          <p:cNvSpPr/>
          <p:nvPr/>
        </p:nvSpPr>
        <p:spPr>
          <a:xfrm>
            <a:off x="3048000" y="5943600"/>
            <a:ext cx="1295400" cy="685800"/>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dk1"/>
              </a:solidFill>
            </a:endParaRPr>
          </a:p>
        </p:txBody>
      </p:sp>
      <p:sp>
        <p:nvSpPr>
          <p:cNvPr id="12" name="Oval 11"/>
          <p:cNvSpPr/>
          <p:nvPr/>
        </p:nvSpPr>
        <p:spPr>
          <a:xfrm>
            <a:off x="1102658" y="422956"/>
            <a:ext cx="1143000" cy="796244"/>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Rectangle 8"/>
          <p:cNvSpPr/>
          <p:nvPr/>
        </p:nvSpPr>
        <p:spPr>
          <a:xfrm>
            <a:off x="353921" y="3283324"/>
            <a:ext cx="5132479"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latin typeface="Book Antiqua" pitchFamily="18" charset="0"/>
              </a:rPr>
              <a:t>Change of Tense (Verb)</a:t>
            </a:r>
            <a:endParaRPr lang="en-US" sz="3200" b="1" dirty="0">
              <a:latin typeface="Book Antiqua" pitchFamily="18" charset="0"/>
            </a:endParaRPr>
          </a:p>
        </p:txBody>
      </p:sp>
    </p:spTree>
    <p:extLst>
      <p:ext uri="{BB962C8B-B14F-4D97-AF65-F5344CB8AC3E}">
        <p14:creationId xmlns:p14="http://schemas.microsoft.com/office/powerpoint/2010/main" val="3155589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8" grpId="0" animBg="1"/>
      <p:bldP spid="8" grpId="1" animBg="1"/>
      <p:bldP spid="12" grpId="0" animBg="1"/>
      <p:bldP spid="12"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86" y="1828800"/>
            <a:ext cx="4648200" cy="3455848"/>
          </a:xfrm>
          <a:prstGeom prst="ellipse">
            <a:avLst/>
          </a:prstGeom>
          <a:ln>
            <a:noFill/>
          </a:ln>
          <a:effectLst>
            <a:softEdge rad="112500"/>
          </a:effectLst>
        </p:spPr>
      </p:pic>
      <p:sp>
        <p:nvSpPr>
          <p:cNvPr id="3" name="Rounded Rectangular Callout 2"/>
          <p:cNvSpPr/>
          <p:nvPr/>
        </p:nvSpPr>
        <p:spPr>
          <a:xfrm>
            <a:off x="227533" y="76200"/>
            <a:ext cx="8236857"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atin typeface="Book Antiqua" pitchFamily="18" charset="0"/>
              </a:rPr>
              <a:t>H</a:t>
            </a:r>
            <a:r>
              <a:rPr lang="en-US" sz="2800" b="1" dirty="0" smtClean="0">
                <a:latin typeface="Book Antiqua" pitchFamily="18" charset="0"/>
              </a:rPr>
              <a:t>e said to me, “ I was working in the field.”</a:t>
            </a:r>
            <a:endParaRPr lang="en-US" sz="2800" b="1" dirty="0">
              <a:latin typeface="Book Antiqua" pitchFamily="18" charset="0"/>
            </a:endParaRPr>
          </a:p>
        </p:txBody>
      </p:sp>
      <p:sp>
        <p:nvSpPr>
          <p:cNvPr id="4" name="Up Arrow Callout 3"/>
          <p:cNvSpPr/>
          <p:nvPr/>
        </p:nvSpPr>
        <p:spPr>
          <a:xfrm>
            <a:off x="5296060" y="1069521"/>
            <a:ext cx="2895600" cy="1547586"/>
          </a:xfrm>
          <a:prstGeom prst="upArrowCallout">
            <a:avLst>
              <a:gd name="adj1" fmla="val 37305"/>
              <a:gd name="adj2" fmla="val 40402"/>
              <a:gd name="adj3" fmla="val 31780"/>
              <a:gd name="adj4" fmla="val 5793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5" name="Rectangle 4"/>
          <p:cNvSpPr/>
          <p:nvPr/>
        </p:nvSpPr>
        <p:spPr>
          <a:xfrm>
            <a:off x="214086" y="5791200"/>
            <a:ext cx="8763000"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He told that he had been working in the field.</a:t>
            </a:r>
            <a:endParaRPr lang="en-US" sz="2800" b="1" dirty="0">
              <a:latin typeface="Book Antiqua" pitchFamily="18" charset="0"/>
            </a:endParaRPr>
          </a:p>
        </p:txBody>
      </p:sp>
      <p:sp>
        <p:nvSpPr>
          <p:cNvPr id="6" name="Down Arrow Callout 5"/>
          <p:cNvSpPr/>
          <p:nvPr/>
        </p:nvSpPr>
        <p:spPr>
          <a:xfrm>
            <a:off x="5169140" y="4343400"/>
            <a:ext cx="3149439" cy="1398448"/>
          </a:xfrm>
          <a:prstGeom prst="downArrowCallout">
            <a:avLst>
              <a:gd name="adj1" fmla="val 50225"/>
              <a:gd name="adj2" fmla="val 43525"/>
              <a:gd name="adj3" fmla="val 35811"/>
              <a:gd name="adj4" fmla="val 5771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Book Antiqua" pitchFamily="18" charset="0"/>
              </a:rPr>
              <a:t>Indirect speech</a:t>
            </a:r>
            <a:endParaRPr lang="en-US" sz="2800" b="1" dirty="0">
              <a:latin typeface="Book Antiqua" pitchFamily="18" charset="0"/>
            </a:endParaRPr>
          </a:p>
        </p:txBody>
      </p:sp>
      <p:sp>
        <p:nvSpPr>
          <p:cNvPr id="7" name="Oval 6"/>
          <p:cNvSpPr/>
          <p:nvPr/>
        </p:nvSpPr>
        <p:spPr>
          <a:xfrm>
            <a:off x="3601890" y="328279"/>
            <a:ext cx="762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99013" y="5903258"/>
            <a:ext cx="16002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 name="Rectangle 9"/>
          <p:cNvSpPr/>
          <p:nvPr/>
        </p:nvSpPr>
        <p:spPr>
          <a:xfrm>
            <a:off x="4883629" y="3099253"/>
            <a:ext cx="4093457"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latin typeface="Book Antiqua" pitchFamily="18" charset="0"/>
              </a:rPr>
              <a:t>Change of Tense (Verb)</a:t>
            </a:r>
            <a:endParaRPr lang="en-US" sz="2800" b="1" dirty="0">
              <a:latin typeface="Book Antiqua" pitchFamily="18" charset="0"/>
            </a:endParaRPr>
          </a:p>
        </p:txBody>
      </p:sp>
    </p:spTree>
    <p:extLst>
      <p:ext uri="{BB962C8B-B14F-4D97-AF65-F5344CB8AC3E}">
        <p14:creationId xmlns:p14="http://schemas.microsoft.com/office/powerpoint/2010/main" val="29054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26" presetClass="emph" presetSubtype="0" repeatCount="indefinite" fill="hold" grpId="1" nodeType="with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26" presetClass="emph" presetSubtype="0" repeatCount="indefinite" fill="hold" grpId="1" nodeType="with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P spid="8" grpId="0" animBg="1"/>
      <p:bldP spid="8" grpId="1"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3678</TotalTime>
  <Words>2375</Words>
  <Application>Microsoft Office PowerPoint</Application>
  <PresentationFormat>On-screen Show (4:3)</PresentationFormat>
  <Paragraphs>206</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Bookman Old Style</vt:lpstr>
      <vt:lpstr>Calibri</vt:lpstr>
      <vt:lpstr>Corbel</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Rasel</cp:lastModifiedBy>
  <cp:revision>441</cp:revision>
  <dcterms:created xsi:type="dcterms:W3CDTF">2015-03-02T06:05:26Z</dcterms:created>
  <dcterms:modified xsi:type="dcterms:W3CDTF">2020-03-29T00:08:58Z</dcterms:modified>
</cp:coreProperties>
</file>