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329" r:id="rId3"/>
    <p:sldId id="330" r:id="rId4"/>
    <p:sldId id="304" r:id="rId5"/>
    <p:sldId id="297" r:id="rId6"/>
    <p:sldId id="287" r:id="rId7"/>
    <p:sldId id="325" r:id="rId8"/>
    <p:sldId id="326" r:id="rId9"/>
    <p:sldId id="301" r:id="rId10"/>
    <p:sldId id="305" r:id="rId11"/>
    <p:sldId id="261" r:id="rId12"/>
    <p:sldId id="262" r:id="rId13"/>
    <p:sldId id="264" r:id="rId14"/>
    <p:sldId id="267" r:id="rId15"/>
    <p:sldId id="318" r:id="rId16"/>
    <p:sldId id="323" r:id="rId17"/>
    <p:sldId id="324" r:id="rId18"/>
    <p:sldId id="278" r:id="rId19"/>
    <p:sldId id="306" r:id="rId20"/>
    <p:sldId id="312" r:id="rId21"/>
    <p:sldId id="299" r:id="rId22"/>
    <p:sldId id="327" r:id="rId23"/>
    <p:sldId id="322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56"/>
    <a:srgbClr val="2B7589"/>
    <a:srgbClr val="2A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4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36119" y="1676400"/>
            <a:ext cx="184730" cy="187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>
            <a:off x="2057400" y="445601"/>
            <a:ext cx="2501756" cy="1295400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WEL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lowchart: Stored Data 11"/>
          <p:cNvSpPr/>
          <p:nvPr/>
        </p:nvSpPr>
        <p:spPr>
          <a:xfrm>
            <a:off x="3528101" y="445601"/>
            <a:ext cx="2819400" cy="1295400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COME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01" y="2057400"/>
            <a:ext cx="4672209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1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3896" b="42142"/>
          <a:stretch/>
        </p:blipFill>
        <p:spPr>
          <a:xfrm>
            <a:off x="228599" y="3034251"/>
            <a:ext cx="8764595" cy="2039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Up Arrow 2"/>
          <p:cNvSpPr/>
          <p:nvPr/>
        </p:nvSpPr>
        <p:spPr>
          <a:xfrm>
            <a:off x="8229600" y="1862498"/>
            <a:ext cx="277907" cy="180254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731715"/>
            <a:ext cx="3048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 low height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ooms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 flipH="1">
            <a:off x="1904998" y="1808933"/>
            <a:ext cx="304801" cy="1914762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8786" y="861062"/>
            <a:ext cx="382905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corners have 4 smaller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ooms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4608404"/>
            <a:ext cx="2209800" cy="6095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9800" y="4608404"/>
            <a:ext cx="1485900" cy="6095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5323582"/>
            <a:ext cx="367665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Arched doorways on east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34045" y="4608404"/>
            <a:ext cx="2871355" cy="61521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27564" y="4679336"/>
            <a:ext cx="3432464" cy="5386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96391" y="4679336"/>
            <a:ext cx="4028209" cy="5650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96391" y="4679336"/>
            <a:ext cx="4561609" cy="61783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12894" y="4772041"/>
            <a:ext cx="5078506" cy="4723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27564" y="4608404"/>
            <a:ext cx="872836" cy="6095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27564" y="4608404"/>
            <a:ext cx="263236" cy="6095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37088" y="4670252"/>
            <a:ext cx="381000" cy="63600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48345" y="4779783"/>
            <a:ext cx="5562600" cy="6095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400" y="76200"/>
            <a:ext cx="884079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glance outside of the mosque.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-27709"/>
            <a:ext cx="9180946" cy="68857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1898073" y="5410200"/>
            <a:ext cx="5493327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5000" y="5638800"/>
            <a:ext cx="5943600" cy="533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98073" y="5257800"/>
            <a:ext cx="4959927" cy="914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473" y="5105400"/>
            <a:ext cx="4197927" cy="1066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5105400"/>
            <a:ext cx="3505200" cy="1066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33600" y="5105400"/>
            <a:ext cx="2362200" cy="1066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50473" y="5105400"/>
            <a:ext cx="1298863" cy="1066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114800"/>
            <a:ext cx="2209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Arched doorways each on north and south each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14945"/>
            <a:ext cx="3645476" cy="3510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649069"/>
            <a:ext cx="8153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see inside of the mosque?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681298" cy="3510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29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" y="421624"/>
            <a:ext cx="4795547" cy="3007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2014"/>
            <a:ext cx="3971925" cy="5653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" y="3886200"/>
            <a:ext cx="4953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interior western wall of the mosque is beautifully decorated with terracotta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76199"/>
            <a:ext cx="22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Key Words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4" y="2416751"/>
            <a:ext cx="4380253" cy="2917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400" y="206514"/>
            <a:ext cx="274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9" y="2416751"/>
            <a:ext cx="2907565" cy="2907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entagon 7"/>
          <p:cNvSpPr/>
          <p:nvPr/>
        </p:nvSpPr>
        <p:spPr>
          <a:xfrm>
            <a:off x="673835" y="1188422"/>
            <a:ext cx="1588650" cy="57882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745290"/>
            <a:ext cx="82840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Book Antiqua" pitchFamily="18" charset="0"/>
              </a:rPr>
              <a:t>Sunderban</a:t>
            </a:r>
            <a:r>
              <a:rPr lang="en-US" sz="2800" b="1" spc="-100" dirty="0" smtClean="0">
                <a:latin typeface="Book Antiqua" pitchFamily="18" charset="0"/>
              </a:rPr>
              <a:t> is one of the biggest </a:t>
            </a:r>
            <a:r>
              <a:rPr lang="en-US" sz="2800" b="1" spc="-100" dirty="0" smtClean="0">
                <a:solidFill>
                  <a:srgbClr val="002060"/>
                </a:solidFill>
                <a:latin typeface="Book Antiqua" pitchFamily="18" charset="0"/>
              </a:rPr>
              <a:t>mangrove</a:t>
            </a:r>
            <a:r>
              <a:rPr lang="en-US" sz="2800" b="1" spc="-100" dirty="0" smtClean="0">
                <a:latin typeface="Book Antiqua" pitchFamily="18" charset="0"/>
              </a:rPr>
              <a:t> forest.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227236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Coastal tree of sea coast. </a:t>
            </a:r>
            <a:endParaRPr lang="en-US" sz="2800" b="1" dirty="0"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12367"/>
            <a:ext cx="708418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Buriganga river is at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outskirts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Dhaka city.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b="4593"/>
          <a:stretch/>
        </p:blipFill>
        <p:spPr>
          <a:xfrm>
            <a:off x="1600200" y="1560677"/>
            <a:ext cx="7084186" cy="3499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entagon 4"/>
          <p:cNvSpPr/>
          <p:nvPr/>
        </p:nvSpPr>
        <p:spPr>
          <a:xfrm>
            <a:off x="275290" y="792482"/>
            <a:ext cx="1588650" cy="578824"/>
          </a:xfrm>
          <a:prstGeom prst="homePlat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77" y="0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820284"/>
            <a:ext cx="6626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 : Borders/outer edge/environs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70" y="167457"/>
            <a:ext cx="21209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Unique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891084"/>
            <a:ext cx="58093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Exclusive/exceptional/distinctive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29" y="608582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Shat </a:t>
            </a:r>
            <a:r>
              <a:rPr lang="en-US" sz="2800" b="1" dirty="0" err="1" smtClean="0">
                <a:latin typeface="Book Antiqua" pitchFamily="18" charset="0"/>
              </a:rPr>
              <a:t>Gambuj</a:t>
            </a:r>
            <a:r>
              <a:rPr lang="en-US" sz="2800" b="1" dirty="0" smtClean="0">
                <a:latin typeface="Book Antiqua" pitchFamily="18" charset="0"/>
              </a:rPr>
              <a:t> Mosque is a unique world heritage.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1981200"/>
            <a:ext cx="8284027" cy="396240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152400" y="835480"/>
            <a:ext cx="1905000" cy="57882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5789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1855"/>
            <a:ext cx="33419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Infrastructure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599" y="758186"/>
            <a:ext cx="59617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Frame/setup/structure/substructure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29" y="6085820"/>
            <a:ext cx="8305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infrastructure of this factory is very strong.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7509"/>
          <a:stretch/>
        </p:blipFill>
        <p:spPr>
          <a:xfrm>
            <a:off x="914400" y="1696493"/>
            <a:ext cx="7257142" cy="4130115"/>
          </a:xfrm>
          <a:prstGeom prst="rect">
            <a:avLst/>
          </a:prstGeom>
          <a:ln>
            <a:noFill/>
          </a:ln>
        </p:spPr>
      </p:pic>
      <p:sp>
        <p:nvSpPr>
          <p:cNvPr id="6" name="Pentagon 5"/>
          <p:cNvSpPr/>
          <p:nvPr/>
        </p:nvSpPr>
        <p:spPr>
          <a:xfrm>
            <a:off x="391884" y="614762"/>
            <a:ext cx="2122715" cy="57882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DAC7"/>
              </a:clrFrom>
              <a:clrTo>
                <a:srgbClr val="E2DA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1701225"/>
            <a:ext cx="572452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4985" y="173696"/>
            <a:ext cx="1909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599" y="939225"/>
            <a:ext cx="50291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 space inside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ent-Up Arrow 18"/>
          <p:cNvSpPr/>
          <p:nvPr/>
        </p:nvSpPr>
        <p:spPr>
          <a:xfrm>
            <a:off x="1828801" y="4198296"/>
            <a:ext cx="3747264" cy="685800"/>
          </a:xfrm>
          <a:prstGeom prst="bentUpArrow">
            <a:avLst>
              <a:gd name="adj1" fmla="val 6818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1" y="4444425"/>
            <a:ext cx="17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0274" y="6044625"/>
            <a:ext cx="60936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basket.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79733" y="943137"/>
            <a:ext cx="1588650" cy="57882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287632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/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00600"/>
            <a:ext cx="838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3. What do you mean by “Heritage” 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658977"/>
            <a:ext cx="8382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2. For what purpose was the mosque used?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84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382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1. When the Shat Gombuj Mosque was a world heritage?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81000"/>
            <a:ext cx="3801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NikoshBAN" pitchFamily="2" charset="0"/>
                <a:cs typeface="NikoshBAN" pitchFamily="2" charset="0"/>
              </a:rPr>
              <a:t>Introduction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2127151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Amzad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Hussain Rasel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At   Teacher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Amria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Islamia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Alim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Madrasah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Dakshin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unamgonj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b="1" dirty="0">
                <a:cs typeface="NikoshBAN" pitchFamily="2" charset="0"/>
                <a:hlinkClick r:id="rId3"/>
              </a:rPr>
              <a:t>1981@gmail.com</a:t>
            </a:r>
            <a:r>
              <a:rPr lang="en-US" b="1" dirty="0"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6" y="1898296"/>
            <a:ext cx="2773741" cy="26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10495"/>
              </p:ext>
            </p:extLst>
          </p:nvPr>
        </p:nvGraphicFramePr>
        <p:xfrm>
          <a:off x="381000" y="685800"/>
          <a:ext cx="8382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Who/What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Event/Activities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When/Why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Shat Gombuj Mosque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became a UNESCO World Heritage Site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was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15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century.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Jahan Ali</a:t>
                      </a:r>
                    </a:p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built a networks of roads, bridges, public buildings and reservoirs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unique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33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attracts the tourists for its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20353" y="4698980"/>
            <a:ext cx="2743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for its 60 pillars that supports the roof with 77 low height domes.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again and fill the gaps . [pair work]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3980" y="5596890"/>
            <a:ext cx="2252744" cy="695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architectural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1652" y="2723020"/>
            <a:ext cx="2057400" cy="726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founded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9903" y="3497580"/>
            <a:ext cx="23241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to made the city habitable.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0300" y="1595080"/>
            <a:ext cx="1828800" cy="78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4552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966" y="228600"/>
            <a:ext cx="2897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09" y="1143000"/>
            <a:ext cx="835429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Soopose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your friend lives in London. He wants to know about Shat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mosque. Now write a description on the Shat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Mosque according to the lesson.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3896" b="42142"/>
          <a:stretch/>
        </p:blipFill>
        <p:spPr>
          <a:xfrm>
            <a:off x="228599" y="3034251"/>
            <a:ext cx="8764595" cy="20399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881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76200"/>
            <a:ext cx="50673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Home work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00125"/>
            <a:ext cx="5067300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0050" y="5015805"/>
            <a:ext cx="859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C. Look at the picture of the Star Mosque in Dhaka. Now write the </a:t>
            </a:r>
            <a:r>
              <a:rPr lang="en-US" sz="2800" b="1" dirty="0" err="1" smtClean="0">
                <a:latin typeface="Book Antiqua" pitchFamily="18" charset="0"/>
              </a:rPr>
              <a:t>charecterestic</a:t>
            </a:r>
            <a:r>
              <a:rPr lang="en-US" sz="2800" b="1" dirty="0" smtClean="0">
                <a:latin typeface="Book Antiqua" pitchFamily="18" charset="0"/>
              </a:rPr>
              <a:t> of the </a:t>
            </a:r>
            <a:r>
              <a:rPr lang="en-US" sz="2800" b="1" dirty="0">
                <a:latin typeface="Book Antiqua" pitchFamily="18" charset="0"/>
              </a:rPr>
              <a:t>Star </a:t>
            </a:r>
            <a:r>
              <a:rPr lang="en-US" sz="2800" b="1" dirty="0" smtClean="0">
                <a:latin typeface="Book Antiqua" pitchFamily="18" charset="0"/>
              </a:rPr>
              <a:t>Mosque.  </a:t>
            </a:r>
            <a:endParaRPr lang="en-US" sz="2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2362200" y="457200"/>
            <a:ext cx="4495800" cy="1524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24" r="-402" b="1925"/>
          <a:stretch/>
        </p:blipFill>
        <p:spPr>
          <a:xfrm>
            <a:off x="945190" y="1945037"/>
            <a:ext cx="7329820" cy="35052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00400" y="609600"/>
            <a:ext cx="3323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8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981200" y="381000"/>
            <a:ext cx="434340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Acknowledgement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528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 smtClean="0"/>
              <a:t>GOOGLE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TEACHER`S OF AMRIA ISLAMIA ALIM MADRASA.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2133600"/>
            <a:ext cx="32893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English </a:t>
            </a:r>
            <a:r>
              <a:rPr lang="en-US" sz="36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First </a:t>
            </a:r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Paper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Class  - ix-x. 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Unit  - 08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Lesson - 01 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3188004" cy="27802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914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Introduction of lesson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33334"/>
          <a:stretch/>
        </p:blipFill>
        <p:spPr>
          <a:xfrm>
            <a:off x="228601" y="1600200"/>
            <a:ext cx="8534400" cy="2971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185893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 Share about it with your teacher and mates.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76800"/>
            <a:ext cx="8686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Shat Gombuj Mosque. It is one of the historical site of Bangladesh. It is also one of the world heritage of Bangladesh.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836" y="1120914"/>
            <a:ext cx="4245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lesson is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055" y="2278559"/>
            <a:ext cx="6230745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Shat Gambuj Mosque</a:t>
            </a:r>
            <a:endParaRPr lang="en-US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0851" y="3352800"/>
            <a:ext cx="251554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Unit- 08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Lesson- 01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6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4302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kumimoji="0" lang="en-US" sz="4000" b="1" i="0" u="none" strike="noStrike" kern="0" cap="none" spc="0" normalizeH="0" baseline="0" noProof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32" y="2057400"/>
            <a:ext cx="8995068" cy="2739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After this lesson the students will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 able</a:t>
            </a:r>
            <a:r>
              <a:rPr lang="en-US" sz="3200" b="1" kern="0" dirty="0"/>
              <a:t> </a:t>
            </a:r>
            <a:r>
              <a:rPr lang="en-US" sz="3200" b="1" kern="0" dirty="0" smtClean="0"/>
              <a:t>to---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talk about </a:t>
            </a:r>
            <a:r>
              <a:rPr lang="en-US" sz="2800" b="1" i="1" kern="0" noProof="0" dirty="0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picture.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       2. listen for specific information.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      </a:t>
            </a:r>
            <a:r>
              <a:rPr lang="en-US" sz="2800" b="1" i="1" kern="0" noProof="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. read and understand the text through silent reading.</a:t>
            </a:r>
          </a:p>
          <a:p>
            <a:pPr lvl="0"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     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2800" b="1" i="1" kern="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learn about the </a:t>
            </a:r>
            <a:r>
              <a:rPr lang="en-US" sz="2800" b="1" i="1" kern="0" dirty="0">
                <a:solidFill>
                  <a:schemeClr val="accent2">
                    <a:lumMod val="50000"/>
                  </a:schemeClr>
                </a:solidFill>
              </a:rPr>
              <a:t>meaning from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the key word.</a:t>
            </a:r>
          </a:p>
          <a:p>
            <a:pPr lvl="0"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       5.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write a paragraph on the basis of the text.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295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16002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‘</a:t>
            </a:r>
            <a:r>
              <a:rPr lang="en-US" sz="2000" b="1" dirty="0"/>
              <a:t>Heritage’ is what we inherit from the past, live with them in the present and </a:t>
            </a:r>
            <a:r>
              <a:rPr lang="en-US" sz="2000" b="1" dirty="0" smtClean="0"/>
              <a:t>then pass </a:t>
            </a:r>
            <a:r>
              <a:rPr lang="en-US" sz="2000" b="1" dirty="0"/>
              <a:t>on to our children or future generation. Our unique source of life and </a:t>
            </a:r>
            <a:r>
              <a:rPr lang="en-US" sz="2000" b="1" dirty="0" smtClean="0"/>
              <a:t>inspiration is </a:t>
            </a:r>
            <a:r>
              <a:rPr lang="en-US" sz="2000" b="1" dirty="0"/>
              <a:t>our cultural and natural heritage. When we speak of ‘World Heritage’, it </a:t>
            </a:r>
            <a:r>
              <a:rPr lang="en-US" sz="2000" b="1" dirty="0" smtClean="0"/>
              <a:t>indicates places </a:t>
            </a:r>
            <a:r>
              <a:rPr lang="en-US" sz="2000" b="1" dirty="0"/>
              <a:t>and sites that we got from the past and pass on to the future generation of </a:t>
            </a:r>
            <a:r>
              <a:rPr lang="en-US" sz="2000" b="1" dirty="0" smtClean="0"/>
              <a:t>the entire </a:t>
            </a:r>
            <a:r>
              <a:rPr lang="en-US" sz="2000" b="1" dirty="0"/>
              <a:t>world.</a:t>
            </a:r>
          </a:p>
          <a:p>
            <a:pPr algn="just"/>
            <a:r>
              <a:rPr lang="en-US" sz="2000" b="1" dirty="0"/>
              <a:t>The ‘Shat </a:t>
            </a:r>
            <a:r>
              <a:rPr lang="en-US" sz="2000" b="1" dirty="0" err="1"/>
              <a:t>Gambuj</a:t>
            </a:r>
            <a:r>
              <a:rPr lang="en-US" sz="2000" b="1" dirty="0"/>
              <a:t> Mosque’ in </a:t>
            </a:r>
            <a:r>
              <a:rPr lang="en-US" sz="2000" b="1" dirty="0" err="1"/>
              <a:t>Bagerhat</a:t>
            </a:r>
            <a:r>
              <a:rPr lang="en-US" sz="2000" b="1" dirty="0"/>
              <a:t> is such a heritage. It became a </a:t>
            </a:r>
            <a:r>
              <a:rPr lang="en-US" sz="2000" b="1" dirty="0" smtClean="0"/>
              <a:t>UNESCO World </a:t>
            </a:r>
            <a:r>
              <a:rPr lang="en-US" sz="2000" b="1" dirty="0"/>
              <a:t>Heritage Site in </a:t>
            </a:r>
            <a:r>
              <a:rPr lang="en-US" sz="2000" b="1" dirty="0" smtClean="0"/>
              <a:t>1985.Originally</a:t>
            </a:r>
            <a:r>
              <a:rPr lang="en-US" sz="2000" b="1" dirty="0"/>
              <a:t>, the historic Mosque City was known as ‘ </a:t>
            </a:r>
            <a:r>
              <a:rPr lang="en-US" sz="2000" b="1" dirty="0" err="1"/>
              <a:t>Khalifatabad</a:t>
            </a:r>
            <a:r>
              <a:rPr lang="en-US" sz="2000" b="1" dirty="0"/>
              <a:t>’. It is situated </a:t>
            </a:r>
            <a:r>
              <a:rPr lang="en-US" sz="2000" b="1" dirty="0" smtClean="0"/>
              <a:t>at the </a:t>
            </a:r>
            <a:r>
              <a:rPr lang="en-US" sz="2000" b="1" dirty="0"/>
              <a:t>outskirts of </a:t>
            </a:r>
            <a:r>
              <a:rPr lang="en-US" sz="2000" b="1" dirty="0" err="1"/>
              <a:t>Bagerhat</a:t>
            </a:r>
            <a:r>
              <a:rPr lang="en-US" sz="2000" b="1" dirty="0"/>
              <a:t> town--- not very far from the dense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angrove</a:t>
            </a:r>
            <a:r>
              <a:rPr lang="en-US" sz="2000" b="1" dirty="0" smtClean="0"/>
              <a:t> </a:t>
            </a:r>
            <a:r>
              <a:rPr lang="en-US" sz="2000" b="1" dirty="0"/>
              <a:t>forest of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Sundarbans</a:t>
            </a:r>
            <a:r>
              <a:rPr lang="en-US" sz="2000" b="1" dirty="0"/>
              <a:t>. </a:t>
            </a:r>
            <a:r>
              <a:rPr lang="en-US" sz="2000" b="1" dirty="0" err="1"/>
              <a:t>Khalifatabad</a:t>
            </a:r>
            <a:r>
              <a:rPr lang="en-US" sz="2000" b="1" dirty="0"/>
              <a:t> was a Muslim colony. It was founded by the </a:t>
            </a:r>
            <a:r>
              <a:rPr lang="en-US" sz="2000" b="1" dirty="0" smtClean="0"/>
              <a:t>Turkish general</a:t>
            </a:r>
            <a:r>
              <a:rPr lang="en-US" sz="2000" b="1" dirty="0"/>
              <a:t>, a saint warrior Ulugh Khan </a:t>
            </a:r>
            <a:r>
              <a:rPr lang="en-US" sz="2000" b="1" dirty="0" err="1"/>
              <a:t>Jahan</a:t>
            </a:r>
            <a:r>
              <a:rPr lang="en-US" sz="2000" b="1" dirty="0"/>
              <a:t> in the 15th century. The infrastructure </a:t>
            </a:r>
            <a:r>
              <a:rPr lang="en-US" sz="2000" b="1" dirty="0" smtClean="0"/>
              <a:t>of the </a:t>
            </a:r>
            <a:r>
              <a:rPr lang="en-US" sz="2000" b="1" dirty="0"/>
              <a:t>city reveals significant technical skills in many mosques as well as early </a:t>
            </a:r>
            <a:r>
              <a:rPr lang="en-US" sz="2000" b="1" dirty="0" smtClean="0"/>
              <a:t>Islamic monuments</a:t>
            </a:r>
            <a:r>
              <a:rPr lang="en-US" sz="2000" b="1" dirty="0"/>
              <a:t>. Baked bricks are used for the </a:t>
            </a:r>
            <a:r>
              <a:rPr lang="en-US" sz="2000" b="1" dirty="0" smtClean="0"/>
              <a:t>construction </a:t>
            </a:r>
            <a:r>
              <a:rPr lang="en-US" sz="2000" b="1" dirty="0"/>
              <a:t>of the buildings. </a:t>
            </a:r>
            <a:r>
              <a:rPr lang="en-US" sz="2000" b="1" dirty="0" smtClean="0"/>
              <a:t>The planning </a:t>
            </a:r>
            <a:r>
              <a:rPr lang="en-US" sz="2000" b="1" dirty="0"/>
              <a:t>of the city is distinctly dominated by Islamic architecture and </a:t>
            </a:r>
            <a:r>
              <a:rPr lang="en-US" sz="2000" b="1" dirty="0" smtClean="0"/>
              <a:t>the decorations </a:t>
            </a:r>
            <a:r>
              <a:rPr lang="en-US" sz="2000" b="1" dirty="0"/>
              <a:t>are a combination of Mughal and Turkish architecture.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077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B.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Read the text and complete the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question given below: 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98242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Khan </a:t>
            </a:r>
            <a:r>
              <a:rPr lang="en-US" sz="2000" b="1" dirty="0" err="1">
                <a:solidFill>
                  <a:srgbClr val="002060"/>
                </a:solidFill>
                <a:latin typeface="Book Antiqua" pitchFamily="18" charset="0"/>
              </a:rPr>
              <a:t>Jahan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 built a network of roads, bridges, public buildings and reservoirs to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make the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city habitable. There are about 360 mosques in the city. Among them the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most remarkable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is the multi-domed Shat </a:t>
            </a:r>
            <a:r>
              <a:rPr lang="en-US" sz="2000" b="1" dirty="0" err="1">
                <a:solidFill>
                  <a:srgbClr val="002060"/>
                </a:solidFill>
                <a:latin typeface="Book Antiqua" pitchFamily="18" charset="0"/>
              </a:rPr>
              <a:t>Gombuj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 Mosque. The mosque is unique in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the sense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that it has 60 pillars that support the roof, with 77 low height domes. The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4 towers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at 4 corners have smaller domes on the roof as well. The vast prayer hall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has 11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arched doorways on the east and 7 each on the north and south for light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and ventilation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. It has 7 aisles running along the length of the mosque and 11 deep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curves between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the slender stone columns. These columns support the curving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arches created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by the domes. The thickness of the arches is 6 feet and have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slightly narrowing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hollow and round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wall. The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west wall in the interior has 11 ‘</a:t>
            </a:r>
            <a:r>
              <a:rPr lang="en-US" sz="2000" b="1" dirty="0" err="1">
                <a:solidFill>
                  <a:srgbClr val="002060"/>
                </a:solidFill>
                <a:latin typeface="Book Antiqua" pitchFamily="18" charset="0"/>
              </a:rPr>
              <a:t>mihrabs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’ (niche in mosque pointing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towards </a:t>
            </a:r>
            <a:r>
              <a:rPr lang="en-US" sz="2000" b="1" dirty="0" err="1" smtClean="0">
                <a:solidFill>
                  <a:srgbClr val="002060"/>
                </a:solidFill>
                <a:latin typeface="Book Antiqua" pitchFamily="18" charset="0"/>
              </a:rPr>
              <a:t>Makkah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). These </a:t>
            </a:r>
            <a:r>
              <a:rPr lang="en-US" sz="2000" b="1" dirty="0" err="1">
                <a:solidFill>
                  <a:srgbClr val="002060"/>
                </a:solidFill>
                <a:latin typeface="Book Antiqua" pitchFamily="18" charset="0"/>
              </a:rPr>
              <a:t>mihrabs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 are decorated with stonework and terracotta. The floor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of the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mosque is made of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brick. Besides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being used as a prayer hall, Khan </a:t>
            </a:r>
            <a:r>
              <a:rPr lang="en-US" sz="2000" b="1" dirty="0" err="1">
                <a:solidFill>
                  <a:srgbClr val="002060"/>
                </a:solidFill>
                <a:latin typeface="Book Antiqua" pitchFamily="18" charset="0"/>
              </a:rPr>
              <a:t>Jahan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 used the mosque as his court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also. Today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, it is one of the greatest tourist attractions and one of the best 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</a:rPr>
              <a:t>architectural beauties </a:t>
            </a:r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of Bangladesh.</a:t>
            </a:r>
          </a:p>
        </p:txBody>
      </p:sp>
    </p:spTree>
    <p:extLst>
      <p:ext uri="{BB962C8B-B14F-4D97-AF65-F5344CB8AC3E}">
        <p14:creationId xmlns:p14="http://schemas.microsoft.com/office/powerpoint/2010/main" val="12144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70" y="1447800"/>
            <a:ext cx="875851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many domes in the Shat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mosque.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67000"/>
            <a:ext cx="830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Where is the Shat Gombuj Mosque situated in?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71" y="4114800"/>
            <a:ext cx="84761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Which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worn away with the passage of time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057400"/>
            <a:ext cx="800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66          b) 60          c) 77           d) 70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807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centre of Bagerhat            b) out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Bagerhat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suburb of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d)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of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Khulna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318" y="45720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pillars         b) domes       c) doors        d) roof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149850"/>
            <a:ext cx="83237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 Jahan Ali established this mosque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215" y="5591014"/>
            <a:ext cx="812538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14-th century                     b) 13-th century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15-th century                       d) 16-th century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76200"/>
            <a:ext cx="853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read the questions then choose the best answer.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6965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62400" y="20574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7400"/>
                <a:ext cx="1066800" cy="609600"/>
              </a:xfrm>
              <a:prstGeom prst="rect">
                <a:avLst/>
              </a:prstGeom>
              <a:blipFill rotWithShape="1">
                <a:blip r:embed="rId8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4629" y="35814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9" y="3581400"/>
                <a:ext cx="1066800" cy="609600"/>
              </a:xfrm>
              <a:prstGeom prst="rect">
                <a:avLst/>
              </a:prstGeom>
              <a:blipFill rotWithShape="1">
                <a:blip r:embed="rId9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14600" y="45720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572000"/>
                <a:ext cx="1066800" cy="609600"/>
              </a:xfrm>
              <a:prstGeom prst="rect">
                <a:avLst/>
              </a:prstGeom>
              <a:blipFill rotWithShape="1">
                <a:blip r:embed="rId10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1000" y="60960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96000"/>
                <a:ext cx="1066800" cy="609600"/>
              </a:xfrm>
              <a:prstGeom prst="rect">
                <a:avLst/>
              </a:prstGeom>
              <a:blipFill rotWithShape="1">
                <a:blip r:embed="rId10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1093</Words>
  <Application>Microsoft Office PowerPoint</Application>
  <PresentationFormat>On-screen Show (4:3)</PresentationFormat>
  <Paragraphs>123</Paragraphs>
  <Slides>24</Slides>
  <Notes>10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Andalus</vt:lpstr>
      <vt:lpstr>Arial</vt:lpstr>
      <vt:lpstr>Book Antiqua</vt:lpstr>
      <vt:lpstr>Calibri</vt:lpstr>
      <vt:lpstr>Cambria Math</vt:lpstr>
      <vt:lpstr>NikoshBAN</vt:lpstr>
      <vt:lpstr>Times New Roman</vt:lpstr>
      <vt:lpstr>Vrinda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Rasel</cp:lastModifiedBy>
  <cp:revision>488</cp:revision>
  <dcterms:created xsi:type="dcterms:W3CDTF">2006-08-16T00:00:00Z</dcterms:created>
  <dcterms:modified xsi:type="dcterms:W3CDTF">2020-02-29T05:39:05Z</dcterms:modified>
</cp:coreProperties>
</file>