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9" r:id="rId4"/>
    <p:sldId id="262" r:id="rId5"/>
    <p:sldId id="266" r:id="rId6"/>
    <p:sldId id="267" r:id="rId7"/>
    <p:sldId id="277" r:id="rId8"/>
    <p:sldId id="286" r:id="rId9"/>
    <p:sldId id="271" r:id="rId10"/>
    <p:sldId id="285" r:id="rId11"/>
    <p:sldId id="265" r:id="rId12"/>
    <p:sldId id="287" r:id="rId13"/>
    <p:sldId id="278" r:id="rId14"/>
    <p:sldId id="280" r:id="rId15"/>
    <p:sldId id="284" r:id="rId16"/>
    <p:sldId id="270" r:id="rId17"/>
    <p:sldId id="281" r:id="rId18"/>
    <p:sldId id="282" r:id="rId19"/>
    <p:sldId id="28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93228" autoAdjust="0"/>
  </p:normalViewPr>
  <p:slideViewPr>
    <p:cSldViewPr snapToGrid="0">
      <p:cViewPr varScale="1">
        <p:scale>
          <a:sx n="69" d="100"/>
          <a:sy n="69" d="100"/>
        </p:scale>
        <p:origin x="84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8250B-3CD4-423F-89C8-844CC720CAC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56F95-23B0-4A71-AD6A-38E7ECC21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96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456F95-23B0-4A71-AD6A-38E7ECC212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90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456F95-23B0-4A71-AD6A-38E7ECC212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12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325CFB-3CDF-4C75-B865-EAEB97C3C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1D41942-4A91-462E-965A-B1CE7F97AF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6AC3C7-A942-482D-A354-E12399F00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6084-81A9-4693-BF96-B2196927902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94F2270-7FFF-4285-B91F-88807A84C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47E6CE-F7E6-46AA-B64D-7962730D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BEF1-F575-4912-90F7-8D107048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50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3C6C87-8E29-491D-A7B0-23AB38EEC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A95DBBC-ECE5-4100-857C-BAD4A18AD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7C6DD3-1623-4C67-B6E2-FAEF724C5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6084-81A9-4693-BF96-B2196927902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D570F4-C57C-427A-887C-A99AF953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98C959-3B90-4C75-A32F-70185D3BC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BEF1-F575-4912-90F7-8D107048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7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F895084-1978-418D-84AF-64BA6CD09B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50C9C1D-C6D2-42BA-AF18-C372C4E1B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DA37BC2-1AB0-4FDA-A0DF-0B8B371DF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6084-81A9-4693-BF96-B2196927902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F9E183B-D31C-4700-969B-8F8693D7E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9C86C8-1C20-4681-98EF-FB92C8C44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BEF1-F575-4912-90F7-8D107048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0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2CD9E8-2D6A-4A28-91B8-8826F720E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A633CB-5396-44FD-A590-18557C4B7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1C8CDE3-5C57-4DC1-BA3A-BBBD0E2CF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6084-81A9-4693-BF96-B2196927902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6CED57-0953-4018-8794-1E0A45C3B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997021-E357-473A-AB28-AD47C9830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BEF1-F575-4912-90F7-8D107048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7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256FD6-CFD8-48EE-AE68-C005F99B4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0FF84F5-5903-4183-95FF-F239F950D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7553D5-E6DE-4DE6-8B8F-360387B8D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6084-81A9-4693-BF96-B2196927902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5C8B30-89F3-49DB-83C3-006CE9623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9AABD6-852F-4E75-B034-81F1302E5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BEF1-F575-4912-90F7-8D107048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1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42EBA6-F693-40D4-AB18-281EEAC67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7D2E7C-6949-4E0D-82AE-0E15D464F7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8DA95F6-8E5F-442D-844E-C329B2382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9D1BC7C-428E-4082-85E7-9079D4D69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6084-81A9-4693-BF96-B2196927902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9EF2025-087A-49CB-8328-830529250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B0F06CE-B0F9-43F1-9BEB-723EC5C52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BEF1-F575-4912-90F7-8D107048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4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B63A8C-8E24-4B2A-BBFD-A624A93DB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50FCEBB-52B1-4364-8275-A7D1E39D5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9831335-2EE2-4D56-8654-5397BEE8B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CCA2222-F67C-45C3-9049-97359A11C0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3B45031-8AA0-4329-A43C-D30791BC31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2531F33-97BB-4EE2-A944-2CB7978CA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6084-81A9-4693-BF96-B2196927902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2ED228A-7560-4685-B9CB-BB1008349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ED28065-2A68-4319-903C-7724F7D2E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BEF1-F575-4912-90F7-8D107048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25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22E92C-E9F4-4684-AA77-225227E76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E15186B-B3CF-40F9-ABF1-77BB321CD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6084-81A9-4693-BF96-B2196927902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C72CCE5-8CCF-43A5-AD09-CD0F6E3EC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B0ADD14-F54F-40DE-A6A8-E0389B86D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BEF1-F575-4912-90F7-8D107048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3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F5463B6-0AB7-44F6-BDCD-F52D233E8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6084-81A9-4693-BF96-B2196927902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DB418B8-8E82-42E6-8739-ED4FCB81F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A6D3544-9156-4BA4-BE33-01B2B4FE7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BEF1-F575-4912-90F7-8D107048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62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3D9D50-A743-4D96-96BD-B3849BCE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4E908E-0D0E-4B6D-BEC4-54F16780E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87A1A0C-B23E-4598-AAD3-3114314A8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6319BC2-B8DD-4B65-A171-CCFA8BF8E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6084-81A9-4693-BF96-B2196927902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AFBEA27-F328-4AA5-AA8F-7930D0552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041ED83-9EE5-4B88-80F1-6E96343C8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BEF1-F575-4912-90F7-8D107048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30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B880DA-5C9B-492E-8D3E-7A67B23DD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4FF7CB2-1FBF-49FE-8DAE-78F64722FF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E987B88-557F-49C1-9E23-07E97EF1C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F0740FA-2ECA-4C19-ABE3-0B4D905A3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6084-81A9-4693-BF96-B2196927902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184AC61-452C-4765-A58D-0BB06B77B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C81D4D7-BF89-45A2-9D8B-6D251D5F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BEF1-F575-4912-90F7-8D107048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4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775F113-3D57-43DE-B97B-2E1FAB21C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0E0B89A-7DF2-4079-80C6-9214AC89F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34F2C7-D978-45EA-8F11-AFDB9944FA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D6084-81A9-4693-BF96-B2196927902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47C97C-FD19-4DA7-842F-1FB3D698A4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472629-7F94-4AA0-AF19-BD3D85C4AE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1BEF1-F575-4912-90F7-8D107048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11.bin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11.wmf"/><Relationship Id="rId9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A1BA0AA-B2CD-47DC-9060-6988072EC3F7}"/>
              </a:ext>
            </a:extLst>
          </p:cNvPr>
          <p:cNvSpPr txBox="1"/>
          <p:nvPr/>
        </p:nvSpPr>
        <p:spPr>
          <a:xfrm>
            <a:off x="555908" y="-317474"/>
            <a:ext cx="1108018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0EE528B-1765-4A64-8E99-C05BE7564A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7275"/>
            <a:ext cx="12192000" cy="624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2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1849A76-58BC-48E5-9784-0A113E73757A}"/>
              </a:ext>
            </a:extLst>
          </p:cNvPr>
          <p:cNvSpPr txBox="1"/>
          <p:nvPr/>
        </p:nvSpPr>
        <p:spPr>
          <a:xfrm>
            <a:off x="1052944" y="3430094"/>
            <a:ext cx="75576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এখানে কত অংশ রং করা হয়েছে?</a:t>
            </a:r>
          </a:p>
          <a:p>
            <a:pPr algn="l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অংশ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4616799-96CC-45D0-8B4E-4A7E3265F06B}"/>
              </a:ext>
            </a:extLst>
          </p:cNvPr>
          <p:cNvSpPr/>
          <p:nvPr/>
        </p:nvSpPr>
        <p:spPr>
          <a:xfrm>
            <a:off x="5193792" y="682752"/>
            <a:ext cx="1804418" cy="18521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59831C9-32CD-4C15-85BF-23B59A253FEE}"/>
              </a:ext>
            </a:extLst>
          </p:cNvPr>
          <p:cNvSpPr/>
          <p:nvPr/>
        </p:nvSpPr>
        <p:spPr>
          <a:xfrm>
            <a:off x="3328416" y="682752"/>
            <a:ext cx="1865376" cy="18521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819774"/>
              </p:ext>
            </p:extLst>
          </p:nvPr>
        </p:nvGraphicFramePr>
        <p:xfrm>
          <a:off x="1303158" y="4005880"/>
          <a:ext cx="497933" cy="1178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4" imgW="139680" imgH="406080" progId="Equation.3">
                  <p:embed/>
                </p:oleObj>
              </mc:Choice>
              <mc:Fallback>
                <p:oleObj name="Equation" r:id="rId4" imgW="13968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03158" y="4005880"/>
                        <a:ext cx="497933" cy="11785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374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  <p:bldP spid="5" grpId="0" animBg="1"/>
      <p:bldP spid="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350176B-756F-445B-AFFB-A76A93E31183}"/>
              </a:ext>
            </a:extLst>
          </p:cNvPr>
          <p:cNvSpPr txBox="1"/>
          <p:nvPr/>
        </p:nvSpPr>
        <p:spPr>
          <a:xfrm>
            <a:off x="0" y="768096"/>
            <a:ext cx="11948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দুই টুকরা একত্রে রাখলে কী তৈরি হবে?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F085C4D-55FC-4ECD-9CAF-18B59CEE97DD}"/>
              </a:ext>
            </a:extLst>
          </p:cNvPr>
          <p:cNvCxnSpPr>
            <a:cxnSpLocks/>
          </p:cNvCxnSpPr>
          <p:nvPr/>
        </p:nvCxnSpPr>
        <p:spPr>
          <a:xfrm>
            <a:off x="3352800" y="2523744"/>
            <a:ext cx="0" cy="1816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4C41343-F1F7-4AE0-B600-0CD23E97C8F6}"/>
              </a:ext>
            </a:extLst>
          </p:cNvPr>
          <p:cNvSpPr txBox="1"/>
          <p:nvPr/>
        </p:nvSpPr>
        <p:spPr>
          <a:xfrm>
            <a:off x="4974336" y="2523744"/>
            <a:ext cx="58521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   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একত্রে রাখলে তৈরি হয়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DE550209-C409-4681-8595-6B20D0DEE105}"/>
              </a:ext>
            </a:extLst>
          </p:cNvPr>
          <p:cNvSpPr/>
          <p:nvPr/>
        </p:nvSpPr>
        <p:spPr>
          <a:xfrm>
            <a:off x="2304289" y="2468880"/>
            <a:ext cx="2072636" cy="18166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7F36562E-1983-4B2F-A8B3-1C1694CD6B09}"/>
              </a:ext>
            </a:extLst>
          </p:cNvPr>
          <p:cNvSpPr/>
          <p:nvPr/>
        </p:nvSpPr>
        <p:spPr>
          <a:xfrm>
            <a:off x="8156447" y="3590544"/>
            <a:ext cx="1414272" cy="12679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180794"/>
              </p:ext>
            </p:extLst>
          </p:nvPr>
        </p:nvGraphicFramePr>
        <p:xfrm>
          <a:off x="6126480" y="2127968"/>
          <a:ext cx="554181" cy="161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139680" imgH="406080" progId="Equation.3">
                  <p:embed/>
                </p:oleObj>
              </mc:Choice>
              <mc:Fallback>
                <p:oleObj name="Equation" r:id="rId3" imgW="13968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26480" y="2127968"/>
                        <a:ext cx="554181" cy="161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036458"/>
              </p:ext>
            </p:extLst>
          </p:nvPr>
        </p:nvGraphicFramePr>
        <p:xfrm>
          <a:off x="0" y="509272"/>
          <a:ext cx="527075" cy="1533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5" imgW="139680" imgH="406080" progId="Equation.3">
                  <p:embed/>
                </p:oleObj>
              </mc:Choice>
              <mc:Fallback>
                <p:oleObj name="Equation" r:id="rId5" imgW="13968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509272"/>
                        <a:ext cx="527075" cy="15333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773307"/>
              </p:ext>
            </p:extLst>
          </p:nvPr>
        </p:nvGraphicFramePr>
        <p:xfrm>
          <a:off x="2682171" y="2799019"/>
          <a:ext cx="402454" cy="117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7" imgW="139680" imgH="406080" progId="Equation.3">
                  <p:embed/>
                </p:oleObj>
              </mc:Choice>
              <mc:Fallback>
                <p:oleObj name="Equation" r:id="rId7" imgW="13968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82171" y="2799019"/>
                        <a:ext cx="402454" cy="1170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084116"/>
              </p:ext>
            </p:extLst>
          </p:nvPr>
        </p:nvGraphicFramePr>
        <p:xfrm>
          <a:off x="3602982" y="2842801"/>
          <a:ext cx="410420" cy="1193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8" imgW="139680" imgH="406080" progId="Equation.3">
                  <p:embed/>
                </p:oleObj>
              </mc:Choice>
              <mc:Fallback>
                <p:oleObj name="Equation" r:id="rId8" imgW="13968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02982" y="2842801"/>
                        <a:ext cx="410420" cy="11939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651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C2F4C26-8FED-4248-98F9-D331E1853F41}"/>
              </a:ext>
            </a:extLst>
          </p:cNvPr>
          <p:cNvSpPr txBox="1"/>
          <p:nvPr/>
        </p:nvSpPr>
        <p:spPr>
          <a:xfrm>
            <a:off x="2121408" y="3864864"/>
            <a:ext cx="8375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কাগজকে ৪ টি সমান ভাগে ভাগ করা হয়েছে। </a:t>
            </a:r>
          </a:p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প্রতিটি ভাগকে কী বলা হয়?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0493BD0-3426-4950-B280-2628DD08A2C4}"/>
              </a:ext>
            </a:extLst>
          </p:cNvPr>
          <p:cNvSpPr/>
          <p:nvPr/>
        </p:nvSpPr>
        <p:spPr>
          <a:xfrm>
            <a:off x="2011680" y="694944"/>
            <a:ext cx="4962144" cy="29626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E537CB97-62DD-4663-93D9-0263DA74B996}"/>
              </a:ext>
            </a:extLst>
          </p:cNvPr>
          <p:cNvCxnSpPr>
            <a:stCxn id="3" idx="0"/>
            <a:endCxn id="3" idx="2"/>
          </p:cNvCxnSpPr>
          <p:nvPr/>
        </p:nvCxnSpPr>
        <p:spPr>
          <a:xfrm>
            <a:off x="4492752" y="694944"/>
            <a:ext cx="0" cy="2962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03B546FD-B68C-4598-B4AA-47E961ADDCF2}"/>
              </a:ext>
            </a:extLst>
          </p:cNvPr>
          <p:cNvCxnSpPr>
            <a:stCxn id="3" idx="1"/>
            <a:endCxn id="3" idx="3"/>
          </p:cNvCxnSpPr>
          <p:nvPr/>
        </p:nvCxnSpPr>
        <p:spPr>
          <a:xfrm>
            <a:off x="2011680" y="2176272"/>
            <a:ext cx="4962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57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xmlns="" id="{4D11026F-FFEE-4F6C-BE5A-8DCEF5920A54}"/>
              </a:ext>
            </a:extLst>
          </p:cNvPr>
          <p:cNvCxnSpPr/>
          <p:nvPr/>
        </p:nvCxnSpPr>
        <p:spPr>
          <a:xfrm>
            <a:off x="3355145" y="158964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E5F8FF7-8301-4CAE-87B9-BB356F7041C1}"/>
              </a:ext>
            </a:extLst>
          </p:cNvPr>
          <p:cNvSpPr txBox="1"/>
          <p:nvPr/>
        </p:nvSpPr>
        <p:spPr>
          <a:xfrm>
            <a:off x="5166594" y="671733"/>
            <a:ext cx="62601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একে আমরা এক চতুর্থাংশ বা চার ভাগের এক ভাগ বলি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লিখি।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9BB5774-6D08-4C6E-A28B-47ECD3E76CE9}"/>
              </a:ext>
            </a:extLst>
          </p:cNvPr>
          <p:cNvSpPr/>
          <p:nvPr/>
        </p:nvSpPr>
        <p:spPr>
          <a:xfrm>
            <a:off x="1024128" y="890016"/>
            <a:ext cx="3560064" cy="3560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0D9EFF70-E1FE-4F6D-8902-2514E0A81C88}"/>
              </a:ext>
            </a:extLst>
          </p:cNvPr>
          <p:cNvCxnSpPr>
            <a:cxnSpLocks/>
            <a:stCxn id="9" idx="0"/>
            <a:endCxn id="9" idx="2"/>
          </p:cNvCxnSpPr>
          <p:nvPr/>
        </p:nvCxnSpPr>
        <p:spPr>
          <a:xfrm>
            <a:off x="2804160" y="890016"/>
            <a:ext cx="0" cy="3560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1910C377-9C5C-44FD-B845-B49AC4CB8C1C}"/>
              </a:ext>
            </a:extLst>
          </p:cNvPr>
          <p:cNvCxnSpPr>
            <a:cxnSpLocks/>
            <a:stCxn id="9" idx="1"/>
            <a:endCxn id="9" idx="3"/>
          </p:cNvCxnSpPr>
          <p:nvPr/>
        </p:nvCxnSpPr>
        <p:spPr>
          <a:xfrm>
            <a:off x="1024128" y="2670048"/>
            <a:ext cx="3560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341898AE-94FA-44C2-B890-E75531966493}"/>
              </a:ext>
            </a:extLst>
          </p:cNvPr>
          <p:cNvSpPr/>
          <p:nvPr/>
        </p:nvSpPr>
        <p:spPr>
          <a:xfrm>
            <a:off x="1024128" y="890016"/>
            <a:ext cx="1780015" cy="178002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930022"/>
              </p:ext>
            </p:extLst>
          </p:nvPr>
        </p:nvGraphicFramePr>
        <p:xfrm>
          <a:off x="7355031" y="2279747"/>
          <a:ext cx="445077" cy="1254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139680" imgH="393480" progId="Equation.3">
                  <p:embed/>
                </p:oleObj>
              </mc:Choice>
              <mc:Fallback>
                <p:oleObj name="Equation" r:id="rId3" imgW="1396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55031" y="2279747"/>
                        <a:ext cx="445077" cy="1254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41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AF5B3F8-4746-4B85-A327-4B5F95D4844D}"/>
              </a:ext>
            </a:extLst>
          </p:cNvPr>
          <p:cNvSpPr txBox="1"/>
          <p:nvPr/>
        </p:nvSpPr>
        <p:spPr>
          <a:xfrm>
            <a:off x="805495" y="603460"/>
            <a:ext cx="928974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8000" u="sng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8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অংশকে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আমরা কি বলি?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অর্ধেক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 দুই ভাগের এক ভাগ।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অংশকে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আমরা কি বলি?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এক চতুর্থাংশ বা চার ভাগের এক ভাগ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111218"/>
              </p:ext>
            </p:extLst>
          </p:nvPr>
        </p:nvGraphicFramePr>
        <p:xfrm>
          <a:off x="1249192" y="1619788"/>
          <a:ext cx="355907" cy="1035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139680" imgH="406080" progId="Equation.3">
                  <p:embed/>
                </p:oleObj>
              </mc:Choice>
              <mc:Fallback>
                <p:oleObj name="Equation" r:id="rId3" imgW="13968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49192" y="1619788"/>
                        <a:ext cx="355907" cy="10353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531793"/>
              </p:ext>
            </p:extLst>
          </p:nvPr>
        </p:nvGraphicFramePr>
        <p:xfrm>
          <a:off x="1249192" y="3971518"/>
          <a:ext cx="430068" cy="1212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5" imgW="139680" imgH="393480" progId="Equation.3">
                  <p:embed/>
                </p:oleObj>
              </mc:Choice>
              <mc:Fallback>
                <p:oleObj name="Equation" r:id="rId5" imgW="1396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49192" y="3971518"/>
                        <a:ext cx="430068" cy="12120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586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55BB8D0-EC73-428F-A79E-8B9406816755}"/>
              </a:ext>
            </a:extLst>
          </p:cNvPr>
          <p:cNvSpPr/>
          <p:nvPr/>
        </p:nvSpPr>
        <p:spPr>
          <a:xfrm>
            <a:off x="4193317" y="2105561"/>
            <a:ext cx="401103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8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  <a:endParaRPr lang="en-US" sz="80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90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C41041D-32DE-4E21-A6EB-4B5FAB009032}"/>
              </a:ext>
            </a:extLst>
          </p:cNvPr>
          <p:cNvSpPr txBox="1"/>
          <p:nvPr/>
        </p:nvSpPr>
        <p:spPr>
          <a:xfrm>
            <a:off x="1207132" y="377620"/>
            <a:ext cx="9372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আকৃতি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গুলো খাতায় লিখ এবং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ভাগ রং কর।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7B4D41D1-18D9-4D77-9EB4-3A733255E52B}"/>
              </a:ext>
            </a:extLst>
          </p:cNvPr>
          <p:cNvCxnSpPr>
            <a:cxnSpLocks/>
          </p:cNvCxnSpPr>
          <p:nvPr/>
        </p:nvCxnSpPr>
        <p:spPr>
          <a:xfrm>
            <a:off x="2845460" y="2712219"/>
            <a:ext cx="0" cy="1829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Isosceles Triangle 6">
            <a:extLst>
              <a:ext uri="{FF2B5EF4-FFF2-40B4-BE49-F238E27FC236}">
                <a16:creationId xmlns:a16="http://schemas.microsoft.com/office/drawing/2014/main" xmlns="" id="{7C46C2A9-2389-471F-9560-562C4882CD7D}"/>
              </a:ext>
            </a:extLst>
          </p:cNvPr>
          <p:cNvSpPr/>
          <p:nvPr/>
        </p:nvSpPr>
        <p:spPr>
          <a:xfrm>
            <a:off x="5783179" y="2690822"/>
            <a:ext cx="3150268" cy="1787163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191282D5-ADAF-4E8D-AA0D-6DD30B0745A2}"/>
              </a:ext>
            </a:extLst>
          </p:cNvPr>
          <p:cNvCxnSpPr>
            <a:cxnSpLocks/>
            <a:stCxn id="7" idx="0"/>
            <a:endCxn id="7" idx="3"/>
          </p:cNvCxnSpPr>
          <p:nvPr/>
        </p:nvCxnSpPr>
        <p:spPr>
          <a:xfrm>
            <a:off x="7358313" y="2690822"/>
            <a:ext cx="0" cy="1787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BF9F617-DF2E-4999-B864-2840A8A0BD34}"/>
              </a:ext>
            </a:extLst>
          </p:cNvPr>
          <p:cNvSpPr txBox="1"/>
          <p:nvPr/>
        </p:nvSpPr>
        <p:spPr>
          <a:xfrm>
            <a:off x="1247248" y="5134978"/>
            <a:ext cx="3396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দল নং-০১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3182BCA-9D25-4964-A716-F63984EE10EF}"/>
              </a:ext>
            </a:extLst>
          </p:cNvPr>
          <p:cNvSpPr txBox="1"/>
          <p:nvPr/>
        </p:nvSpPr>
        <p:spPr>
          <a:xfrm>
            <a:off x="6214311" y="5134977"/>
            <a:ext cx="28695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দল নং-০২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2185A1D5-69FE-4C6E-8651-95271564772C}"/>
              </a:ext>
            </a:extLst>
          </p:cNvPr>
          <p:cNvSpPr/>
          <p:nvPr/>
        </p:nvSpPr>
        <p:spPr>
          <a:xfrm>
            <a:off x="1068478" y="2816352"/>
            <a:ext cx="3429590" cy="16826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864186"/>
              </p:ext>
            </p:extLst>
          </p:nvPr>
        </p:nvGraphicFramePr>
        <p:xfrm>
          <a:off x="10022670" y="168130"/>
          <a:ext cx="369971" cy="1428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3" imgW="114120" imgH="228600" progId="Equation.3">
                  <p:embed/>
                </p:oleObj>
              </mc:Choice>
              <mc:Fallback>
                <p:oleObj name="Equation" r:id="rId3" imgW="1141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22670" y="168130"/>
                        <a:ext cx="369971" cy="14289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501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12" grpId="0"/>
      <p:bldP spid="13" grpId="0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5E9ED58-ECC1-444C-97D7-BC5A8B2868DA}"/>
              </a:ext>
            </a:extLst>
          </p:cNvPr>
          <p:cNvSpPr txBox="1"/>
          <p:nvPr/>
        </p:nvSpPr>
        <p:spPr>
          <a:xfrm>
            <a:off x="438912" y="449228"/>
            <a:ext cx="11314175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138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নিরাময়ঃ</a:t>
            </a:r>
            <a:endParaRPr lang="en-US" sz="138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সবল শিক্ষার্থী দিয়ে দূর্বল শিক্ষার্থীদের নিরাময় দিব।</a:t>
            </a:r>
          </a:p>
          <a:p>
            <a:pPr algn="l"/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49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BFD4569-EEB3-4B03-A990-C5244CFBA8DB}"/>
              </a:ext>
            </a:extLst>
          </p:cNvPr>
          <p:cNvSpPr txBox="1"/>
          <p:nvPr/>
        </p:nvSpPr>
        <p:spPr>
          <a:xfrm>
            <a:off x="97536" y="1997242"/>
            <a:ext cx="120944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হলো  এর   থেকে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বড়/সমান/ছোট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দুই টুকরা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হলো  এর  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থেকে বড়/সমান/ছোট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তিন টুকরা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হলো   এর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থেকে বড়/সমান/ছোট।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67E3030-60DA-4BCC-A09F-2CE2393AFD8F}"/>
              </a:ext>
            </a:extLst>
          </p:cNvPr>
          <p:cNvSpPr txBox="1"/>
          <p:nvPr/>
        </p:nvSpPr>
        <p:spPr>
          <a:xfrm>
            <a:off x="97536" y="0"/>
            <a:ext cx="113507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138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138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373175"/>
              </p:ext>
            </p:extLst>
          </p:nvPr>
        </p:nvGraphicFramePr>
        <p:xfrm>
          <a:off x="3318749" y="1849560"/>
          <a:ext cx="472786" cy="1203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3" imgW="114120" imgH="228600" progId="Equation.3">
                  <p:embed/>
                </p:oleObj>
              </mc:Choice>
              <mc:Fallback>
                <p:oleObj name="Equation" r:id="rId3" imgW="1141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18749" y="1849560"/>
                        <a:ext cx="472786" cy="1203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741705"/>
              </p:ext>
            </p:extLst>
          </p:nvPr>
        </p:nvGraphicFramePr>
        <p:xfrm>
          <a:off x="6578624" y="2785042"/>
          <a:ext cx="595746" cy="1105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5" imgW="114120" imgH="228600" progId="Equation.3">
                  <p:embed/>
                </p:oleObj>
              </mc:Choice>
              <mc:Fallback>
                <p:oleObj name="Equation" r:id="rId5" imgW="1141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78624" y="2785042"/>
                        <a:ext cx="595746" cy="1105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881378"/>
              </p:ext>
            </p:extLst>
          </p:nvPr>
        </p:nvGraphicFramePr>
        <p:xfrm>
          <a:off x="456313" y="1908777"/>
          <a:ext cx="348689" cy="982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6" imgW="139680" imgH="393480" progId="Equation.3">
                  <p:embed/>
                </p:oleObj>
              </mc:Choice>
              <mc:Fallback>
                <p:oleObj name="Equation" r:id="rId6" imgW="1396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6313" y="1908777"/>
                        <a:ext cx="348689" cy="982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46647"/>
              </p:ext>
            </p:extLst>
          </p:nvPr>
        </p:nvGraphicFramePr>
        <p:xfrm>
          <a:off x="560522" y="3890068"/>
          <a:ext cx="443923" cy="1251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8" imgW="139680" imgH="393480" progId="Equation.3">
                  <p:embed/>
                </p:oleObj>
              </mc:Choice>
              <mc:Fallback>
                <p:oleObj name="Equation" r:id="rId8" imgW="1396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60522" y="3890068"/>
                        <a:ext cx="443923" cy="1251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604077"/>
              </p:ext>
            </p:extLst>
          </p:nvPr>
        </p:nvGraphicFramePr>
        <p:xfrm>
          <a:off x="560522" y="2982821"/>
          <a:ext cx="348688" cy="982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10" imgW="139680" imgH="393480" progId="Equation.3">
                  <p:embed/>
                </p:oleObj>
              </mc:Choice>
              <mc:Fallback>
                <p:oleObj name="Equation" r:id="rId10" imgW="1396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60522" y="2982821"/>
                        <a:ext cx="348688" cy="9826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313024"/>
              </p:ext>
            </p:extLst>
          </p:nvPr>
        </p:nvGraphicFramePr>
        <p:xfrm>
          <a:off x="5704603" y="3660720"/>
          <a:ext cx="595746" cy="1105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11" imgW="114120" imgH="228600" progId="Equation.3">
                  <p:embed/>
                </p:oleObj>
              </mc:Choice>
              <mc:Fallback>
                <p:oleObj name="Equation" r:id="rId11" imgW="1141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04603" y="3660720"/>
                        <a:ext cx="595746" cy="1105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768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E2D805D-8419-4AD4-87E1-19F2779D6FE0}"/>
              </a:ext>
            </a:extLst>
          </p:cNvPr>
          <p:cNvSpPr txBox="1"/>
          <p:nvPr/>
        </p:nvSpPr>
        <p:spPr>
          <a:xfrm>
            <a:off x="3121153" y="-288179"/>
            <a:ext cx="53035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38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2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569AAA1-9057-4467-908D-D564B9F34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" y="1609344"/>
            <a:ext cx="12009120" cy="519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48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4358286-826F-49C3-8B8F-E5C90A7C3C31}"/>
              </a:ext>
            </a:extLst>
          </p:cNvPr>
          <p:cNvSpPr txBox="1"/>
          <p:nvPr/>
        </p:nvSpPr>
        <p:spPr>
          <a:xfrm>
            <a:off x="512064" y="2252305"/>
            <a:ext cx="11679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নামঃ মোছাঃ জহুরা খাতুন। </a:t>
            </a: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পদবিঃ সহকারি শিক্ষক।</a:t>
            </a: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বিদ্যালয়ঃ হিমাইতপুর সরকারি প্রাথমিক বালিকা বিদ্যালয়, পাবনা।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BD23FE-E10B-46C1-8FFD-8A7A78EB5D53}"/>
              </a:ext>
            </a:extLst>
          </p:cNvPr>
          <p:cNvSpPr txBox="1"/>
          <p:nvPr/>
        </p:nvSpPr>
        <p:spPr>
          <a:xfrm>
            <a:off x="1194816" y="646176"/>
            <a:ext cx="102534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r>
              <a:rPr lang="bn-IN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</a:p>
          <a:p>
            <a:pPr algn="ctr"/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77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EA36567-A798-405C-815E-F0ACC76959E3}"/>
              </a:ext>
            </a:extLst>
          </p:cNvPr>
          <p:cNvSpPr txBox="1"/>
          <p:nvPr/>
        </p:nvSpPr>
        <p:spPr>
          <a:xfrm>
            <a:off x="239151" y="717452"/>
            <a:ext cx="101091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8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r>
              <a:rPr lang="en-US" sz="8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1780411-F108-4A53-8CA3-F2CDF2BC07AC}"/>
              </a:ext>
            </a:extLst>
          </p:cNvPr>
          <p:cNvSpPr txBox="1"/>
          <p:nvPr/>
        </p:nvSpPr>
        <p:spPr>
          <a:xfrm>
            <a:off x="450166" y="2377440"/>
            <a:ext cx="10536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C88AD9D-540C-402D-BF7F-BFE7BCE2C187}"/>
              </a:ext>
            </a:extLst>
          </p:cNvPr>
          <p:cNvSpPr txBox="1"/>
          <p:nvPr/>
        </p:nvSpPr>
        <p:spPr>
          <a:xfrm>
            <a:off x="634947" y="2766548"/>
            <a:ext cx="97133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দ্বিতীয়।</a:t>
            </a:r>
          </a:p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প্রাথমিক গণিত।</a:t>
            </a:r>
          </a:p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পাঠঃ ভগ্নাংশ।</a:t>
            </a:r>
          </a:p>
          <a:p>
            <a:pPr algn="ctr"/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89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D0D63CA-CA93-4D77-AAF7-CB92B153DD7B}"/>
              </a:ext>
            </a:extLst>
          </p:cNvPr>
          <p:cNvSpPr txBox="1"/>
          <p:nvPr/>
        </p:nvSpPr>
        <p:spPr>
          <a:xfrm>
            <a:off x="0" y="464235"/>
            <a:ext cx="12192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u="sng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6000" u="sng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60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60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১৯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.1.1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পূর্ণ বস্তুর অর্ধেক চিনে বলতে পারবে।</a:t>
            </a:r>
          </a:p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19.1.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কোন বস্তুর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চার ভাগের এক ভাগ চিনে বলতে পারবে।</a:t>
            </a:r>
          </a:p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19.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.1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অর্ধেককে ১/২, চার ভাগের এক ভাগকে ১/৪ বলে তা চিনে বলতে পারবে।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37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28571E2-5311-497A-A49E-657B7D7B0B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0" b="-1713"/>
          <a:stretch/>
        </p:blipFill>
        <p:spPr>
          <a:xfrm flipV="1">
            <a:off x="6323373" y="2715126"/>
            <a:ext cx="3622734" cy="62965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F08B52D-07A1-4BDE-832C-1544FB6F16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98" y="335440"/>
            <a:ext cx="5628302" cy="60186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E853DB6-8190-4649-BCF5-3A0708063BD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44"/>
          <a:stretch/>
        </p:blipFill>
        <p:spPr>
          <a:xfrm>
            <a:off x="8985504" y="335439"/>
            <a:ext cx="2568110" cy="601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30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1366A5F-77BD-4A32-B1E5-573D3376529E}"/>
              </a:ext>
            </a:extLst>
          </p:cNvPr>
          <p:cNvSpPr txBox="1"/>
          <p:nvPr/>
        </p:nvSpPr>
        <p:spPr>
          <a:xfrm>
            <a:off x="644769" y="1785856"/>
            <a:ext cx="1090246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66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ভগ্নাংশ</a:t>
            </a:r>
            <a:endParaRPr lang="en-US" sz="80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59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CEC625A-C80C-471B-9968-3A521B923A58}"/>
              </a:ext>
            </a:extLst>
          </p:cNvPr>
          <p:cNvSpPr txBox="1"/>
          <p:nvPr/>
        </p:nvSpPr>
        <p:spPr>
          <a:xfrm>
            <a:off x="150040" y="5546701"/>
            <a:ext cx="11249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একটি বস্তুকে যখন সমান অংশে ভাগ করা হয় তখন তাকে ভগ্নাংশ বলে।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AD5496C-E575-4CD7-B16A-57BC70CA2BD9}"/>
              </a:ext>
            </a:extLst>
          </p:cNvPr>
          <p:cNvSpPr txBox="1"/>
          <p:nvPr/>
        </p:nvSpPr>
        <p:spPr>
          <a:xfrm>
            <a:off x="1720940" y="4403320"/>
            <a:ext cx="8107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দুই ভাগ হলো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6F7BAAB-31EA-4BC3-B16A-1E81927C72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53"/>
          <a:stretch/>
        </p:blipFill>
        <p:spPr>
          <a:xfrm>
            <a:off x="5888735" y="170348"/>
            <a:ext cx="1672589" cy="392058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3D54077-4FD1-4809-9097-25DF910684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158"/>
          <a:stretch/>
        </p:blipFill>
        <p:spPr>
          <a:xfrm>
            <a:off x="3974591" y="170348"/>
            <a:ext cx="1914144" cy="392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11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1.85185E-6 L -0.34844 -0.0030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22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0.38347 -0.0013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67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246A1A1-F19D-47E8-83E2-482AD5EBFE26}"/>
              </a:ext>
            </a:extLst>
          </p:cNvPr>
          <p:cNvSpPr txBox="1"/>
          <p:nvPr/>
        </p:nvSpPr>
        <p:spPr>
          <a:xfrm>
            <a:off x="3816096" y="3786461"/>
            <a:ext cx="4169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এটি একটি কাগজ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5456371-BBA5-405C-99DB-D3307123D7C2}"/>
              </a:ext>
            </a:extLst>
          </p:cNvPr>
          <p:cNvSpPr txBox="1"/>
          <p:nvPr/>
        </p:nvSpPr>
        <p:spPr>
          <a:xfrm>
            <a:off x="1463040" y="5159585"/>
            <a:ext cx="10046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এটিকে আমরা সমান দুই ভাগ করবো।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9377CB9-A26B-4B0E-8A5E-FC2561C08A9F}"/>
              </a:ext>
            </a:extLst>
          </p:cNvPr>
          <p:cNvSpPr/>
          <p:nvPr/>
        </p:nvSpPr>
        <p:spPr>
          <a:xfrm>
            <a:off x="4230624" y="682752"/>
            <a:ext cx="1865376" cy="2746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8B42B30-72A0-422D-A800-A39F64F38183}"/>
              </a:ext>
            </a:extLst>
          </p:cNvPr>
          <p:cNvSpPr/>
          <p:nvPr/>
        </p:nvSpPr>
        <p:spPr>
          <a:xfrm>
            <a:off x="6096000" y="682752"/>
            <a:ext cx="1755650" cy="2746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6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48148E-6 L -0.34206 0.0006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09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48148E-6 L 0.35299 -0.0011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4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5" grpId="1" animBg="1"/>
      <p:bldP spid="6" grpId="0" animBg="1"/>
      <p:bldP spid="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33E1C5B-8F55-41E9-BA5E-BA5121032523}"/>
              </a:ext>
            </a:extLst>
          </p:cNvPr>
          <p:cNvSpPr txBox="1"/>
          <p:nvPr/>
        </p:nvSpPr>
        <p:spPr>
          <a:xfrm>
            <a:off x="1194816" y="4258735"/>
            <a:ext cx="84190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একে আমরা অর্ধেক বা দুই ভাগের এক ভাগ বলি এবং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লিখি </a:t>
            </a:r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।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717477F1-1871-4828-AD02-85A6F4691BED}"/>
              </a:ext>
            </a:extLst>
          </p:cNvPr>
          <p:cNvCxnSpPr>
            <a:cxnSpLocks/>
          </p:cNvCxnSpPr>
          <p:nvPr/>
        </p:nvCxnSpPr>
        <p:spPr>
          <a:xfrm>
            <a:off x="10359309" y="43961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3364CE85-5683-405A-87BB-42892FC10796}"/>
              </a:ext>
            </a:extLst>
          </p:cNvPr>
          <p:cNvCxnSpPr>
            <a:cxnSpLocks/>
          </p:cNvCxnSpPr>
          <p:nvPr/>
        </p:nvCxnSpPr>
        <p:spPr>
          <a:xfrm>
            <a:off x="9940862" y="6142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E5069168-D24B-4785-A177-7CCD0EB7ADA3}"/>
              </a:ext>
            </a:extLst>
          </p:cNvPr>
          <p:cNvCxnSpPr>
            <a:cxnSpLocks/>
          </p:cNvCxnSpPr>
          <p:nvPr/>
        </p:nvCxnSpPr>
        <p:spPr>
          <a:xfrm>
            <a:off x="9940862" y="6142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351CD563-C2F2-4DAD-9113-BA0410AD57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0" b="-2133"/>
          <a:stretch/>
        </p:blipFill>
        <p:spPr>
          <a:xfrm>
            <a:off x="8062898" y="2553286"/>
            <a:ext cx="2143125" cy="457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2DA3F4F-924B-43E8-BBEB-E7B581669503}"/>
              </a:ext>
            </a:extLst>
          </p:cNvPr>
          <p:cNvSpPr txBox="1"/>
          <p:nvPr/>
        </p:nvSpPr>
        <p:spPr>
          <a:xfrm>
            <a:off x="1194816" y="3243072"/>
            <a:ext cx="76809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এখানে কয় ভাগ করা হলো?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EEC57CA0-660C-4841-BB25-9748341431AA}"/>
              </a:ext>
            </a:extLst>
          </p:cNvPr>
          <p:cNvSpPr/>
          <p:nvPr/>
        </p:nvSpPr>
        <p:spPr>
          <a:xfrm>
            <a:off x="1536192" y="694944"/>
            <a:ext cx="890016" cy="181262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44F9B657-2A0E-4A17-A285-D83E08E67E84}"/>
              </a:ext>
            </a:extLst>
          </p:cNvPr>
          <p:cNvSpPr/>
          <p:nvPr/>
        </p:nvSpPr>
        <p:spPr>
          <a:xfrm>
            <a:off x="2426208" y="694943"/>
            <a:ext cx="890016" cy="18126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xmlns="" id="{B23E6B9D-E46E-4FDE-A7BF-D4EC5FDE88BB}"/>
              </a:ext>
            </a:extLst>
          </p:cNvPr>
          <p:cNvSpPr/>
          <p:nvPr/>
        </p:nvSpPr>
        <p:spPr>
          <a:xfrm>
            <a:off x="7010400" y="694943"/>
            <a:ext cx="890016" cy="1812623"/>
          </a:xfrm>
          <a:prstGeom prst="triangle">
            <a:avLst>
              <a:gd name="adj" fmla="val 10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xmlns="" id="{9FA3966D-BE42-4109-ABC8-EF1BA787B17F}"/>
              </a:ext>
            </a:extLst>
          </p:cNvPr>
          <p:cNvSpPr/>
          <p:nvPr/>
        </p:nvSpPr>
        <p:spPr>
          <a:xfrm>
            <a:off x="7900416" y="694943"/>
            <a:ext cx="975362" cy="1812623"/>
          </a:xfrm>
          <a:prstGeom prst="triangle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30468"/>
              </p:ext>
            </p:extLst>
          </p:nvPr>
        </p:nvGraphicFramePr>
        <p:xfrm>
          <a:off x="7010400" y="5274210"/>
          <a:ext cx="281604" cy="81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139680" imgH="406080" progId="Equation.3">
                  <p:embed/>
                </p:oleObj>
              </mc:Choice>
              <mc:Fallback>
                <p:oleObj name="Equation" r:id="rId4" imgW="13968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10400" y="5274210"/>
                        <a:ext cx="281604" cy="819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581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31" grpId="0" animBg="1"/>
      <p:bldP spid="32" grpId="0" animBg="1"/>
      <p:bldP spid="33" grpId="0" animBg="1"/>
      <p:bldP spid="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6000" dirty="0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256</Words>
  <Application>Microsoft Office PowerPoint</Application>
  <PresentationFormat>Widescreen</PresentationFormat>
  <Paragraphs>48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Office Theme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P_T_I</cp:lastModifiedBy>
  <cp:revision>94</cp:revision>
  <dcterms:created xsi:type="dcterms:W3CDTF">2020-02-27T11:13:04Z</dcterms:created>
  <dcterms:modified xsi:type="dcterms:W3CDTF">2020-03-03T07:37:22Z</dcterms:modified>
</cp:coreProperties>
</file>