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71" r:id="rId9"/>
    <p:sldId id="265" r:id="rId10"/>
    <p:sldId id="266" r:id="rId11"/>
    <p:sldId id="268" r:id="rId12"/>
    <p:sldId id="270" r:id="rId13"/>
    <p:sldId id="264" r:id="rId14"/>
    <p:sldId id="267" r:id="rId15"/>
    <p:sldId id="273" r:id="rId16"/>
    <p:sldId id="269" r:id="rId17"/>
    <p:sldId id="274" r:id="rId18"/>
    <p:sldId id="275" r:id="rId19"/>
    <p:sldId id="276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295E-0357-45AB-81EB-08A677469B7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DA682-EEE5-4C25-AE01-1443AF5B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8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A682-EEE5-4C25-AE01-1443AF5B28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7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8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5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920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6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7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3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9FF9-DC53-42D4-B9E0-BCB127A473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6DCE-2410-4D9A-AAAD-CE2E0608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8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143000"/>
            <a:ext cx="8382000" cy="5609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972" y="20782"/>
            <a:ext cx="11175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 </a:t>
            </a:r>
            <a:endParaRPr lang="en-US" sz="8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1" y="1545647"/>
            <a:ext cx="5334000" cy="2667000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962479"/>
            <a:ext cx="6019800" cy="3505199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6612" y="609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16824" y="449064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ফসল কাটার দৃশ্য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0612" y="451746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ফসল মাড়াই চলছে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862" y="5449439"/>
            <a:ext cx="803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অগ্রহায়ন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মাসে আমন ধান কেটে ঘরে তোলা হয়।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7612" y="5449439"/>
            <a:ext cx="950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নবান্ন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গ্রাম বাংলার নতুন ধান ঘরে তোলার উৎসব।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1281544"/>
            <a:ext cx="5334000" cy="3233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457200"/>
            <a:ext cx="4495800" cy="22652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3657600"/>
            <a:ext cx="4343400" cy="2143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751012" y="289841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নকশী পিঠা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7612" y="609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পুলি পিঠা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218" y="6073304"/>
            <a:ext cx="1081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ঘরে ঘরে নতুন ধানের চাল দিয়ে নানা রকম পিঠা ও খাবার তৈরি করা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6063" y="4831228"/>
            <a:ext cx="512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ঢেঁকিতে চালের গুঁড়ো তৈরি করছে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80684" y="2334491"/>
            <a:ext cx="11887200" cy="152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4563" y="1752600"/>
            <a:ext cx="2514600" cy="6096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933161"/>
            <a:ext cx="1954285" cy="1361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2012" y="4114800"/>
            <a:ext cx="9935872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নবান্ন কী? নবান্ন উৎসব তুমি কিভাবে উদযাপন করবে দুইটি বাক্যে লেখ।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79412" y="4114800"/>
            <a:ext cx="1752600" cy="1143000"/>
          </a:xfrm>
          <a:prstGeom prst="chevron">
            <a:avLst>
              <a:gd name="adj" fmla="val 75455"/>
            </a:avLst>
          </a:prstGeom>
          <a:solidFill>
            <a:srgbClr val="0070C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6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9" y="504444"/>
            <a:ext cx="7192098" cy="480060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568036"/>
            <a:ext cx="3849400" cy="1762125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33" y="2828544"/>
            <a:ext cx="3832369" cy="221894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13" name="Group 12"/>
          <p:cNvGrpSpPr/>
          <p:nvPr/>
        </p:nvGrpSpPr>
        <p:grpSpPr>
          <a:xfrm>
            <a:off x="1903412" y="2330161"/>
            <a:ext cx="8782700" cy="3726370"/>
            <a:chOff x="1903412" y="2330161"/>
            <a:chExt cx="8782700" cy="3726370"/>
          </a:xfrm>
        </p:grpSpPr>
        <p:sp>
          <p:nvSpPr>
            <p:cNvPr id="4" name="TextBox 3"/>
            <p:cNvSpPr txBox="1"/>
            <p:nvPr/>
          </p:nvSpPr>
          <p:spPr>
            <a:xfrm>
              <a:off x="1903412" y="5410200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পৌষমেলা </a:t>
              </a:r>
              <a:endPara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38112" y="5228844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যাত্রাপালা </a:t>
              </a:r>
              <a:endPara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19493" y="2330161"/>
              <a:ext cx="2799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নাচ </a:t>
              </a:r>
              <a:endPara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99727" y="5563447"/>
            <a:ext cx="946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পৌষ মেলা গ্রাম বাংলার আরও একটি সামাজিক উৎসব।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4799" y="5410200"/>
            <a:ext cx="798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পৌষ মাসে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 উৎসবের আয়োজন করা হয়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2429" y="5526395"/>
            <a:ext cx="884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এছাড়াও থাকে গান, নাচ ও যাত্রা পালার আসর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9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62088" y="625332"/>
            <a:ext cx="9139454" cy="4561029"/>
            <a:chOff x="1721715" y="533400"/>
            <a:chExt cx="9139454" cy="4561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054" y="3203715"/>
              <a:ext cx="3285115" cy="18383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812" y="533400"/>
              <a:ext cx="3276600" cy="1847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15" y="1634472"/>
              <a:ext cx="3276600" cy="2514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715" y="3203715"/>
              <a:ext cx="3276600" cy="18907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715" y="600506"/>
              <a:ext cx="3276600" cy="18383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1416915" y="381000"/>
            <a:ext cx="9829800" cy="5410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2012" y="243883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ভাপা পিঠা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1451" y="518636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চিতই পিঠা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6812" y="507076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পাকান পিঠা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4212" y="236782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ভাপা পুলি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6915" y="416335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সেমাই পিঠা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2230" y="6019800"/>
            <a:ext cx="924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গ্রামের ঘরে ঘরে চলে পিঠা বানানোর উৎসব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5788" y="602744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পৌষমেলায় নানা রকম পিঠা ও খাবার পাওয়া যায় 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  <p:bldP spid="15" grpId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67" y="1541312"/>
            <a:ext cx="3686690" cy="486795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08" y="1447799"/>
            <a:ext cx="3667703" cy="4829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912" y="346364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 বাংলাদেশ ও বিশ্বপরিচয় বইয়ের ৬৬ নং পৃষ্ঠা বের কর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12" y="228600"/>
            <a:ext cx="3258385" cy="1959879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180684" y="2334491"/>
            <a:ext cx="11887200" cy="152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4563" y="1752600"/>
            <a:ext cx="2514600" cy="6096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20" y="2930888"/>
            <a:ext cx="48768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তিনটি দলে ভাগ হয়ে যাও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130" y="3659556"/>
            <a:ext cx="9906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প্রত্যেক দল এক এক করে বল সামাজিক উৎসবগুলো  কীভাবে উদযাপন করা যায়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3812" y="1176388"/>
            <a:ext cx="6736080" cy="762000"/>
          </a:xfrm>
          <a:prstGeom prst="roundRect">
            <a:avLst>
              <a:gd name="adj" fmla="val 4394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79612" y="1188994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করি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639" y="976745"/>
            <a:ext cx="1188720" cy="11887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359" y="2937164"/>
            <a:ext cx="809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তোমার প্রিয় সামাজিক উৎসব কোনটি ও কেন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1359" y="3886200"/>
            <a:ext cx="809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শীতে কোন পিঠা খেতে  ভাল লাগে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1359" y="4800600"/>
            <a:ext cx="10093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পহেলা বৈশাখে মেলায় কখনো গিয়েছ? সেখানে কী কী হয় 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8200" y="2424545"/>
            <a:ext cx="10896600" cy="3962400"/>
          </a:xfrm>
          <a:prstGeom prst="round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" grpId="0" animBg="1"/>
      <p:bldP spid="24" grpId="0"/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24" y="381744"/>
            <a:ext cx="2305050" cy="1981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E06982-A2E3-46EE-9DB6-F7D5B579F6C3}"/>
              </a:ext>
            </a:extLst>
          </p:cNvPr>
          <p:cNvSpPr/>
          <p:nvPr/>
        </p:nvSpPr>
        <p:spPr>
          <a:xfrm>
            <a:off x="-1" y="1961346"/>
            <a:ext cx="12188825" cy="40159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212" y="3657600"/>
            <a:ext cx="108966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কীভাবে তোমার বিদ্যালয়ে পহেলা বৈশাখ উদযাপন করা যায়? এ বিষয়ে একটি পরিকল্পনা তৈরি করে আনবে।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3212" y="1345563"/>
            <a:ext cx="2514600" cy="6096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8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5" y="1803400"/>
            <a:ext cx="11942924" cy="5018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5212" y="0"/>
            <a:ext cx="96774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003" y="549093"/>
            <a:ext cx="3185161" cy="1107996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12" y="3231793"/>
            <a:ext cx="5697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মোঃ মতিয়ার রহমান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বাঘাডাঙ্গা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প্রাথমিক বিদ্যালয়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দামুড়হুদা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1858" y="2819400"/>
            <a:ext cx="5808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আমাদের ইতিহাস ও সংস্কৃতি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নববর্ষ ও অন্যান্য উৎসব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35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03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/03/2020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88" y="2138055"/>
            <a:ext cx="11734800" cy="4495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58188" y="2667000"/>
            <a:ext cx="45719" cy="356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39279" y="3467099"/>
            <a:ext cx="11469975" cy="175260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1654" y="3714569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১৫.৪.১ দেশের সামাজিক উৎসবগুলো বলতে পারবে (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বাংলা নববর্ষ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, পৌষ মেলা, নবান্ন উৎসব ইত্যাদি )।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84" y="692723"/>
            <a:ext cx="11668703" cy="1015663"/>
          </a:xfrm>
          <a:prstGeom prst="rect">
            <a:avLst/>
          </a:prstGeom>
          <a:solidFill>
            <a:srgbClr val="7030A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0612" y="207818"/>
            <a:ext cx="70866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 মনোযোগ দিয়ে দেখ 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41" y="1447800"/>
            <a:ext cx="4512831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59" y="1371600"/>
            <a:ext cx="449046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80" y="3789218"/>
            <a:ext cx="4490460" cy="220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50" y="3810000"/>
            <a:ext cx="4490461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048019" y="2419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এবার বলতো ছবিগুলোতে কী কী দেখলে ? 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9150" y="221257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 এই ধরনের উৎসব কখন উদযাপন করে থাকি? 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3412" y="252034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আজকের পাঠের বিষয় কী হতে পারে?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/>
      <p:bldP spid="11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998" y="753935"/>
            <a:ext cx="353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Decision 1"/>
          <p:cNvSpPr/>
          <p:nvPr/>
        </p:nvSpPr>
        <p:spPr>
          <a:xfrm>
            <a:off x="38388" y="1677265"/>
            <a:ext cx="12038012" cy="137680"/>
          </a:xfrm>
          <a:prstGeom prst="flowChartDecisi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12812" y="2348245"/>
            <a:ext cx="10439400" cy="2771110"/>
            <a:chOff x="773761" y="2348245"/>
            <a:chExt cx="10439400" cy="2771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12" y="2819400"/>
              <a:ext cx="2362200" cy="1828800"/>
            </a:xfrm>
            <a:prstGeom prst="rect">
              <a:avLst/>
            </a:prstGeom>
            <a:effectLst>
              <a:softEdge rad="63500"/>
            </a:effectLst>
            <a:scene3d>
              <a:camera prst="perspectiveContrastingRightFacing"/>
              <a:lightRig rig="threePt" dir="t"/>
            </a:scene3d>
          </p:spPr>
        </p:pic>
        <p:sp>
          <p:nvSpPr>
            <p:cNvPr id="4" name="Flowchart: Process 3"/>
            <p:cNvSpPr/>
            <p:nvPr/>
          </p:nvSpPr>
          <p:spPr>
            <a:xfrm>
              <a:off x="773761" y="2348245"/>
              <a:ext cx="10439400" cy="277111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5012" y="3179802"/>
              <a:ext cx="625042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6600" b="1" dirty="0">
                  <a:latin typeface="NikoshBAN" pitchFamily="2" charset="0"/>
                  <a:cs typeface="NikoshBAN" pitchFamily="2" charset="0"/>
                </a:rPr>
                <a:t>নববর্ষ ও অন্যান্য উৎসব</a:t>
              </a:r>
              <a:endParaRPr lang="en-US" sz="6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Flowchart: Decision 8"/>
          <p:cNvSpPr/>
          <p:nvPr/>
        </p:nvSpPr>
        <p:spPr>
          <a:xfrm>
            <a:off x="38388" y="5562600"/>
            <a:ext cx="12038012" cy="137680"/>
          </a:xfrm>
          <a:prstGeom prst="flowChartDecisi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5060" y="175915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 নববর্ষের প্রথম দিন পহেলা বৈশাখ, ১৪ই এপ্রিল।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2185" y="5867400"/>
            <a:ext cx="812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পহেলা বৈশাখ বাঙ্গালিদের প্রধান সামাজিক উৎসব।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35696" y="942108"/>
            <a:ext cx="8376728" cy="4562704"/>
            <a:chOff x="2135696" y="942108"/>
            <a:chExt cx="8376728" cy="45627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824" y="3581124"/>
              <a:ext cx="4038600" cy="1923688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090" y="942108"/>
              <a:ext cx="4828022" cy="18772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696" y="3581124"/>
              <a:ext cx="4016665" cy="1923688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" name="Group 1"/>
          <p:cNvGrpSpPr/>
          <p:nvPr/>
        </p:nvGrpSpPr>
        <p:grpSpPr>
          <a:xfrm>
            <a:off x="2353329" y="2955575"/>
            <a:ext cx="8043857" cy="3426538"/>
            <a:chOff x="2353329" y="2955575"/>
            <a:chExt cx="8043857" cy="3426538"/>
          </a:xfrm>
        </p:grpSpPr>
        <p:grpSp>
          <p:nvGrpSpPr>
            <p:cNvPr id="5" name="Group 4"/>
            <p:cNvGrpSpPr/>
            <p:nvPr/>
          </p:nvGrpSpPr>
          <p:grpSpPr>
            <a:xfrm>
              <a:off x="3204801" y="2955575"/>
              <a:ext cx="7192385" cy="3426538"/>
              <a:chOff x="3617912" y="3172690"/>
              <a:chExt cx="7192385" cy="342653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617912" y="3172690"/>
                <a:ext cx="464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b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পহেলা বৈশাখ, ১৪ই এপ্রিল </a:t>
                </a:r>
                <a:endParaRPr lang="en-US" sz="3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71697" y="5952897"/>
                <a:ext cx="4038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পহেলা বৈশাখের উৎসব </a:t>
                </a:r>
                <a:endParaRPr lang="en-US" sz="3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353329" y="5715000"/>
              <a:ext cx="3581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নাচের অনুষ্ঠান</a:t>
              </a:r>
              <a:endPara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1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84" y="1247507"/>
            <a:ext cx="4084928" cy="188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TopRigh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54" y="1281802"/>
            <a:ext cx="4334376" cy="1852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BottomLef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3836519"/>
            <a:ext cx="4714805" cy="192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TopRight"/>
            <a:lightRig rig="threePt" dir="t"/>
          </a:scene3d>
        </p:spPr>
      </p:pic>
      <p:grpSp>
        <p:nvGrpSpPr>
          <p:cNvPr id="2" name="Group 1"/>
          <p:cNvGrpSpPr/>
          <p:nvPr/>
        </p:nvGrpSpPr>
        <p:grpSpPr>
          <a:xfrm>
            <a:off x="1704684" y="3133873"/>
            <a:ext cx="8443803" cy="3381506"/>
            <a:chOff x="1704684" y="3133873"/>
            <a:chExt cx="8443803" cy="3381506"/>
          </a:xfrm>
        </p:grpSpPr>
        <p:sp>
          <p:nvSpPr>
            <p:cNvPr id="9" name="TextBox 8"/>
            <p:cNvSpPr txBox="1"/>
            <p:nvPr/>
          </p:nvSpPr>
          <p:spPr>
            <a:xfrm>
              <a:off x="1704684" y="3133873"/>
              <a:ext cx="4846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বাঁশ ও বেতের  তৈরি জিনিস</a:t>
              </a:r>
              <a:endPara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89412" y="5869048"/>
              <a:ext cx="381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মিষ্টি </a:t>
              </a:r>
              <a:endPara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52887" y="3199639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মাটির তৈরি জিনিস</a:t>
              </a:r>
              <a:endPara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59607" y="208278"/>
            <a:ext cx="883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তোমরা কি জানো এগুলো সাধারনত কোথায় পাওয়া যায়?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6654" y="5903353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এসব জিনিস বৈশাখী মেলায় পাওয়া যায়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35" y="1270804"/>
            <a:ext cx="79248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1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752600"/>
            <a:ext cx="4574041" cy="261591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" name="Group 6"/>
          <p:cNvGrpSpPr/>
          <p:nvPr/>
        </p:nvGrpSpPr>
        <p:grpSpPr>
          <a:xfrm>
            <a:off x="8317213" y="3106449"/>
            <a:ext cx="3429000" cy="2524124"/>
            <a:chOff x="7848825" y="1370237"/>
            <a:chExt cx="2698524" cy="3181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24" y="1370237"/>
              <a:ext cx="2676525" cy="1590675"/>
            </a:xfrm>
            <a:prstGeom prst="rect">
              <a:avLst/>
            </a:prstGeom>
            <a:ln w="38100"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825" y="2960912"/>
              <a:ext cx="2676524" cy="1590675"/>
            </a:xfrm>
            <a:prstGeom prst="rect">
              <a:avLst/>
            </a:prstGeom>
            <a:ln w="38100"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6" y="627568"/>
            <a:ext cx="3381375" cy="247888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4646612" y="4614821"/>
            <a:ext cx="2664102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হালখাতা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612" y="5622346"/>
            <a:ext cx="1129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পহেলা বৈশাখে ব্যবসায়ীরা নতুন খাতায় নতুন বছরের হিসাব লিখতে শুরু করেন । একে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বলে।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5212" y="5899344"/>
            <a:ext cx="958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ব্যবসায়ীরা এইদিনে ক্রেতাদের মিষ্টি দিয়ে আপ্যায়ন করে থাকেন।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012" y="475679"/>
            <a:ext cx="2019048" cy="1333333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139627" y="1809012"/>
            <a:ext cx="11961813" cy="152400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tored Data 4"/>
          <p:cNvSpPr/>
          <p:nvPr/>
        </p:nvSpPr>
        <p:spPr>
          <a:xfrm>
            <a:off x="131112" y="1107887"/>
            <a:ext cx="3580318" cy="660055"/>
          </a:xfrm>
          <a:prstGeom prst="flowChartOnlineStorag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0212" y="3505200"/>
            <a:ext cx="7592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বাঙ্গালিদের প্রধান সামাজিক উৎসবের নাম লেখ।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012660" y="3276600"/>
            <a:ext cx="990600" cy="12192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386</Words>
  <Application>Microsoft Office PowerPoint</Application>
  <PresentationFormat>Custom</PresentationFormat>
  <Paragraphs>70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RC</cp:lastModifiedBy>
  <cp:revision>167</cp:revision>
  <dcterms:created xsi:type="dcterms:W3CDTF">2006-08-16T00:00:00Z</dcterms:created>
  <dcterms:modified xsi:type="dcterms:W3CDTF">2020-03-03T03:43:32Z</dcterms:modified>
</cp:coreProperties>
</file>