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72" r:id="rId6"/>
    <p:sldId id="273" r:id="rId7"/>
    <p:sldId id="262" r:id="rId8"/>
    <p:sldId id="270" r:id="rId9"/>
    <p:sldId id="274" r:id="rId10"/>
    <p:sldId id="275" r:id="rId11"/>
    <p:sldId id="268" r:id="rId12"/>
    <p:sldId id="260" r:id="rId13"/>
    <p:sldId id="276" r:id="rId14"/>
    <p:sldId id="269" r:id="rId15"/>
    <p:sldId id="278" r:id="rId16"/>
    <p:sldId id="263" r:id="rId17"/>
    <p:sldId id="265" r:id="rId18"/>
    <p:sldId id="271" r:id="rId19"/>
    <p:sldId id="26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6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219F-6245-4441-9443-D3385DEFCB4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7776-63A5-4523-B237-B1F9B26B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5228" y="0"/>
            <a:ext cx="7120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/>
              <a:t>স্বা</a:t>
            </a:r>
            <a:r>
              <a:rPr lang="en-US" sz="9600" dirty="0" err="1" smtClean="0">
                <a:solidFill>
                  <a:srgbClr val="002060"/>
                </a:solidFill>
              </a:rPr>
              <a:t>গ</a:t>
            </a:r>
            <a:r>
              <a:rPr lang="en-US" sz="9600" dirty="0" err="1" smtClean="0">
                <a:solidFill>
                  <a:srgbClr val="FF0000"/>
                </a:solidFill>
              </a:rPr>
              <a:t>ত</a:t>
            </a:r>
            <a:r>
              <a:rPr lang="en-US" sz="9600" dirty="0" err="1" smtClean="0">
                <a:solidFill>
                  <a:srgbClr val="FFC000"/>
                </a:solidFill>
              </a:rPr>
              <a:t>ম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15" y="2087806"/>
            <a:ext cx="5703767" cy="4277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6493"/>
            <a:ext cx="1219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</a:rPr>
              <a:t> </a:t>
            </a:r>
            <a:r>
              <a:rPr lang="bn-IN" sz="5400" dirty="0">
                <a:solidFill>
                  <a:schemeClr val="bg1"/>
                </a:solidFill>
              </a:rPr>
              <a:t>বংশ বৃদ্ধি করে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0" y="-164239"/>
            <a:ext cx="6186125" cy="1313646"/>
          </a:xfrm>
          <a:prstGeom prst="horizontalScroll">
            <a:avLst>
              <a:gd name="adj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bg1"/>
                </a:solidFill>
              </a:rPr>
              <a:t>জী</a:t>
            </a:r>
            <a:r>
              <a:rPr lang="en-US" sz="4000" dirty="0" smtClean="0">
                <a:solidFill>
                  <a:schemeClr val="bg1"/>
                </a:solidFill>
              </a:rPr>
              <a:t>ব</a:t>
            </a:r>
            <a:r>
              <a:rPr lang="bn-BD" sz="4000" dirty="0" smtClean="0">
                <a:solidFill>
                  <a:schemeClr val="bg1"/>
                </a:solidFill>
              </a:rPr>
              <a:t> বস্তু</a:t>
            </a:r>
            <a:r>
              <a:rPr lang="en-US" sz="4000" dirty="0" smtClean="0">
                <a:solidFill>
                  <a:schemeClr val="bg1"/>
                </a:solidFill>
              </a:rPr>
              <a:t>র </a:t>
            </a:r>
            <a:r>
              <a:rPr lang="bn-BD" sz="4000" dirty="0" smtClean="0">
                <a:solidFill>
                  <a:schemeClr val="bg1"/>
                </a:solidFill>
              </a:rPr>
              <a:t>বৈশিষ্ট্য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291085"/>
            <a:ext cx="10998474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জীব শ্বাস নেয়</a:t>
            </a:r>
            <a:endParaRPr lang="en-US" sz="6000" dirty="0" smtClean="0">
              <a:solidFill>
                <a:schemeClr val="bg1"/>
              </a:solidFill>
            </a:endParaRPr>
          </a:p>
          <a:p>
            <a:endParaRPr lang="en-US" sz="60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4104062"/>
            <a:ext cx="12192001" cy="258532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</a:rPr>
              <a:t>জীবের পানি প্রয়োজন 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5400" dirty="0" smtClean="0">
              <a:solidFill>
                <a:schemeClr val="bg1"/>
              </a:solidFill>
            </a:endParaRPr>
          </a:p>
          <a:p>
            <a:endParaRPr lang="en-US" sz="54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" y="1149407"/>
            <a:ext cx="11476893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জীব বৃদ্ধি পায় </a:t>
            </a:r>
            <a:endParaRPr lang="en-US" sz="60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6"/>
          <a:stretch/>
        </p:blipFill>
        <p:spPr>
          <a:xfrm>
            <a:off x="6727612" y="-1"/>
            <a:ext cx="4749279" cy="22785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7347" r="13573" b="9527"/>
          <a:stretch/>
        </p:blipFill>
        <p:spPr>
          <a:xfrm>
            <a:off x="9190891" y="2278579"/>
            <a:ext cx="2321169" cy="26365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"/>
          <a:stretch/>
        </p:blipFill>
        <p:spPr>
          <a:xfrm>
            <a:off x="6186123" y="4104062"/>
            <a:ext cx="2600688" cy="25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616496" y="2784685"/>
            <a:ext cx="2025037" cy="14368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42976" y="3041369"/>
            <a:ext cx="1290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84966" y="3373101"/>
            <a:ext cx="750386" cy="245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926300" y="3331214"/>
            <a:ext cx="417105" cy="8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81467" y="2687989"/>
            <a:ext cx="1944807" cy="14085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16496" y="122340"/>
            <a:ext cx="3194390" cy="15392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36151" y="5311826"/>
            <a:ext cx="3344340" cy="133921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868230" y="2883876"/>
            <a:ext cx="2081124" cy="152920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07802" y="1579893"/>
            <a:ext cx="5836" cy="1634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29014" y="4536382"/>
            <a:ext cx="0" cy="4576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579256" y="2496310"/>
            <a:ext cx="2351314" cy="179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9678" y="2881974"/>
            <a:ext cx="1390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91429" y="1971"/>
            <a:ext cx="3251199" cy="171268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7584" y="2361226"/>
            <a:ext cx="3135084" cy="17694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15946" y="2476771"/>
            <a:ext cx="3280229" cy="181130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91429" y="4923873"/>
            <a:ext cx="3381829" cy="187234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44377" y="3382425"/>
            <a:ext cx="14514" cy="21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54913" y="4290482"/>
            <a:ext cx="0" cy="497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82343" y="1803744"/>
            <a:ext cx="0" cy="5574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1703" y="3404366"/>
            <a:ext cx="5831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832496" y="3393395"/>
            <a:ext cx="60234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636" y="103030"/>
            <a:ext cx="5707071" cy="1131231"/>
          </a:xfrm>
          <a:prstGeom prst="horizontalScroll">
            <a:avLst>
              <a:gd name="adj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</a:rPr>
              <a:t>জড় বস্তুর </a:t>
            </a:r>
            <a:r>
              <a:rPr lang="en-US" sz="4000" dirty="0" err="1" smtClean="0">
                <a:solidFill>
                  <a:schemeClr val="bg1"/>
                </a:solidFill>
              </a:rPr>
              <a:t>বৈশি</a:t>
            </a:r>
            <a:r>
              <a:rPr lang="bn-BD" sz="4000" dirty="0" smtClean="0">
                <a:solidFill>
                  <a:schemeClr val="bg1"/>
                </a:solidFill>
              </a:rPr>
              <a:t>ষ্ট্য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781"/>
            <a:ext cx="2811439" cy="267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1323833"/>
            <a:ext cx="2757808" cy="2355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1323833"/>
            <a:ext cx="2333767" cy="236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15" y="1138781"/>
            <a:ext cx="3302759" cy="26748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637" y="3813664"/>
            <a:ext cx="12153364" cy="5884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এগুলোর জীবন নেই।</a:t>
            </a:r>
            <a:endParaRPr lang="bn-IN" sz="6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4811" y="5031932"/>
            <a:ext cx="12153363" cy="6171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 smtClean="0"/>
              <a:t>এগুলো নিজেরা নড়াচড়া করতে পারে না।</a:t>
            </a:r>
            <a:endParaRPr lang="en-US" sz="5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1365" y="4445078"/>
            <a:ext cx="12153363" cy="5868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 smtClean="0"/>
              <a:t>এগুলো ছোট থেকে বড় হয় না।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3992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138143"/>
            <a:ext cx="1076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বইয়ের ৬-৭ পৃষ্ঠা বের করে নিরবে দেখ।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5" y="1284211"/>
            <a:ext cx="9366737" cy="50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1290786"/>
            <a:ext cx="11795032" cy="58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জীব ও জড়ে মধ্যে পার্থক্য কর ।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84334"/>
              </p:ext>
            </p:extLst>
          </p:nvPr>
        </p:nvGraphicFramePr>
        <p:xfrm>
          <a:off x="1031630" y="2157047"/>
          <a:ext cx="11218986" cy="51933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09493"/>
                <a:gridCol w="5609493"/>
              </a:tblGrid>
              <a:tr h="1992924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tx1"/>
                          </a:solidFill>
                        </a:rPr>
                        <a:t>জীব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tx1"/>
                          </a:solidFill>
                        </a:rPr>
                        <a:t>জড়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395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১)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১)</a:t>
                      </a:r>
                    </a:p>
                  </a:txBody>
                  <a:tcPr/>
                </a:tc>
              </a:tr>
              <a:tr h="550395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২)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২)</a:t>
                      </a:r>
                      <a:endParaRPr lang="en-US" sz="3600" dirty="0"/>
                    </a:p>
                  </a:txBody>
                  <a:tcPr/>
                </a:tc>
              </a:tr>
              <a:tr h="550395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৩)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৩)</a:t>
                      </a:r>
                      <a:endParaRPr lang="en-US" sz="3600" dirty="0"/>
                    </a:p>
                  </a:txBody>
                  <a:tcPr/>
                </a:tc>
              </a:tr>
              <a:tr h="550395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৪)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৪)</a:t>
                      </a:r>
                      <a:endParaRPr lang="en-US" sz="3600" dirty="0"/>
                    </a:p>
                  </a:txBody>
                  <a:tcPr/>
                </a:tc>
              </a:tr>
              <a:tr h="550395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৫)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৫)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818" y="466280"/>
            <a:ext cx="4855119" cy="70788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দলীয় কাজ </a:t>
            </a:r>
            <a:r>
              <a:rPr lang="en-US" sz="4000" dirty="0" smtClean="0">
                <a:solidFill>
                  <a:schemeClr val="bg1"/>
                </a:solidFill>
              </a:rPr>
              <a:t>:-</a:t>
            </a:r>
            <a:r>
              <a:rPr lang="bn-BD" sz="4000" dirty="0" smtClean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0" y="362364"/>
            <a:ext cx="4138246" cy="867103"/>
          </a:xfrm>
          <a:prstGeom prst="wedgeRectCallout">
            <a:avLst>
              <a:gd name="adj1" fmla="val 42685"/>
              <a:gd name="adj2" fmla="val 11392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+mj-lt"/>
              </a:rPr>
              <a:t>জোড়ায় কাজ 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:</a:t>
            </a:r>
            <a:r>
              <a:rPr lang="bn-BD" sz="4000" dirty="0">
                <a:solidFill>
                  <a:srgbClr val="C00000"/>
                </a:solidFill>
                <a:latin typeface="+mj-lt"/>
              </a:rPr>
              <a:t>-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21338"/>
              </p:ext>
            </p:extLst>
          </p:nvPr>
        </p:nvGraphicFramePr>
        <p:xfrm>
          <a:off x="182110" y="2369384"/>
          <a:ext cx="11587656" cy="331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3828"/>
                <a:gridCol w="5793828"/>
              </a:tblGrid>
              <a:tr h="90396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জীব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/>
                        <a:t>জড়</a:t>
                      </a:r>
                      <a:endParaRPr lang="en-US" sz="4000" dirty="0"/>
                    </a:p>
                  </a:txBody>
                  <a:tcPr/>
                </a:tc>
              </a:tr>
              <a:tr h="606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39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39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4371" y="1418897"/>
            <a:ext cx="9234551" cy="70788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 জীব ও জড় বস্তুর </a:t>
            </a:r>
            <a:r>
              <a:rPr lang="bn-IN" sz="4000" dirty="0" smtClean="0">
                <a:solidFill>
                  <a:schemeClr val="bg1"/>
                </a:solidFill>
              </a:rPr>
              <a:t>বৈশিষ্ঠ </a:t>
            </a:r>
            <a:r>
              <a:rPr lang="bn-BD" sz="4000" dirty="0" smtClean="0">
                <a:solidFill>
                  <a:schemeClr val="bg1"/>
                </a:solidFill>
              </a:rPr>
              <a:t>গুলো লেখি?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42646"/>
            <a:ext cx="12192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/>
              <a:t>মূল্যায়ন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0" y="3244334"/>
            <a:ext cx="1207476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/>
              <a:t>৫</a:t>
            </a:r>
            <a:r>
              <a:rPr lang="bn-BD" sz="4800" dirty="0" smtClean="0"/>
              <a:t>টি </a:t>
            </a:r>
            <a:r>
              <a:rPr lang="bn-BD" sz="4800" dirty="0"/>
              <a:t>জীব </a:t>
            </a:r>
            <a:r>
              <a:rPr lang="bn-BD" sz="4800" dirty="0" smtClean="0"/>
              <a:t>ও</a:t>
            </a:r>
            <a:r>
              <a:rPr lang="bn-IN" sz="4800" dirty="0" smtClean="0"/>
              <a:t> ৫টি</a:t>
            </a:r>
            <a:r>
              <a:rPr lang="bn-BD" sz="4800" dirty="0" smtClean="0"/>
              <a:t> </a:t>
            </a:r>
            <a:r>
              <a:rPr lang="bn-BD" sz="4800" dirty="0"/>
              <a:t>জড় বস্তুর নাম লিখ?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55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898636" y="567558"/>
            <a:ext cx="5021518" cy="819807"/>
          </a:xfrm>
          <a:prstGeom prst="wedgeRectCallout">
            <a:avLst>
              <a:gd name="adj1" fmla="val -113"/>
              <a:gd name="adj2" fmla="val 112416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</a:rPr>
              <a:t>বাড়ির </a:t>
            </a:r>
            <a:r>
              <a:rPr lang="bn-BD" sz="4400" dirty="0">
                <a:solidFill>
                  <a:schemeClr val="bg1"/>
                </a:solidFill>
              </a:rPr>
              <a:t>কাজ </a:t>
            </a:r>
            <a:r>
              <a:rPr lang="en-US" sz="4400" dirty="0" smtClean="0">
                <a:solidFill>
                  <a:schemeClr val="bg1"/>
                </a:solidFill>
              </a:rPr>
              <a:t>:</a:t>
            </a:r>
            <a:r>
              <a:rPr lang="bn-BD" sz="4400" dirty="0" smtClean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887" y="3496711"/>
            <a:ext cx="11404534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800" dirty="0" smtClean="0">
                <a:solidFill>
                  <a:schemeClr val="bg1"/>
                </a:solidFill>
              </a:rPr>
              <a:t>তোমার পরিচিত পাঁচটি জীব ও জড় বস্তুর নাম লেখ?</a:t>
            </a:r>
          </a:p>
          <a:p>
            <a:pPr marL="742950" indent="-742950">
              <a:buAutoNum type="arabicParenR"/>
            </a:pPr>
            <a:r>
              <a:rPr lang="bn-BD" sz="4800" dirty="0" smtClean="0">
                <a:solidFill>
                  <a:schemeClr val="bg1"/>
                </a:solidFill>
              </a:rPr>
              <a:t>জীবের ৩টি বৈশিষ্ট্য লেখ?</a:t>
            </a:r>
          </a:p>
          <a:p>
            <a:pPr marL="742950" indent="-742950">
              <a:buFontTx/>
              <a:buAutoNum type="arabicParenR"/>
            </a:pPr>
            <a:r>
              <a:rPr lang="bn-BD" sz="4800" dirty="0">
                <a:solidFill>
                  <a:schemeClr val="bg1"/>
                </a:solidFill>
              </a:rPr>
              <a:t>জড়ের ৩টি বৈশিষ্ট্য লেখ</a:t>
            </a:r>
            <a:r>
              <a:rPr lang="bn-BD" sz="48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353C506-A7AF-4FA2-9868-AD6FD7DA0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36" y="100996"/>
            <a:ext cx="4001036" cy="36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832338" y="318128"/>
            <a:ext cx="9483970" cy="1542197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2338" y="2096407"/>
            <a:ext cx="10433539" cy="3999593"/>
          </a:xfrm>
          <a:prstGeom prst="homePlat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মহিবুর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রসুলপুর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141" y="119053"/>
            <a:ext cx="2654289" cy="33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1"/>
            <a:ext cx="12191999" cy="6896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222" y="768065"/>
            <a:ext cx="538917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 ধন্যবাদ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1" y="4447218"/>
            <a:ext cx="3906814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শুভ বিদায়</a:t>
            </a:r>
            <a:endParaRPr lang="en-US" sz="8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8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6462" y="2067690"/>
            <a:ext cx="7326923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শ্রে</a:t>
            </a:r>
            <a:r>
              <a:rPr lang="bn-BD" sz="5400" dirty="0" smtClean="0"/>
              <a:t>ণিঃ৩য়</a:t>
            </a:r>
          </a:p>
          <a:p>
            <a:r>
              <a:rPr lang="bn-BD" sz="5400" dirty="0" smtClean="0"/>
              <a:t>অধ্যায় </a:t>
            </a:r>
            <a:r>
              <a:rPr lang="en-US" sz="5400" dirty="0"/>
              <a:t>:</a:t>
            </a:r>
            <a:r>
              <a:rPr lang="bn-BD" sz="5400" dirty="0" smtClean="0"/>
              <a:t>- দ্বিতীয়</a:t>
            </a:r>
          </a:p>
          <a:p>
            <a:r>
              <a:rPr lang="bn-BD" sz="5400" dirty="0" smtClean="0"/>
              <a:t>মূল পাঠ </a:t>
            </a:r>
            <a:r>
              <a:rPr lang="en-US" sz="5400" dirty="0" smtClean="0"/>
              <a:t>:</a:t>
            </a:r>
            <a:r>
              <a:rPr lang="bn-BD" sz="5400" dirty="0" smtClean="0"/>
              <a:t>- জীব ও জড়</a:t>
            </a:r>
          </a:p>
          <a:p>
            <a:r>
              <a:rPr lang="bn-BD" sz="5400" dirty="0" smtClean="0"/>
              <a:t>পৃষ্ঠা </a:t>
            </a:r>
            <a:r>
              <a:rPr lang="en-US" sz="5400" dirty="0" smtClean="0"/>
              <a:t>:</a:t>
            </a:r>
            <a:r>
              <a:rPr lang="bn-BD" sz="5400" dirty="0" smtClean="0"/>
              <a:t>-</a:t>
            </a:r>
            <a:r>
              <a:rPr lang="en-US" sz="5400" dirty="0" smtClean="0"/>
              <a:t> ৬ ও ৭ </a:t>
            </a:r>
            <a:endParaRPr lang="bn-BD" sz="5400" dirty="0" smtClean="0"/>
          </a:p>
          <a:p>
            <a:r>
              <a:rPr lang="bn-BD" sz="5400" dirty="0" smtClean="0"/>
              <a:t>সময় </a:t>
            </a:r>
            <a:r>
              <a:rPr lang="en-US" sz="5400" dirty="0" smtClean="0"/>
              <a:t>:</a:t>
            </a:r>
            <a:r>
              <a:rPr lang="bn-BD" sz="5400" dirty="0" smtClean="0"/>
              <a:t>- ৩৫ মিনিট।</a:t>
            </a:r>
            <a:endParaRPr lang="en-US" sz="5400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498030"/>
            <a:ext cx="4548554" cy="5871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3016" y="498030"/>
            <a:ext cx="7326922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পাঠ </a:t>
            </a:r>
            <a:r>
              <a:rPr lang="bn-BD" sz="4800" dirty="0" smtClean="0"/>
              <a:t>পরিচিতি</a:t>
            </a:r>
            <a:endParaRPr lang="en-US" sz="4800" dirty="0" smtClean="0"/>
          </a:p>
          <a:p>
            <a:pPr algn="ctr"/>
            <a:endParaRPr lang="bn-BD" sz="4800" dirty="0"/>
          </a:p>
        </p:txBody>
      </p:sp>
    </p:spTree>
    <p:extLst>
      <p:ext uri="{BB962C8B-B14F-4D97-AF65-F5344CB8AC3E}">
        <p14:creationId xmlns:p14="http://schemas.microsoft.com/office/powerpoint/2010/main" val="40398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68923"/>
            <a:ext cx="12192000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শিখনফল </a:t>
            </a:r>
            <a:r>
              <a:rPr lang="en-US" sz="4000" dirty="0" smtClean="0"/>
              <a:t>:</a:t>
            </a:r>
            <a:r>
              <a:rPr lang="bn-BD" sz="4000" dirty="0" smtClean="0"/>
              <a:t> </a:t>
            </a:r>
            <a:endParaRPr lang="en-US" sz="4000" dirty="0" smtClean="0"/>
          </a:p>
          <a:p>
            <a:pPr algn="ctr"/>
            <a:endParaRPr lang="bn-BD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2953224"/>
            <a:ext cx="12191999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  <a:cs typeface="+mj-cs"/>
              </a:rPr>
              <a:t>  </a:t>
            </a:r>
            <a:r>
              <a:rPr lang="bn-BD" sz="4800" dirty="0" smtClean="0">
                <a:latin typeface="+mj-lt"/>
                <a:cs typeface="+mj-cs"/>
              </a:rPr>
              <a:t>২</a:t>
            </a:r>
            <a:r>
              <a:rPr lang="en-US" sz="4800" dirty="0">
                <a:latin typeface="+mj-lt"/>
                <a:cs typeface="+mj-cs"/>
              </a:rPr>
              <a:t>.</a:t>
            </a:r>
            <a:r>
              <a:rPr lang="bn-BD" sz="4800" dirty="0">
                <a:latin typeface="+mj-lt"/>
                <a:cs typeface="+mj-cs"/>
              </a:rPr>
              <a:t>১</a:t>
            </a:r>
            <a:r>
              <a:rPr lang="en-US" sz="4800" dirty="0">
                <a:latin typeface="+mj-lt"/>
                <a:cs typeface="+mj-cs"/>
              </a:rPr>
              <a:t>.</a:t>
            </a:r>
            <a:r>
              <a:rPr lang="bn-BD" sz="4800" dirty="0">
                <a:latin typeface="+mj-lt"/>
                <a:cs typeface="+mj-cs"/>
              </a:rPr>
              <a:t>১ জীব ও জড় বস্তুর তালিকা তৈরী করতে পারবে।</a:t>
            </a:r>
          </a:p>
          <a:p>
            <a:r>
              <a:rPr lang="bn-BD" sz="4800" dirty="0">
                <a:latin typeface="+mj-lt"/>
                <a:cs typeface="+mj-cs"/>
              </a:rPr>
              <a:t>  ২</a:t>
            </a:r>
            <a:r>
              <a:rPr lang="en-US" sz="4800" dirty="0">
                <a:latin typeface="+mj-lt"/>
                <a:cs typeface="+mj-cs"/>
              </a:rPr>
              <a:t>.</a:t>
            </a:r>
            <a:r>
              <a:rPr lang="bn-BD" sz="4800" dirty="0">
                <a:latin typeface="+mj-lt"/>
                <a:cs typeface="+mj-cs"/>
              </a:rPr>
              <a:t>১</a:t>
            </a:r>
            <a:r>
              <a:rPr lang="en-US" sz="4800" dirty="0">
                <a:latin typeface="+mj-lt"/>
                <a:cs typeface="+mj-cs"/>
              </a:rPr>
              <a:t>.</a:t>
            </a:r>
            <a:r>
              <a:rPr lang="bn-BD" sz="4800" dirty="0">
                <a:latin typeface="+mj-lt"/>
                <a:cs typeface="+mj-cs"/>
              </a:rPr>
              <a:t>২ জীব ও জড় বস্তুর বৈশিষ্ট্য লিখতে পারবে।</a:t>
            </a:r>
          </a:p>
          <a:p>
            <a:r>
              <a:rPr lang="bn-BD" sz="4800" dirty="0">
                <a:latin typeface="+mj-lt"/>
                <a:cs typeface="+mj-cs"/>
              </a:rPr>
              <a:t>  ২</a:t>
            </a:r>
            <a:r>
              <a:rPr lang="en-US" sz="4800" dirty="0">
                <a:latin typeface="+mj-lt"/>
                <a:cs typeface="+mj-cs"/>
              </a:rPr>
              <a:t>.</a:t>
            </a:r>
            <a:r>
              <a:rPr lang="bn-BD" sz="4800" dirty="0">
                <a:latin typeface="+mj-lt"/>
                <a:cs typeface="+mj-cs"/>
              </a:rPr>
              <a:t>১</a:t>
            </a:r>
            <a:r>
              <a:rPr lang="en-US" sz="4800" dirty="0">
                <a:latin typeface="+mj-lt"/>
                <a:cs typeface="+mj-cs"/>
              </a:rPr>
              <a:t>.</a:t>
            </a:r>
            <a:r>
              <a:rPr lang="bn-BD" sz="4800" dirty="0">
                <a:latin typeface="+mj-lt"/>
                <a:cs typeface="+mj-cs"/>
              </a:rPr>
              <a:t>৩ জীব ও জড় বস্তুর মধ্যে পার্থক্য উল্লেখ করতে পারবে।</a:t>
            </a:r>
            <a:endParaRPr lang="en-US" sz="4800" dirty="0">
              <a:latin typeface="+mj-lt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907" y="4666215"/>
            <a:ext cx="12602308" cy="19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8064"/>
            <a:ext cx="12191999" cy="707886"/>
          </a:xfrm>
          <a:prstGeom prst="rect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তোমাদের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জানা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bn-IN" sz="4000" dirty="0" smtClean="0">
                <a:solidFill>
                  <a:schemeClr val="bg1"/>
                </a:solidFill>
              </a:rPr>
              <a:t> জীব ও জড়ের তালিকা তৈরি কর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30880"/>
              </p:ext>
            </p:extLst>
          </p:nvPr>
        </p:nvGraphicFramePr>
        <p:xfrm>
          <a:off x="82062" y="1770185"/>
          <a:ext cx="12039600" cy="39858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0"/>
                <a:gridCol w="6019800"/>
              </a:tblGrid>
              <a:tr h="1409609">
                <a:tc>
                  <a:txBody>
                    <a:bodyPr/>
                    <a:lstStyle/>
                    <a:p>
                      <a:pPr algn="ctr"/>
                      <a:r>
                        <a:rPr lang="bn-IN" sz="8000" dirty="0" smtClean="0"/>
                        <a:t>জীব</a:t>
                      </a:r>
                      <a:r>
                        <a:rPr lang="bn-IN" sz="7200" dirty="0" smtClean="0"/>
                        <a:t> 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8000" dirty="0" smtClean="0"/>
                        <a:t>জড়</a:t>
                      </a:r>
                      <a:endParaRPr lang="en-US" sz="8000" dirty="0"/>
                    </a:p>
                  </a:txBody>
                  <a:tcPr/>
                </a:tc>
              </a:tr>
              <a:tr h="644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40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0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4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8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0101"/>
            <a:ext cx="12192000" cy="156966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tx2">
                    <a:lumMod val="50000"/>
                  </a:schemeClr>
                </a:solidFill>
              </a:rPr>
              <a:t>জীব</a:t>
            </a:r>
            <a:r>
              <a:rPr lang="bn-BD" sz="9600" dirty="0" smtClean="0">
                <a:solidFill>
                  <a:schemeClr val="tx2">
                    <a:lumMod val="50000"/>
                  </a:schemeClr>
                </a:solidFill>
              </a:rPr>
              <a:t> ও জড়</a:t>
            </a:r>
            <a:endParaRPr lang="en-US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785" y="850006"/>
            <a:ext cx="12098215" cy="6954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আমাদের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আজকের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পাঠ</a:t>
            </a:r>
            <a:endParaRPr lang="en-US" sz="8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37" y="4273511"/>
            <a:ext cx="2857364" cy="214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r="21319"/>
          <a:stretch/>
        </p:blipFill>
        <p:spPr>
          <a:xfrm>
            <a:off x="7879329" y="4223571"/>
            <a:ext cx="2050118" cy="23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8160"/>
            <a:ext cx="12192000" cy="70788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জীব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বস্তু</a:t>
            </a:r>
            <a:r>
              <a:rPr lang="bn-BD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84282"/>
            <a:ext cx="859301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/>
              <a:t>২</a:t>
            </a:r>
            <a:r>
              <a:rPr lang="en-US" sz="3600" dirty="0" smtClean="0"/>
              <a:t>.</a:t>
            </a:r>
            <a:r>
              <a:rPr lang="en-US" sz="3600" dirty="0" err="1" smtClean="0"/>
              <a:t>চলাফেরা</a:t>
            </a:r>
            <a:r>
              <a:rPr lang="bn-BD" sz="3600" dirty="0" smtClean="0"/>
              <a:t> কর</a:t>
            </a:r>
            <a:r>
              <a:rPr lang="en-US" sz="3600" dirty="0" err="1" smtClean="0"/>
              <a:t>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en-US" sz="3600" dirty="0" smtClean="0"/>
              <a:t>।</a:t>
            </a:r>
          </a:p>
          <a:p>
            <a:pPr algn="ctr"/>
            <a:endParaRPr lang="bn-BD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173004"/>
            <a:ext cx="859301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BD" sz="3600" dirty="0" smtClean="0">
                <a:latin typeface="+mj-lt"/>
              </a:rPr>
              <a:t>যার </a:t>
            </a:r>
            <a:r>
              <a:rPr lang="bn-BD" sz="3600" dirty="0">
                <a:latin typeface="+mj-lt"/>
              </a:rPr>
              <a:t>জীবন আছে</a:t>
            </a:r>
            <a:r>
              <a:rPr lang="bn-BD" sz="3600" dirty="0" smtClean="0">
                <a:latin typeface="+mj-lt"/>
              </a:rPr>
              <a:t>।</a:t>
            </a:r>
            <a:endParaRPr lang="en-US" sz="3600" dirty="0" smtClean="0">
              <a:latin typeface="+mj-lt"/>
            </a:endParaRPr>
          </a:p>
          <a:p>
            <a:pPr marL="742950" indent="-742950" algn="ctr">
              <a:buAutoNum type="arabicPeriod"/>
            </a:pPr>
            <a:endParaRPr lang="en-US" sz="3600" dirty="0">
              <a:latin typeface="+mj-lt"/>
            </a:endParaRPr>
          </a:p>
          <a:p>
            <a:pPr marL="742950" indent="-742950" algn="ctr">
              <a:buAutoNum type="arabicPeriod"/>
            </a:pP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22204"/>
            <a:ext cx="859301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/>
              <a:t>৩</a:t>
            </a:r>
            <a:r>
              <a:rPr lang="en-US" sz="3600" dirty="0"/>
              <a:t>.</a:t>
            </a:r>
            <a:r>
              <a:rPr lang="bn-BD" sz="3600" dirty="0"/>
              <a:t>ছোট থেকে বড় হয়</a:t>
            </a:r>
            <a:r>
              <a:rPr lang="bn-BD" sz="3600" dirty="0" smtClean="0"/>
              <a:t>।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16" y="3552092"/>
            <a:ext cx="2872154" cy="2154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16" y="1199989"/>
            <a:ext cx="2813538" cy="2352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4584446"/>
            <a:ext cx="3122378" cy="23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6063"/>
            <a:ext cx="12192000" cy="101566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</a:rPr>
              <a:t>জড় </a:t>
            </a:r>
            <a:r>
              <a:rPr lang="en-US" sz="6000" dirty="0" err="1" smtClean="0">
                <a:solidFill>
                  <a:schemeClr val="bg1"/>
                </a:solidFill>
              </a:rPr>
              <a:t>বস্তু</a:t>
            </a:r>
            <a:r>
              <a:rPr lang="en-US" sz="60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22" y="1554107"/>
            <a:ext cx="12180277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BD" sz="5400" dirty="0" smtClean="0">
                <a:latin typeface="+mj-lt"/>
              </a:rPr>
              <a:t>যার </a:t>
            </a:r>
            <a:r>
              <a:rPr lang="bn-BD" sz="5400" dirty="0">
                <a:latin typeface="+mj-lt"/>
              </a:rPr>
              <a:t>জীবন </a:t>
            </a:r>
            <a:r>
              <a:rPr lang="bn-BD" sz="5400" dirty="0" smtClean="0">
                <a:latin typeface="+mj-lt"/>
              </a:rPr>
              <a:t>নেই।</a:t>
            </a:r>
            <a:endParaRPr lang="bn-IN" sz="5400" dirty="0" smtClean="0">
              <a:latin typeface="+mj-lt"/>
            </a:endParaRPr>
          </a:p>
          <a:p>
            <a:pPr marL="742950" indent="-742950" algn="ctr">
              <a:buAutoNum type="arabicPeriod"/>
            </a:pPr>
            <a:endParaRPr lang="en-US" sz="5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23" y="3308433"/>
            <a:ext cx="12180276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/>
              <a:t>২</a:t>
            </a:r>
            <a:r>
              <a:rPr lang="en-US" sz="5400" dirty="0" smtClean="0"/>
              <a:t>.</a:t>
            </a:r>
            <a:r>
              <a:rPr lang="en-US" sz="5400" dirty="0" err="1" smtClean="0"/>
              <a:t>চলাফেরা</a:t>
            </a:r>
            <a:r>
              <a:rPr lang="bn-BD" sz="5400" dirty="0" smtClean="0"/>
              <a:t> </a:t>
            </a:r>
            <a:r>
              <a:rPr lang="bn-BD" sz="5400" dirty="0"/>
              <a:t>কর</a:t>
            </a:r>
            <a:r>
              <a:rPr lang="en-US" sz="5400" dirty="0" err="1"/>
              <a:t>তে</a:t>
            </a:r>
            <a:r>
              <a:rPr lang="en-US" sz="5400" dirty="0"/>
              <a:t> </a:t>
            </a:r>
            <a:r>
              <a:rPr lang="en-US" sz="5400" dirty="0" err="1"/>
              <a:t>পারে</a:t>
            </a:r>
            <a:r>
              <a:rPr lang="bn-BD" sz="5400" dirty="0" smtClean="0"/>
              <a:t> না।</a:t>
            </a:r>
            <a:endParaRPr lang="bn-IN" sz="5400" dirty="0" smtClean="0"/>
          </a:p>
          <a:p>
            <a:pPr algn="ctr"/>
            <a:endParaRPr lang="bn-BD" sz="5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" y="4971846"/>
            <a:ext cx="12191999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/>
              <a:t>৩</a:t>
            </a:r>
            <a:r>
              <a:rPr lang="en-US" sz="5400" dirty="0"/>
              <a:t>.</a:t>
            </a:r>
            <a:r>
              <a:rPr lang="bn-BD" sz="5400" dirty="0"/>
              <a:t>ছোট থেকে বড় </a:t>
            </a:r>
            <a:r>
              <a:rPr lang="bn-BD" sz="5400" dirty="0" smtClean="0"/>
              <a:t>হয় না।</a:t>
            </a:r>
            <a:endParaRPr lang="bn-IN" sz="5400" dirty="0" smtClean="0"/>
          </a:p>
          <a:p>
            <a:pPr algn="ctr"/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r="21319"/>
          <a:stretch/>
        </p:blipFill>
        <p:spPr>
          <a:xfrm>
            <a:off x="10179627" y="3308433"/>
            <a:ext cx="1655828" cy="1931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36" y="1766866"/>
            <a:ext cx="2840287" cy="1931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5" r="29329"/>
          <a:stretch/>
        </p:blipFill>
        <p:spPr>
          <a:xfrm>
            <a:off x="281486" y="3478435"/>
            <a:ext cx="1945899" cy="27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" y="1735432"/>
            <a:ext cx="6074183" cy="3964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3924"/>
            <a:ext cx="12192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</a:rPr>
              <a:t>জীব খাদ্য গ্রহন করে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55" y="1761787"/>
            <a:ext cx="5891545" cy="39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030A0"/>
        </a:solidFill>
      </a:spPr>
      <a:bodyPr rtlCol="0" anchor="ctr"/>
      <a:lstStyle>
        <a:defPPr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2060"/>
        </a:solidFill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sz="4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290</Words>
  <Application>Microsoft Office PowerPoint</Application>
  <PresentationFormat>Custom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Sahed</dc:creator>
  <cp:lastModifiedBy>Windows User</cp:lastModifiedBy>
  <cp:revision>113</cp:revision>
  <dcterms:created xsi:type="dcterms:W3CDTF">2020-02-04T08:22:31Z</dcterms:created>
  <dcterms:modified xsi:type="dcterms:W3CDTF">2020-03-03T10:24:13Z</dcterms:modified>
</cp:coreProperties>
</file>