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8" r:id="rId2"/>
    <p:sldId id="260" r:id="rId3"/>
    <p:sldId id="266" r:id="rId4"/>
    <p:sldId id="264" r:id="rId5"/>
    <p:sldId id="267" r:id="rId6"/>
    <p:sldId id="262" r:id="rId7"/>
    <p:sldId id="268" r:id="rId8"/>
    <p:sldId id="278" r:id="rId9"/>
    <p:sldId id="279" r:id="rId10"/>
    <p:sldId id="274" r:id="rId11"/>
    <p:sldId id="270" r:id="rId12"/>
    <p:sldId id="277" r:id="rId13"/>
    <p:sldId id="271" r:id="rId14"/>
    <p:sldId id="280" r:id="rId15"/>
    <p:sldId id="275" r:id="rId16"/>
    <p:sldId id="282" r:id="rId17"/>
    <p:sldId id="281" r:id="rId18"/>
    <p:sldId id="276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1518"/>
    <a:srgbClr val="FFFFFF"/>
    <a:srgbClr val="0033CC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62" autoAdjust="0"/>
    <p:restoredTop sz="94660"/>
  </p:normalViewPr>
  <p:slideViewPr>
    <p:cSldViewPr>
      <p:cViewPr varScale="1">
        <p:scale>
          <a:sx n="68" d="100"/>
          <a:sy n="68" d="100"/>
        </p:scale>
        <p:origin x="103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CC51E-D04A-4392-AFA6-03781041C7E6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A14DE-B740-4E0B-9ABA-2B6F8C6B5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A14DE-B740-4E0B-9ABA-2B6F8C6B54F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A14DE-B740-4E0B-9ABA-2B6F8C6B54F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A14DE-B740-4E0B-9ABA-2B6F8C6B54F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A14DE-B740-4E0B-9ABA-2B6F8C6B54F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A14DE-B740-4E0B-9ABA-2B6F8C6B54F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8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7.jpeg"/><Relationship Id="rId4" Type="http://schemas.openxmlformats.org/officeDocument/2006/relationships/image" Target="../media/image19.jpeg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5.jpeg"/><Relationship Id="rId7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2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ny-Day-With-Sunri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5600" y="4267200"/>
            <a:ext cx="6096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0" y="1143000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3283803"/>
            <a:ext cx="4267200" cy="83099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ঔষধি উদ্ভিদ কি লিখ।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2362200" y="1066800"/>
            <a:ext cx="4419600" cy="914400"/>
          </a:xfrm>
          <a:prstGeom prst="snip2Diag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Quad Arrow Callout 7"/>
          <p:cNvSpPr/>
          <p:nvPr/>
        </p:nvSpPr>
        <p:spPr>
          <a:xfrm>
            <a:off x="1295400" y="3429000"/>
            <a:ext cx="457200" cy="533400"/>
          </a:xfrm>
          <a:prstGeom prst="quad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9"/>
          <p:cNvGrpSpPr/>
          <p:nvPr/>
        </p:nvGrpSpPr>
        <p:grpSpPr>
          <a:xfrm>
            <a:off x="5181600" y="4876800"/>
            <a:ext cx="2667000" cy="845641"/>
            <a:chOff x="5181600" y="4876800"/>
            <a:chExt cx="2667000" cy="845641"/>
          </a:xfrm>
        </p:grpSpPr>
        <p:sp>
          <p:nvSpPr>
            <p:cNvPr id="9" name="Oval 8"/>
            <p:cNvSpPr/>
            <p:nvPr/>
          </p:nvSpPr>
          <p:spPr>
            <a:xfrm>
              <a:off x="5181600" y="4876800"/>
              <a:ext cx="2667000" cy="8382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15000" y="4953000"/>
              <a:ext cx="167640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4400" dirty="0">
                  <a:solidFill>
                    <a:srgbClr val="021518"/>
                  </a:solidFill>
                  <a:latin typeface="NikoshBAN" pitchFamily="2" charset="0"/>
                  <a:cs typeface="NikoshBAN" pitchFamily="2" charset="0"/>
                </a:rPr>
                <a:t>৫ মিনিট</a:t>
              </a:r>
              <a:endParaRPr lang="en-US" sz="4400" dirty="0">
                <a:solidFill>
                  <a:srgbClr val="021518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914400"/>
            <a:ext cx="685800" cy="13715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rot="16200000" flipH="1">
            <a:off x="4000500" y="1409700"/>
            <a:ext cx="1524000" cy="228600"/>
          </a:xfrm>
          <a:prstGeom prst="line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থানকুন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1066800"/>
            <a:ext cx="609600" cy="1143000"/>
          </a:xfrm>
          <a:prstGeom prst="rect">
            <a:avLst/>
          </a:prstGeom>
        </p:spPr>
      </p:pic>
      <p:pic>
        <p:nvPicPr>
          <p:cNvPr id="7" name="Picture 6" descr="থানকুনি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76200"/>
            <a:ext cx="3200400" cy="3352800"/>
          </a:xfrm>
          <a:prstGeom prst="rect">
            <a:avLst/>
          </a:prstGeom>
        </p:spPr>
      </p:pic>
      <p:pic>
        <p:nvPicPr>
          <p:cNvPr id="8" name="Picture 7" descr="lifegoat12050_2561275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152400"/>
            <a:ext cx="2667000" cy="2362200"/>
          </a:xfrm>
          <a:prstGeom prst="rect">
            <a:avLst/>
          </a:prstGeom>
        </p:spPr>
      </p:pic>
      <p:pic>
        <p:nvPicPr>
          <p:cNvPr id="9" name="Picture 8" descr="bbvbv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862" y="3657600"/>
            <a:ext cx="3829538" cy="3048000"/>
          </a:xfrm>
          <a:prstGeom prst="rect">
            <a:avLst/>
          </a:prstGeom>
        </p:spPr>
      </p:pic>
      <p:pic>
        <p:nvPicPr>
          <p:cNvPr id="11" name="Picture 10" descr="bbvbv.jpg"/>
          <p:cNvPicPr>
            <a:picLocks noChangeAspect="1"/>
          </p:cNvPicPr>
          <p:nvPr/>
        </p:nvPicPr>
        <p:blipFill>
          <a:blip r:embed="rId7"/>
          <a:srcRect l="18682" t="51351" r="31868" b="9459"/>
          <a:stretch>
            <a:fillRect/>
          </a:stretch>
        </p:blipFill>
        <p:spPr>
          <a:xfrm>
            <a:off x="4419600" y="4865914"/>
            <a:ext cx="838200" cy="1077686"/>
          </a:xfrm>
          <a:prstGeom prst="rect">
            <a:avLst/>
          </a:prstGeom>
        </p:spPr>
      </p:pic>
      <p:pic>
        <p:nvPicPr>
          <p:cNvPr id="17" name="Picture 16" descr="image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1200" y="2667000"/>
            <a:ext cx="3200400" cy="1752600"/>
          </a:xfrm>
          <a:prstGeom prst="rect">
            <a:avLst/>
          </a:prstGeom>
        </p:spPr>
      </p:pic>
      <p:pic>
        <p:nvPicPr>
          <p:cNvPr id="18" name="Picture 17" descr="timthumb.php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3600" y="4572000"/>
            <a:ext cx="2971800" cy="2209800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>
            <a:off x="5791200" y="16002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20503590">
            <a:off x="5207334" y="4438008"/>
            <a:ext cx="403096" cy="2289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785192">
            <a:off x="5347296" y="5899928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4038600" y="52578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3429000" y="1600200"/>
            <a:ext cx="228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9158_368367533263723_129792864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143000"/>
            <a:ext cx="990600" cy="1323975"/>
          </a:xfrm>
          <a:prstGeom prst="rect">
            <a:avLst/>
          </a:prstGeom>
        </p:spPr>
      </p:pic>
      <p:pic>
        <p:nvPicPr>
          <p:cNvPr id="5" name="Picture 4" descr="triphala-11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6199"/>
            <a:ext cx="2819400" cy="2895601"/>
          </a:xfrm>
          <a:prstGeom prst="rect">
            <a:avLst/>
          </a:prstGeom>
        </p:spPr>
      </p:pic>
      <p:pic>
        <p:nvPicPr>
          <p:cNvPr id="6" name="Picture 5" descr="1471fec734df309ff0a894752ac21eb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228600"/>
            <a:ext cx="2895600" cy="3276600"/>
          </a:xfrm>
          <a:prstGeom prst="rect">
            <a:avLst/>
          </a:prstGeom>
        </p:spPr>
      </p:pic>
      <p:pic>
        <p:nvPicPr>
          <p:cNvPr id="7" name="Picture 6" descr="dfgh.jpg"/>
          <p:cNvPicPr>
            <a:picLocks noChangeAspect="1"/>
          </p:cNvPicPr>
          <p:nvPr/>
        </p:nvPicPr>
        <p:blipFill>
          <a:blip r:embed="rId5"/>
          <a:srcRect l="52174"/>
          <a:stretch>
            <a:fillRect/>
          </a:stretch>
        </p:blipFill>
        <p:spPr>
          <a:xfrm>
            <a:off x="4572000" y="1143000"/>
            <a:ext cx="1066800" cy="11430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5181600" y="48006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5dafd9d41dd340d75ee085aef040d650.jpg"/>
          <p:cNvPicPr>
            <a:picLocks noChangeAspect="1"/>
          </p:cNvPicPr>
          <p:nvPr/>
        </p:nvPicPr>
        <p:blipFill>
          <a:blip r:embed="rId6"/>
          <a:srcRect b="7599"/>
          <a:stretch>
            <a:fillRect/>
          </a:stretch>
        </p:blipFill>
        <p:spPr>
          <a:xfrm>
            <a:off x="76200" y="3276600"/>
            <a:ext cx="2895600" cy="3352800"/>
          </a:xfrm>
          <a:prstGeom prst="rect">
            <a:avLst/>
          </a:prstGeom>
        </p:spPr>
      </p:pic>
      <p:pic>
        <p:nvPicPr>
          <p:cNvPr id="12" name="Picture 11" descr="137.jpg"/>
          <p:cNvPicPr>
            <a:picLocks noChangeAspect="1"/>
          </p:cNvPicPr>
          <p:nvPr/>
        </p:nvPicPr>
        <p:blipFill>
          <a:blip r:embed="rId7"/>
          <a:srcRect t="46400" r="63902"/>
          <a:stretch>
            <a:fillRect/>
          </a:stretch>
        </p:blipFill>
        <p:spPr>
          <a:xfrm>
            <a:off x="3429000" y="4267200"/>
            <a:ext cx="1676400" cy="1562100"/>
          </a:xfrm>
          <a:prstGeom prst="rect">
            <a:avLst/>
          </a:prstGeom>
        </p:spPr>
      </p:pic>
      <p:pic>
        <p:nvPicPr>
          <p:cNvPr id="13" name="Picture 12" descr="ey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91200" y="4572000"/>
            <a:ext cx="2971800" cy="1905000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3048000" y="51816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rot="16200000" flipH="1">
            <a:off x="3619500" y="1714500"/>
            <a:ext cx="1524000" cy="228600"/>
          </a:xfrm>
          <a:prstGeom prst="line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Arrow 15"/>
          <p:cNvSpPr/>
          <p:nvPr/>
        </p:nvSpPr>
        <p:spPr>
          <a:xfrm>
            <a:off x="5638800" y="15240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2971800" y="18288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cafa5b8680b526aa5cd6e7f41a6f53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533400"/>
            <a:ext cx="1981200" cy="2667000"/>
          </a:xfrm>
          <a:prstGeom prst="rect">
            <a:avLst/>
          </a:prstGeom>
        </p:spPr>
      </p:pic>
      <p:pic>
        <p:nvPicPr>
          <p:cNvPr id="3" name="Picture 2" descr="untitled-28_78360.jpg"/>
          <p:cNvPicPr>
            <a:picLocks noChangeAspect="1"/>
          </p:cNvPicPr>
          <p:nvPr/>
        </p:nvPicPr>
        <p:blipFill>
          <a:blip r:embed="rId3"/>
          <a:srcRect r="25987"/>
          <a:stretch>
            <a:fillRect/>
          </a:stretch>
        </p:blipFill>
        <p:spPr>
          <a:xfrm>
            <a:off x="6172200" y="304800"/>
            <a:ext cx="2590800" cy="33528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562600" y="16764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295460_405229472896838_117061522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04800"/>
            <a:ext cx="2590800" cy="297180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3124200" y="53340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562600" y="53340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971800" y="18288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rjuna-01-600x36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3505200"/>
            <a:ext cx="2971800" cy="3048000"/>
          </a:xfrm>
          <a:prstGeom prst="rect">
            <a:avLst/>
          </a:prstGeom>
        </p:spPr>
      </p:pic>
      <p:pic>
        <p:nvPicPr>
          <p:cNvPr id="15" name="Picture 14" descr="indexddd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200" y="4038600"/>
            <a:ext cx="1905000" cy="2514600"/>
          </a:xfrm>
          <a:prstGeom prst="rect">
            <a:avLst/>
          </a:prstGeom>
        </p:spPr>
      </p:pic>
      <p:pic>
        <p:nvPicPr>
          <p:cNvPr id="16" name="Picture 15" descr="slideshow-heart-diseas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600" y="4038600"/>
            <a:ext cx="29718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0668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কয়েকটি ঔষধি উদ্ভিদ</a:t>
            </a:r>
            <a:r>
              <a:rPr lang="en-US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তাদের ব্যবহৃত অংশের নাম ও ব্যবহার লিখ</a:t>
            </a:r>
            <a:r>
              <a:rPr lang="bn-BD" sz="3600" b="1" dirty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tx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0" y="228600"/>
            <a:ext cx="9144000" cy="762000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9"/>
          <p:cNvGrpSpPr/>
          <p:nvPr/>
        </p:nvGrpSpPr>
        <p:grpSpPr>
          <a:xfrm>
            <a:off x="6324600" y="5936159"/>
            <a:ext cx="2667000" cy="845641"/>
            <a:chOff x="5181600" y="4876800"/>
            <a:chExt cx="2667000" cy="845641"/>
          </a:xfrm>
        </p:grpSpPr>
        <p:sp>
          <p:nvSpPr>
            <p:cNvPr id="9" name="Oval 8"/>
            <p:cNvSpPr/>
            <p:nvPr/>
          </p:nvSpPr>
          <p:spPr>
            <a:xfrm>
              <a:off x="5181600" y="4876800"/>
              <a:ext cx="2667000" cy="8382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15000" y="4953000"/>
              <a:ext cx="167640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4400" dirty="0">
                  <a:solidFill>
                    <a:srgbClr val="021518"/>
                  </a:solidFill>
                  <a:latin typeface="NikoshBAN" pitchFamily="2" charset="0"/>
                  <a:cs typeface="NikoshBAN" pitchFamily="2" charset="0"/>
                </a:rPr>
                <a:t>৫ মিনিট</a:t>
              </a:r>
              <a:endParaRPr lang="en-US" sz="4400" dirty="0">
                <a:solidFill>
                  <a:srgbClr val="021518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33400" y="2286000"/>
          <a:ext cx="7924800" cy="352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6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6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ঔষধি উদ্ভিদ </a:t>
                      </a:r>
                      <a:endParaRPr 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ব্যবহৃত অংশ</a:t>
                      </a:r>
                      <a:endParaRPr 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ব্যবহার</a:t>
                      </a:r>
                      <a:endParaRPr lang="en-US" sz="7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08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81400" y="304800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021518"/>
                </a:solidFill>
                <a:latin typeface="NikoshBAN" pitchFamily="2" charset="0"/>
                <a:cs typeface="NikoshBAN" pitchFamily="2" charset="0"/>
              </a:rPr>
              <a:t>কর্মপত্র</a:t>
            </a:r>
            <a:endParaRPr lang="en-US" sz="4400" b="1" dirty="0">
              <a:solidFill>
                <a:srgbClr val="021518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s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0"/>
            <a:ext cx="1143000" cy="1752600"/>
          </a:xfrm>
          <a:prstGeom prst="rect">
            <a:avLst/>
          </a:prstGeom>
        </p:spPr>
      </p:pic>
      <p:pic>
        <p:nvPicPr>
          <p:cNvPr id="3" name="Picture 2" descr="image_143_286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438400"/>
            <a:ext cx="3581400" cy="4076700"/>
          </a:xfrm>
          <a:prstGeom prst="rect">
            <a:avLst/>
          </a:prstGeom>
        </p:spPr>
      </p:pic>
      <p:pic>
        <p:nvPicPr>
          <p:cNvPr id="4" name="Picture 3" descr="bbvb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152400"/>
            <a:ext cx="4673600" cy="2286000"/>
          </a:xfrm>
          <a:prstGeom prst="rect">
            <a:avLst/>
          </a:prstGeom>
        </p:spPr>
      </p:pic>
      <p:pic>
        <p:nvPicPr>
          <p:cNvPr id="5" name="Picture 4" descr="থানকুনি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2971800"/>
            <a:ext cx="2438400" cy="2133600"/>
          </a:xfrm>
          <a:prstGeom prst="rect">
            <a:avLst/>
          </a:prstGeom>
        </p:spPr>
      </p:pic>
      <p:pic>
        <p:nvPicPr>
          <p:cNvPr id="6" name="Picture 5" descr="7cafa5b8680b526aa5cd6e7f41a6f53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6600" y="2667000"/>
            <a:ext cx="1752600" cy="2514600"/>
          </a:xfrm>
          <a:prstGeom prst="rect">
            <a:avLst/>
          </a:prstGeom>
        </p:spPr>
      </p:pic>
      <p:pic>
        <p:nvPicPr>
          <p:cNvPr id="7" name="Picture 6" descr="419158_368367533263723_1297928648_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5334000"/>
            <a:ext cx="4191000" cy="1476375"/>
          </a:xfrm>
          <a:prstGeom prst="rect">
            <a:avLst/>
          </a:prstGeom>
        </p:spPr>
      </p:pic>
      <p:pic>
        <p:nvPicPr>
          <p:cNvPr id="8" name="Picture 7" descr="bas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609600"/>
            <a:ext cx="12192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21603"/>
            <a:ext cx="9144000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971800"/>
            <a:ext cx="9144000" cy="15696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প্রচলিত ঔষধ ও ঔষধী উদ্ভিদের মধ্যে কাদের পার্শ্ব প্রতিক্রিয়া আছে ও সেগুলো কি লিখ।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9"/>
          <p:cNvGrpSpPr/>
          <p:nvPr/>
        </p:nvGrpSpPr>
        <p:grpSpPr>
          <a:xfrm>
            <a:off x="6324600" y="5707559"/>
            <a:ext cx="2667000" cy="845641"/>
            <a:chOff x="5181600" y="4876800"/>
            <a:chExt cx="2667000" cy="845641"/>
          </a:xfrm>
        </p:grpSpPr>
        <p:sp>
          <p:nvSpPr>
            <p:cNvPr id="7" name="Oval 6"/>
            <p:cNvSpPr/>
            <p:nvPr/>
          </p:nvSpPr>
          <p:spPr>
            <a:xfrm>
              <a:off x="5181600" y="4876800"/>
              <a:ext cx="2667000" cy="8382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715000" y="4953000"/>
              <a:ext cx="167640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4400" dirty="0">
                  <a:solidFill>
                    <a:srgbClr val="021518"/>
                  </a:solidFill>
                  <a:latin typeface="NikoshBAN" pitchFamily="2" charset="0"/>
                  <a:cs typeface="NikoshBAN" pitchFamily="2" charset="0"/>
                </a:rPr>
                <a:t>৬ মিনিট</a:t>
              </a:r>
              <a:endParaRPr lang="en-US" sz="4400" dirty="0">
                <a:solidFill>
                  <a:srgbClr val="021518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143_286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762000"/>
            <a:ext cx="2817541" cy="2743200"/>
          </a:xfrm>
          <a:prstGeom prst="rect">
            <a:avLst/>
          </a:prstGeom>
        </p:spPr>
      </p:pic>
      <p:pic>
        <p:nvPicPr>
          <p:cNvPr id="6" name="Picture 5" descr="url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762000"/>
            <a:ext cx="2743200" cy="2743200"/>
          </a:xfrm>
          <a:prstGeom prst="rect">
            <a:avLst/>
          </a:prstGeom>
        </p:spPr>
      </p:pic>
      <p:pic>
        <p:nvPicPr>
          <p:cNvPr id="7" name="Picture 6" descr="bbvb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762000"/>
            <a:ext cx="25146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34290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চিত্র-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ক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9000" y="34290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চিত্র-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গ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337762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চিত্র-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খ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41031" y="4492269"/>
            <a:ext cx="9144000" cy="206210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চিত্র ক কোন প্রকার উদ্ভিদ এর নাম লিখ।</a:t>
            </a:r>
          </a:p>
          <a:p>
            <a:pPr marL="342900" indent="-342900">
              <a:buAutoNum type="arabicParenR"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চিত্র ক ও খ এর দুটি করে ব্যবহার উল্লেখ কর।</a:t>
            </a:r>
          </a:p>
          <a:p>
            <a:pPr marL="342900" indent="-342900">
              <a:buAutoNum type="arabicParenR"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চিত্র ক, খ ও গ এর প্রয়োগ ক্ষেত্র একই হলেও কোনগুলো ব্যবহার অধিক উপযোগী ব্যাখা কর।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514600" y="914400"/>
            <a:ext cx="4191000" cy="1905000"/>
            <a:chOff x="2514600" y="914400"/>
            <a:chExt cx="4191000" cy="1905000"/>
          </a:xfrm>
        </p:grpSpPr>
        <p:sp>
          <p:nvSpPr>
            <p:cNvPr id="7" name="Cloud Callout 6"/>
            <p:cNvSpPr/>
            <p:nvPr/>
          </p:nvSpPr>
          <p:spPr>
            <a:xfrm>
              <a:off x="2514600" y="914400"/>
              <a:ext cx="4191000" cy="1905000"/>
            </a:xfrm>
            <a:prstGeom prst="cloudCallou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isometricOffAxis1Right"/>
              <a:lightRig rig="soft" dir="tl">
                <a:rot lat="0" lon="0" rev="20100000"/>
              </a:lightRig>
            </a:scene3d>
            <a:sp3d>
              <a:bevelT w="50800" h="508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76600" y="1447800"/>
              <a:ext cx="2590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OffAxis1Right"/>
                <a:lightRig rig="threePt" dir="t"/>
              </a:scene3d>
            </a:bodyPr>
            <a:lstStyle/>
            <a:p>
              <a:r>
                <a:rPr lang="bn-BD" sz="5400" b="1" dirty="0">
                  <a:solidFill>
                    <a:schemeClr val="accent3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bn-BD" sz="4800" b="1" dirty="0">
                  <a:solidFill>
                    <a:schemeClr val="accent3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5400" b="1" dirty="0">
                  <a:solidFill>
                    <a:schemeClr val="accent3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800" b="1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200" y="3505200"/>
            <a:ext cx="8915400" cy="2514600"/>
            <a:chOff x="76200" y="3505200"/>
            <a:chExt cx="8915400" cy="2514600"/>
          </a:xfrm>
        </p:grpSpPr>
        <p:sp>
          <p:nvSpPr>
            <p:cNvPr id="9" name="Flowchart: Terminator 8"/>
            <p:cNvSpPr/>
            <p:nvPr/>
          </p:nvSpPr>
          <p:spPr>
            <a:xfrm>
              <a:off x="76200" y="3505200"/>
              <a:ext cx="8915400" cy="2514600"/>
            </a:xfrm>
            <a:prstGeom prst="flowChartTerminator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38200" y="3886200"/>
              <a:ext cx="79248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b="1" dirty="0">
                  <a:solidFill>
                    <a:srgbClr val="021518"/>
                  </a:solidFill>
                  <a:latin typeface="NikoshBAN" pitchFamily="2" charset="0"/>
                  <a:cs typeface="NikoshBAN" pitchFamily="2" charset="0"/>
                </a:rPr>
                <a:t>তোমার বাড়ি ও প্রতিবেশীদের বাড়ি থেকে আরও কয়েকটি ঔষধী উদ্ভিদ, তাদের ব্যবহৃত অংশ চিহ্নিত করে তাদের ব্যবহার লিখ।</a:t>
              </a:r>
              <a:endParaRPr lang="en-US" sz="4000" b="1" dirty="0">
                <a:solidFill>
                  <a:srgbClr val="021518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iph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6968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8600" y="1981200"/>
            <a:ext cx="4191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i="1" dirty="0">
                <a:ln w="571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</a:p>
          <a:p>
            <a:pPr algn="ctr"/>
            <a:r>
              <a:rPr lang="bn-BD" sz="11500" b="1" i="1" dirty="0">
                <a:ln w="571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i="1" dirty="0">
              <a:ln w="571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3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619500" y="-11271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u="sng" dirty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u="sng" dirty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Action Button: Home 19">
            <a:hlinkClick r:id="" action="ppaction://hlinkshowjump?jump=firstslide" highlightClick="1"/>
          </p:cNvPr>
          <p:cNvSpPr/>
          <p:nvPr/>
        </p:nvSpPr>
        <p:spPr>
          <a:xfrm>
            <a:off x="5867400" y="4267200"/>
            <a:ext cx="685800" cy="457200"/>
          </a:xfrm>
          <a:prstGeom prst="actionButtonHome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14400" y="5715000"/>
            <a:ext cx="3276600" cy="64633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2400" y="5562600"/>
            <a:ext cx="2971800" cy="129540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 rot="5400000">
            <a:off x="4686301" y="2019302"/>
            <a:ext cx="4876798" cy="342900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410" t="-31110" r="-2320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Vertical Scroll 12"/>
          <p:cNvSpPr/>
          <p:nvPr/>
        </p:nvSpPr>
        <p:spPr>
          <a:xfrm>
            <a:off x="-92611" y="1638302"/>
            <a:ext cx="5410200" cy="3848098"/>
          </a:xfrm>
          <a:prstGeom prst="verticalScroll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95300" y="2539186"/>
            <a:ext cx="4114800" cy="2185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মোঃ ইকবাল হোসেন</a:t>
            </a:r>
            <a:r>
              <a:rPr lang="bn-BD" sz="44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বিশাউড়া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সরকা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ি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াথমিক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E-mail</a:t>
            </a:r>
            <a:r>
              <a:rPr lang="en-US" sz="28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NikoshBAN" pitchFamily="2" charset="0"/>
              </a:rPr>
              <a:t>iqhussain26@gmail.com</a:t>
            </a:r>
            <a:endParaRPr lang="bn-BD" sz="28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ertical Scroll 7"/>
          <p:cNvSpPr/>
          <p:nvPr/>
        </p:nvSpPr>
        <p:spPr>
          <a:xfrm>
            <a:off x="457200" y="609600"/>
            <a:ext cx="7772400" cy="1219200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95600" y="8382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5400" b="1" dirty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5400" b="1" dirty="0">
              <a:solidFill>
                <a:schemeClr val="tx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533400" y="1905000"/>
            <a:ext cx="8077200" cy="411480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  <a:effectLst>
            <a:outerShdw blurRad="50800" dist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bn-BD" sz="4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bn-BD" sz="4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			    </a:t>
            </a:r>
            <a:r>
              <a:rPr lang="bn-BD" sz="4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নবম</a:t>
            </a:r>
          </a:p>
          <a:p>
            <a:pPr>
              <a:buNone/>
            </a:pPr>
            <a:r>
              <a:rPr lang="bn-BD" sz="4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পাঠের অধ্যায়ের নামঃ</a:t>
            </a:r>
            <a:r>
              <a:rPr lang="bn-BD" sz="4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কৃষিজ উৎপাদন</a:t>
            </a:r>
          </a:p>
          <a:p>
            <a:pPr>
              <a:buNone/>
            </a:pPr>
            <a:r>
              <a:rPr lang="bn-BD" sz="4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 সংখাঃ</a:t>
            </a:r>
            <a:r>
              <a:rPr lang="bn-BD" sz="4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	     </a:t>
            </a:r>
            <a:r>
              <a:rPr lang="bn-BD" sz="4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১১২ জন</a:t>
            </a:r>
          </a:p>
          <a:p>
            <a:pPr>
              <a:buNone/>
            </a:pPr>
            <a:r>
              <a:rPr lang="bn-BD" sz="4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bn-BD" sz="4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			     </a:t>
            </a:r>
            <a:r>
              <a:rPr lang="bn-BD" sz="4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৫০ মিনিট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" y="762000"/>
          <a:ext cx="8991600" cy="5978317"/>
        </p:xfrm>
        <a:graphic>
          <a:graphicData uri="http://schemas.openxmlformats.org/drawingml/2006/table">
            <a:tbl>
              <a:tblPr firstRow="1" bandRow="1"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r>
                        <a:rPr lang="bn-BD" sz="2400" b="1" dirty="0">
                          <a:solidFill>
                            <a:srgbClr val="002060"/>
                          </a:solidFill>
                          <a:latin typeface="২৬"/>
                          <a:cs typeface="NikoshBAN" pitchFamily="2" charset="0"/>
                        </a:rPr>
                        <a:t>ক্রম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>
                          <a:solidFill>
                            <a:srgbClr val="002060"/>
                          </a:solidFill>
                          <a:latin typeface="২৬"/>
                          <a:cs typeface="NikoshBAN" pitchFamily="2" charset="0"/>
                        </a:rPr>
                        <a:t>ধাপ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>
                          <a:solidFill>
                            <a:srgbClr val="002060"/>
                          </a:solidFill>
                          <a:latin typeface="২৬"/>
                          <a:cs typeface="NikoshBAN" pitchFamily="2" charset="0"/>
                        </a:rPr>
                        <a:t>কার্যক্রম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b="1" dirty="0">
                          <a:solidFill>
                            <a:srgbClr val="002060"/>
                          </a:solidFill>
                          <a:latin typeface="২৬"/>
                          <a:cs typeface="NikoshBAN" pitchFamily="2" charset="0"/>
                        </a:rPr>
                        <a:t>সময়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b="1" dirty="0">
                          <a:solidFill>
                            <a:srgbClr val="002060"/>
                          </a:solidFill>
                          <a:latin typeface="২৬"/>
                          <a:cs typeface="NikoshBAN" pitchFamily="2" charset="0"/>
                        </a:rPr>
                        <a:t>উপকরন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>
                          <a:solidFill>
                            <a:srgbClr val="002060"/>
                          </a:solidFill>
                          <a:latin typeface="২৬"/>
                          <a:cs typeface="NikoshBAN" pitchFamily="2" charset="0"/>
                        </a:rPr>
                        <a:t>১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>
                          <a:solidFill>
                            <a:srgbClr val="002060"/>
                          </a:solidFill>
                          <a:latin typeface="২৬"/>
                          <a:cs typeface="NikoshBAN" pitchFamily="2" charset="0"/>
                        </a:rPr>
                        <a:t>প্রস্তুতি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BD" sz="2400" b="1" dirty="0">
                          <a:solidFill>
                            <a:srgbClr val="002060"/>
                          </a:solidFill>
                          <a:latin typeface="২৬"/>
                          <a:cs typeface="NikoshBAN" pitchFamily="2" charset="0"/>
                        </a:rPr>
                        <a:t>কুশল</a:t>
                      </a:r>
                      <a:r>
                        <a:rPr lang="bn-BD" sz="2400" b="1" baseline="0" dirty="0">
                          <a:solidFill>
                            <a:srgbClr val="002060"/>
                          </a:solidFill>
                          <a:latin typeface="২৬"/>
                          <a:cs typeface="NikoshBAN" pitchFamily="2" charset="0"/>
                        </a:rPr>
                        <a:t> বিনিময়, মনোযোগ আকর্শন, পাঠ ঘোষণা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>
                          <a:solidFill>
                            <a:srgbClr val="002060"/>
                          </a:solidFill>
                          <a:latin typeface="২৬"/>
                          <a:cs typeface="NikoshBAN" pitchFamily="2" charset="0"/>
                        </a:rPr>
                        <a:t>৫ মিনিট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২৬"/>
                          <a:cs typeface="NikoshBAN" pitchFamily="2" charset="0"/>
                        </a:rPr>
                        <a:t>D.C</a:t>
                      </a:r>
                      <a:r>
                        <a:rPr lang="bn-BD" sz="2400" b="1" dirty="0">
                          <a:solidFill>
                            <a:srgbClr val="002060"/>
                          </a:solidFill>
                          <a:latin typeface="২৬"/>
                          <a:cs typeface="NikoshBAN" pitchFamily="2" charset="0"/>
                        </a:rPr>
                        <a:t>+</a:t>
                      </a:r>
                      <a:r>
                        <a:rPr lang="bn-BD" sz="2400" b="1" baseline="0" dirty="0">
                          <a:solidFill>
                            <a:srgbClr val="002060"/>
                          </a:solidFill>
                          <a:latin typeface="২৬"/>
                          <a:cs typeface="NikoshBAN" pitchFamily="2" charset="0"/>
                        </a:rPr>
                        <a:t>পাঠ্য বই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 rowSpan="3">
                  <a:txBody>
                    <a:bodyPr/>
                    <a:lstStyle/>
                    <a:p>
                      <a:pPr algn="ctr"/>
                      <a:endParaRPr lang="bn-BD" sz="2400" b="1" dirty="0">
                        <a:solidFill>
                          <a:srgbClr val="002060"/>
                        </a:solidFill>
                        <a:latin typeface="২৬"/>
                        <a:cs typeface="NikoshBAN" pitchFamily="2" charset="0"/>
                      </a:endParaRPr>
                    </a:p>
                    <a:p>
                      <a:pPr algn="ctr"/>
                      <a:endParaRPr lang="bn-BD" sz="2400" b="1" dirty="0">
                        <a:solidFill>
                          <a:srgbClr val="002060"/>
                        </a:solidFill>
                        <a:latin typeface="২৬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2400" b="1" dirty="0">
                          <a:solidFill>
                            <a:srgbClr val="002060"/>
                          </a:solidFill>
                          <a:latin typeface="২৬"/>
                          <a:cs typeface="NikoshBAN" pitchFamily="2" charset="0"/>
                        </a:rPr>
                        <a:t>২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২৬"/>
                        <a:cs typeface="NikoshBAN" pitchFamily="2" charset="0"/>
                      </a:endParaRPr>
                    </a:p>
                    <a:p>
                      <a:pPr algn="ctr"/>
                      <a:endParaRPr lang="en-US" sz="2400" b="1" dirty="0">
                        <a:solidFill>
                          <a:srgbClr val="002060"/>
                        </a:solidFill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>
                          <a:solidFill>
                            <a:srgbClr val="002060"/>
                          </a:solidFill>
                          <a:latin typeface="২৬"/>
                          <a:cs typeface="NikoshBAN" pitchFamily="2" charset="0"/>
                        </a:rPr>
                        <a:t>শিখন</a:t>
                      </a:r>
                      <a:r>
                        <a:rPr lang="bn-BD" sz="2400" b="1" baseline="0" dirty="0">
                          <a:solidFill>
                            <a:srgbClr val="002060"/>
                          </a:solidFill>
                          <a:latin typeface="২৬"/>
                          <a:cs typeface="NikoshBAN" pitchFamily="2" charset="0"/>
                        </a:rPr>
                        <a:t> ফল-১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dirty="0">
                          <a:solidFill>
                            <a:srgbClr val="002060"/>
                          </a:solidFill>
                          <a:latin typeface="২৬"/>
                          <a:cs typeface="NikoshBAN" pitchFamily="2" charset="0"/>
                        </a:rPr>
                        <a:t>সংক্ষিপ্ত</a:t>
                      </a:r>
                      <a:r>
                        <a:rPr lang="bn-BD" sz="2400" b="1" baseline="0" dirty="0">
                          <a:solidFill>
                            <a:srgbClr val="002060"/>
                          </a:solidFill>
                          <a:latin typeface="২৬"/>
                          <a:cs typeface="NikoshBAN" pitchFamily="2" charset="0"/>
                        </a:rPr>
                        <a:t> আলোচনা, প্রদর্শ,</a:t>
                      </a:r>
                      <a:r>
                        <a:rPr lang="bn-BD" sz="2400" b="1" dirty="0">
                          <a:solidFill>
                            <a:srgbClr val="002060"/>
                          </a:solidFill>
                          <a:latin typeface="২৬"/>
                          <a:cs typeface="NikoshBAN" pitchFamily="2" charset="0"/>
                        </a:rPr>
                        <a:t> একক</a:t>
                      </a:r>
                      <a:r>
                        <a:rPr lang="bn-BD" sz="2400" b="1" baseline="0" dirty="0">
                          <a:solidFill>
                            <a:srgbClr val="002060"/>
                          </a:solidFill>
                          <a:latin typeface="২৬"/>
                          <a:cs typeface="NikoshBAN" pitchFamily="2" charset="0"/>
                        </a:rPr>
                        <a:t> কাজ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>
                          <a:solidFill>
                            <a:srgbClr val="002060"/>
                          </a:solidFill>
                          <a:latin typeface="২৬"/>
                          <a:cs typeface="NikoshBAN" pitchFamily="2" charset="0"/>
                        </a:rPr>
                        <a:t>৬মিনিট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২৬"/>
                          <a:cs typeface="NikoshBAN" pitchFamily="2" charset="0"/>
                        </a:rPr>
                        <a:t>D.C</a:t>
                      </a:r>
                      <a:r>
                        <a:rPr lang="bn-BD" sz="2400" b="1" dirty="0">
                          <a:solidFill>
                            <a:srgbClr val="002060"/>
                          </a:solidFill>
                          <a:latin typeface="২৬"/>
                          <a:cs typeface="NikoshBAN" pitchFamily="2" charset="0"/>
                        </a:rPr>
                        <a:t>,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২৬"/>
                          <a:cs typeface="NikoshBAN" pitchFamily="2" charset="0"/>
                        </a:rPr>
                        <a:t> </a:t>
                      </a:r>
                      <a:r>
                        <a:rPr lang="bn-BD" sz="2400" b="1" dirty="0">
                          <a:solidFill>
                            <a:srgbClr val="002060"/>
                          </a:solidFill>
                          <a:latin typeface="২৬"/>
                          <a:cs typeface="NikoshBAN" pitchFamily="2" charset="0"/>
                        </a:rPr>
                        <a:t>খাতা,</a:t>
                      </a:r>
                      <a:r>
                        <a:rPr lang="bn-BD" sz="2400" b="1" baseline="0" dirty="0">
                          <a:solidFill>
                            <a:srgbClr val="002060"/>
                          </a:solidFill>
                          <a:latin typeface="২৬"/>
                          <a:cs typeface="NikoshBAN" pitchFamily="2" charset="0"/>
                        </a:rPr>
                        <a:t> কলম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643"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dirty="0">
                          <a:solidFill>
                            <a:srgbClr val="002060"/>
                          </a:solidFill>
                          <a:latin typeface="২৬"/>
                          <a:cs typeface="NikoshBAN" pitchFamily="2" charset="0"/>
                        </a:rPr>
                        <a:t>শিখন</a:t>
                      </a:r>
                      <a:r>
                        <a:rPr lang="bn-BD" sz="2400" b="1" baseline="0" dirty="0">
                          <a:solidFill>
                            <a:srgbClr val="002060"/>
                          </a:solidFill>
                          <a:latin typeface="২৬"/>
                          <a:cs typeface="NikoshBAN" pitchFamily="2" charset="0"/>
                        </a:rPr>
                        <a:t> ফল-২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dirty="0">
                          <a:solidFill>
                            <a:srgbClr val="002060"/>
                          </a:solidFill>
                          <a:latin typeface="২৬"/>
                          <a:cs typeface="NikoshBAN" pitchFamily="2" charset="0"/>
                        </a:rPr>
                        <a:t>জোড়ায় কাজ, সংক্ষিপ্ত</a:t>
                      </a:r>
                      <a:r>
                        <a:rPr lang="bn-BD" sz="2400" b="1" baseline="0" dirty="0">
                          <a:solidFill>
                            <a:srgbClr val="002060"/>
                          </a:solidFill>
                          <a:latin typeface="২৬"/>
                          <a:cs typeface="NikoshBAN" pitchFamily="2" charset="0"/>
                        </a:rPr>
                        <a:t> আলোচনা</a:t>
                      </a:r>
                      <a:r>
                        <a:rPr lang="bn-BD" sz="2400" b="1" dirty="0">
                          <a:solidFill>
                            <a:srgbClr val="002060"/>
                          </a:solidFill>
                          <a:latin typeface="২৬"/>
                          <a:cs typeface="NikoshBAN" pitchFamily="2" charset="0"/>
                        </a:rPr>
                        <a:t> ,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>
                          <a:solidFill>
                            <a:srgbClr val="002060"/>
                          </a:solidFill>
                          <a:latin typeface="২৬"/>
                          <a:cs typeface="NikoshBAN" pitchFamily="2" charset="0"/>
                        </a:rPr>
                        <a:t>১০মিনিট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২৬"/>
                          <a:cs typeface="NikoshBAN" pitchFamily="2" charset="0"/>
                        </a:rPr>
                        <a:t>D.C</a:t>
                      </a:r>
                      <a:r>
                        <a:rPr lang="bn-BD" sz="2400" b="1" dirty="0">
                          <a:solidFill>
                            <a:srgbClr val="002060"/>
                          </a:solidFill>
                          <a:latin typeface="২৬"/>
                          <a:cs typeface="NikoshBAN" pitchFamily="2" charset="0"/>
                        </a:rPr>
                        <a:t>, খাতা,</a:t>
                      </a:r>
                      <a:r>
                        <a:rPr lang="bn-BD" sz="2400" b="1" baseline="0" dirty="0">
                          <a:solidFill>
                            <a:srgbClr val="002060"/>
                          </a:solidFill>
                          <a:latin typeface="২৬"/>
                          <a:cs typeface="NikoshBAN" pitchFamily="2" charset="0"/>
                        </a:rPr>
                        <a:t> কলম,চক, বোর্ড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6280"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dirty="0">
                          <a:solidFill>
                            <a:srgbClr val="002060"/>
                          </a:solidFill>
                          <a:latin typeface="২৬"/>
                          <a:cs typeface="NikoshBAN" pitchFamily="2" charset="0"/>
                        </a:rPr>
                        <a:t>শিখন</a:t>
                      </a:r>
                      <a:r>
                        <a:rPr lang="bn-BD" sz="2400" b="1" baseline="0" dirty="0">
                          <a:solidFill>
                            <a:srgbClr val="002060"/>
                          </a:solidFill>
                          <a:latin typeface="২৬"/>
                          <a:cs typeface="NikoshBAN" pitchFamily="2" charset="0"/>
                        </a:rPr>
                        <a:t> ফল-৩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>
                          <a:solidFill>
                            <a:srgbClr val="002060"/>
                          </a:solidFill>
                          <a:latin typeface="২৬"/>
                          <a:cs typeface="NikoshBAN" pitchFamily="2" charset="0"/>
                        </a:rPr>
                        <a:t>সংক্ষিপ্ত</a:t>
                      </a:r>
                      <a:r>
                        <a:rPr lang="bn-BD" sz="2400" b="1" baseline="0" dirty="0">
                          <a:solidFill>
                            <a:srgbClr val="002060"/>
                          </a:solidFill>
                          <a:latin typeface="২৬"/>
                          <a:cs typeface="NikoshBAN" pitchFamily="2" charset="0"/>
                        </a:rPr>
                        <a:t> আলোচনা</a:t>
                      </a:r>
                      <a:r>
                        <a:rPr lang="bn-BD" sz="2400" b="1" dirty="0">
                          <a:solidFill>
                            <a:srgbClr val="002060"/>
                          </a:solidFill>
                          <a:latin typeface="২৬"/>
                          <a:cs typeface="NikoshBAN" pitchFamily="2" charset="0"/>
                        </a:rPr>
                        <a:t> ,কর্মপত্র</a:t>
                      </a:r>
                      <a:r>
                        <a:rPr lang="bn-BD" sz="2400" b="1" baseline="0" dirty="0">
                          <a:solidFill>
                            <a:srgbClr val="002060"/>
                          </a:solidFill>
                          <a:latin typeface="২৬"/>
                          <a:cs typeface="NikoshBAN" pitchFamily="2" charset="0"/>
                        </a:rPr>
                        <a:t> তৈরি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>
                          <a:solidFill>
                            <a:srgbClr val="002060"/>
                          </a:solidFill>
                          <a:latin typeface="২৬"/>
                          <a:cs typeface="NikoshBAN" pitchFamily="2" charset="0"/>
                        </a:rPr>
                        <a:t>১২ মিনিট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২৬"/>
                          <a:cs typeface="NikoshBAN" pitchFamily="2" charset="0"/>
                        </a:rPr>
                        <a:t>D.C,</a:t>
                      </a:r>
                      <a:r>
                        <a:rPr lang="bn-BD" sz="2400" b="1" dirty="0">
                          <a:solidFill>
                            <a:srgbClr val="002060"/>
                          </a:solidFill>
                          <a:latin typeface="২৬"/>
                          <a:cs typeface="NikoshBAN" pitchFamily="2" charset="0"/>
                        </a:rPr>
                        <a:t> কর্মপত্র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2735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>
                          <a:solidFill>
                            <a:srgbClr val="002060"/>
                          </a:solidFill>
                          <a:latin typeface="২৬"/>
                          <a:cs typeface="NikoshBAN" pitchFamily="2" charset="0"/>
                        </a:rPr>
                        <a:t>৩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>
                          <a:solidFill>
                            <a:srgbClr val="002060"/>
                          </a:solidFill>
                          <a:latin typeface="২৬"/>
                          <a:cs typeface="NikoshBAN" pitchFamily="2" charset="0"/>
                        </a:rPr>
                        <a:t>মূল্যায়ন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>
                          <a:solidFill>
                            <a:srgbClr val="002060"/>
                          </a:solidFill>
                          <a:latin typeface="২৬"/>
                          <a:cs typeface="NikoshBAN" pitchFamily="2" charset="0"/>
                        </a:rPr>
                        <a:t>সৃজনশীল</a:t>
                      </a:r>
                      <a:r>
                        <a:rPr lang="bn-BD" sz="2400" b="1" baseline="0" dirty="0">
                          <a:solidFill>
                            <a:srgbClr val="002060"/>
                          </a:solidFill>
                          <a:latin typeface="২৬"/>
                          <a:cs typeface="NikoshBAN" pitchFamily="2" charset="0"/>
                        </a:rPr>
                        <a:t> প্রশ্ন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>
                          <a:solidFill>
                            <a:srgbClr val="002060"/>
                          </a:solidFill>
                          <a:latin typeface="২৬"/>
                          <a:cs typeface="NikoshBAN" pitchFamily="2" charset="0"/>
                        </a:rPr>
                        <a:t>১৪মিনিট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২৬"/>
                          <a:cs typeface="NikoshBAN" pitchFamily="2" charset="0"/>
                        </a:rPr>
                        <a:t>D.C,</a:t>
                      </a:r>
                      <a:r>
                        <a:rPr lang="bn-BD" sz="2400" b="1" dirty="0">
                          <a:solidFill>
                            <a:srgbClr val="002060"/>
                          </a:solidFill>
                          <a:latin typeface="২৬"/>
                          <a:cs typeface="NikoshBAN" pitchFamily="2" charset="0"/>
                        </a:rPr>
                        <a:t> খাতা,</a:t>
                      </a:r>
                      <a:r>
                        <a:rPr lang="bn-BD" sz="2400" b="1" baseline="0" dirty="0">
                          <a:solidFill>
                            <a:srgbClr val="002060"/>
                          </a:solidFill>
                          <a:latin typeface="২৬"/>
                          <a:cs typeface="NikoshBAN" pitchFamily="2" charset="0"/>
                        </a:rPr>
                        <a:t> কলম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43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dirty="0">
                          <a:solidFill>
                            <a:srgbClr val="002060"/>
                          </a:solidFill>
                          <a:latin typeface="২৬"/>
                          <a:cs typeface="NikoshBAN" pitchFamily="2" charset="0"/>
                        </a:rPr>
                        <a:t>৪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>
                          <a:solidFill>
                            <a:srgbClr val="002060"/>
                          </a:solidFill>
                          <a:latin typeface="২৬"/>
                          <a:cs typeface="NikoshBAN" pitchFamily="2" charset="0"/>
                        </a:rPr>
                        <a:t>বাড়ির</a:t>
                      </a:r>
                      <a:r>
                        <a:rPr lang="bn-BD" sz="2400" b="1" baseline="0" dirty="0">
                          <a:solidFill>
                            <a:srgbClr val="002060"/>
                          </a:solidFill>
                          <a:latin typeface="২৬"/>
                          <a:cs typeface="NikoshBAN" pitchFamily="2" charset="0"/>
                        </a:rPr>
                        <a:t> কাজ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>
                          <a:solidFill>
                            <a:srgbClr val="002060"/>
                          </a:solidFill>
                          <a:latin typeface="২৬"/>
                          <a:cs typeface="NikoshBAN" pitchFamily="2" charset="0"/>
                        </a:rPr>
                        <a:t>প্রশ্ন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>
                          <a:solidFill>
                            <a:srgbClr val="002060"/>
                          </a:solidFill>
                          <a:latin typeface="২৬"/>
                          <a:cs typeface="NikoshBAN" pitchFamily="2" charset="0"/>
                        </a:rPr>
                        <a:t>২মিনিট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২৬"/>
                          <a:cs typeface="NikoshBAN" pitchFamily="2" charset="0"/>
                        </a:rPr>
                        <a:t>D.C,</a:t>
                      </a:r>
                      <a:r>
                        <a:rPr lang="bn-BD" sz="2000" b="1" dirty="0">
                          <a:solidFill>
                            <a:srgbClr val="002060"/>
                          </a:solidFill>
                          <a:latin typeface="২৬"/>
                          <a:cs typeface="NikoshBAN" pitchFamily="2" charset="0"/>
                        </a:rPr>
                        <a:t> খাতা,</a:t>
                      </a:r>
                      <a:r>
                        <a:rPr lang="bn-BD" sz="2000" b="1" baseline="0" dirty="0">
                          <a:solidFill>
                            <a:srgbClr val="002060"/>
                          </a:solidFill>
                          <a:latin typeface="২৬"/>
                          <a:cs typeface="NikoshBAN" pitchFamily="2" charset="0"/>
                        </a:rPr>
                        <a:t> কলম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4532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২৬"/>
                          <a:cs typeface="NikoshBAN" pitchFamily="2" charset="0"/>
                        </a:rPr>
                        <a:t>৫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২৬"/>
                          <a:cs typeface="NikoshBAN" pitchFamily="2" charset="0"/>
                        </a:rPr>
                        <a:t>সমাপ্ত</a:t>
                      </a:r>
                      <a:endParaRPr lang="en-US" sz="2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২৬"/>
                          <a:cs typeface="NikoshBAN" pitchFamily="2" charset="0"/>
                        </a:rPr>
                        <a:t>ধন্যবাদ</a:t>
                      </a:r>
                      <a:endParaRPr lang="en-US" sz="2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২৬"/>
                          <a:cs typeface="NikoshBAN" pitchFamily="2" charset="0"/>
                        </a:rPr>
                        <a:t>১মিনিট</a:t>
                      </a:r>
                      <a:endParaRPr lang="en-US" sz="2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২৬"/>
                          <a:cs typeface="NikoshBAN" pitchFamily="2" charset="0"/>
                        </a:rPr>
                        <a:t>D.C,</a:t>
                      </a:r>
                      <a:r>
                        <a:rPr lang="bn-BD" sz="2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২৬"/>
                          <a:cs typeface="NikoshBAN" pitchFamily="2" charset="0"/>
                        </a:rPr>
                        <a:t> খাতা,</a:t>
                      </a:r>
                      <a:r>
                        <a:rPr lang="bn-BD" sz="2400" b="1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২৬"/>
                          <a:cs typeface="NikoshBAN" pitchFamily="2" charset="0"/>
                        </a:rPr>
                        <a:t> কলম</a:t>
                      </a:r>
                      <a:endParaRPr lang="en-US" sz="2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-76199"/>
            <a:ext cx="91440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পরিকল্পনা</a:t>
            </a:r>
            <a:endParaRPr lang="en-US" sz="4000" b="1" u="sng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43000" y="685800"/>
            <a:ext cx="6781800" cy="1524000"/>
            <a:chOff x="1143000" y="685800"/>
            <a:chExt cx="6781800" cy="1524000"/>
          </a:xfrm>
        </p:grpSpPr>
        <p:sp>
          <p:nvSpPr>
            <p:cNvPr id="4" name="TextBox 3"/>
            <p:cNvSpPr txBox="1"/>
            <p:nvPr/>
          </p:nvSpPr>
          <p:spPr>
            <a:xfrm>
              <a:off x="2286000" y="990600"/>
              <a:ext cx="4495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000" b="1" dirty="0">
                  <a:solidFill>
                    <a:schemeClr val="tx1">
                      <a:lumMod val="95000"/>
                    </a:schemeClr>
                  </a:solidFill>
                  <a:latin typeface="NikoshBAN" pitchFamily="2" charset="0"/>
                  <a:cs typeface="NikoshBAN" pitchFamily="2" charset="0"/>
                </a:rPr>
                <a:t>পাঠের শিরোনাম</a:t>
              </a:r>
              <a:endParaRPr lang="en-US" sz="6000" b="1" dirty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Frame 9"/>
            <p:cNvSpPr/>
            <p:nvPr/>
          </p:nvSpPr>
          <p:spPr>
            <a:xfrm>
              <a:off x="1143000" y="685800"/>
              <a:ext cx="6781800" cy="1524000"/>
            </a:xfrm>
            <a:prstGeom prst="fram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33400" y="3124200"/>
            <a:ext cx="8305800" cy="2133600"/>
            <a:chOff x="533400" y="3124200"/>
            <a:chExt cx="8305800" cy="2133600"/>
          </a:xfrm>
        </p:grpSpPr>
        <p:sp>
          <p:nvSpPr>
            <p:cNvPr id="9" name="Bevel 8"/>
            <p:cNvSpPr/>
            <p:nvPr/>
          </p:nvSpPr>
          <p:spPr>
            <a:xfrm>
              <a:off x="533400" y="3124200"/>
              <a:ext cx="8305800" cy="2133600"/>
            </a:xfrm>
            <a:prstGeom prst="bevel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14400" y="3581400"/>
              <a:ext cx="7467600" cy="110799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6600" b="1" dirty="0">
                  <a:solidFill>
                    <a:schemeClr val="accent3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ঔষধি উদ্ভিদ ও তার ব্যবহার</a:t>
              </a:r>
              <a:endParaRPr lang="en-US" sz="6600" b="1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8600" y="3276600"/>
            <a:ext cx="9372600" cy="3505200"/>
            <a:chOff x="152400" y="3276600"/>
            <a:chExt cx="9372600" cy="3505200"/>
          </a:xfrm>
        </p:grpSpPr>
        <p:sp>
          <p:nvSpPr>
            <p:cNvPr id="21" name="Rounded Rectangle 20"/>
            <p:cNvSpPr/>
            <p:nvPr/>
          </p:nvSpPr>
          <p:spPr>
            <a:xfrm>
              <a:off x="152400" y="3276600"/>
              <a:ext cx="8839200" cy="350520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/>
                <a:t> 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1000" y="3352800"/>
              <a:ext cx="914400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ঔষধি উদ্ভিদের সংজ্ঞা </a:t>
              </a:r>
              <a:r>
                <a:rPr lang="en-US" sz="36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লি</a:t>
              </a:r>
              <a:r>
                <a:rPr lang="as-IN" sz="3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খ</a:t>
              </a:r>
              <a:r>
                <a:rPr lang="en-US" sz="3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ত</a:t>
              </a:r>
              <a:r>
                <a:rPr lang="as-IN" sz="3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ে</a:t>
              </a:r>
              <a:r>
                <a:rPr lang="bn-BD" sz="3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পার</a:t>
              </a:r>
              <a:r>
                <a:rPr lang="en-US" sz="3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</a:t>
              </a:r>
              <a:r>
                <a:rPr lang="as-IN" sz="3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ে</a:t>
              </a:r>
              <a:r>
                <a:rPr lang="bn-BD" sz="3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r>
                <a:rPr lang="bn-BD" sz="3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কয়েকটি ঔষধি উদ্ভিদ ও তাদের ব্যবহৃত অংশ</a:t>
              </a:r>
              <a:r>
                <a:rPr lang="en-US" sz="3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শনাক্তকরন </a:t>
              </a:r>
              <a:r>
                <a:rPr lang="en-US" sz="3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</a:t>
              </a:r>
            </a:p>
            <a:p>
              <a:r>
                <a:rPr lang="en-US" sz="3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bn-BD" sz="3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করতে পার</a:t>
              </a:r>
              <a:r>
                <a:rPr lang="en-US" sz="3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</a:t>
              </a:r>
              <a:r>
                <a:rPr lang="as-IN" sz="3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ে</a:t>
              </a:r>
              <a:r>
                <a:rPr lang="bn-BD" sz="3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r>
                <a:rPr lang="bn-BD" sz="3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ঔষধি উদ্ভিদের বিভিন্ন ব্যবহার বর্ণনা করতে পার</a:t>
              </a:r>
              <a:r>
                <a:rPr lang="en-US" sz="36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বে</a:t>
              </a:r>
              <a:r>
                <a:rPr lang="bn-BD" sz="3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r>
                <a:rPr lang="bn-BD" sz="3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ঔষধি উদ্ভিদ ব্যবহারের অর্থনৈতিক গুরূত্ব আরোপ করতে</a:t>
              </a:r>
            </a:p>
            <a:p>
              <a:r>
                <a:rPr lang="bn-BD" sz="3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পার</a:t>
              </a:r>
              <a:r>
                <a:rPr lang="en-US" sz="36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বে</a:t>
              </a:r>
              <a:r>
                <a:rPr lang="bn-BD" sz="3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381000"/>
            <a:ext cx="9144000" cy="1657529"/>
            <a:chOff x="0" y="381000"/>
            <a:chExt cx="9144000" cy="1657529"/>
          </a:xfrm>
        </p:grpSpPr>
        <p:sp>
          <p:nvSpPr>
            <p:cNvPr id="6" name="Curved Down Ribbon 5"/>
            <p:cNvSpPr/>
            <p:nvPr/>
          </p:nvSpPr>
          <p:spPr>
            <a:xfrm>
              <a:off x="0" y="381000"/>
              <a:ext cx="9144000" cy="1600200"/>
            </a:xfrm>
            <a:prstGeom prst="ellipseRibbon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48000" y="838200"/>
              <a:ext cx="3124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7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শিখন ফল</a:t>
              </a:r>
              <a:endParaRPr lang="en-US" sz="7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8" name="6-Point Star 17"/>
          <p:cNvSpPr/>
          <p:nvPr/>
        </p:nvSpPr>
        <p:spPr>
          <a:xfrm>
            <a:off x="609600" y="3429000"/>
            <a:ext cx="152400" cy="228600"/>
          </a:xfrm>
          <a:prstGeom prst="star6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838200" y="2286000"/>
            <a:ext cx="6858000" cy="722531"/>
            <a:chOff x="838200" y="2286000"/>
            <a:chExt cx="6858000" cy="722531"/>
          </a:xfrm>
        </p:grpSpPr>
        <p:sp>
          <p:nvSpPr>
            <p:cNvPr id="20" name="Oval 19"/>
            <p:cNvSpPr/>
            <p:nvPr/>
          </p:nvSpPr>
          <p:spPr>
            <a:xfrm>
              <a:off x="838200" y="2286000"/>
              <a:ext cx="6858000" cy="685800"/>
            </a:xfrm>
            <a:prstGeom prst="ellips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95400" y="2362200"/>
              <a:ext cx="6248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এই পরিচ্ছেদ পাঠ শেষে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শি</a:t>
              </a:r>
              <a:r>
                <a:rPr lang="as-IN" sz="3600" b="1" dirty="0">
                  <a:latin typeface="NikoshBAN" pitchFamily="2" charset="0"/>
                  <a:cs typeface="NikoshBAN" pitchFamily="2" charset="0"/>
                </a:rPr>
                <a:t>ক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্ষার্থীরা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 --------</a:t>
              </a:r>
            </a:p>
          </p:txBody>
        </p:sp>
      </p:grpSp>
      <p:sp>
        <p:nvSpPr>
          <p:cNvPr id="22" name="6-Point Star 21"/>
          <p:cNvSpPr/>
          <p:nvPr/>
        </p:nvSpPr>
        <p:spPr>
          <a:xfrm>
            <a:off x="609600" y="4038600"/>
            <a:ext cx="152400" cy="228600"/>
          </a:xfrm>
          <a:prstGeom prst="star6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6-Point Star 22"/>
          <p:cNvSpPr/>
          <p:nvPr/>
        </p:nvSpPr>
        <p:spPr>
          <a:xfrm>
            <a:off x="609600" y="5105400"/>
            <a:ext cx="152400" cy="228600"/>
          </a:xfrm>
          <a:prstGeom prst="star6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6-Point Star 23"/>
          <p:cNvSpPr/>
          <p:nvPr/>
        </p:nvSpPr>
        <p:spPr>
          <a:xfrm>
            <a:off x="609600" y="5715000"/>
            <a:ext cx="152400" cy="228600"/>
          </a:xfrm>
          <a:prstGeom prst="star6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থানকুন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4572000" cy="24384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800600" y="9144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Justicia-adhatoda-Adhatoda-vasica-addasaramu-vasaka-aru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4572000"/>
            <a:ext cx="4572000" cy="2209800"/>
          </a:xfrm>
          <a:prstGeom prst="rect">
            <a:avLst/>
          </a:prstGeom>
        </p:spPr>
      </p:pic>
      <p:pic>
        <p:nvPicPr>
          <p:cNvPr id="12" name="Picture 11" descr="bbvb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2590800"/>
            <a:ext cx="4572000" cy="1905000"/>
          </a:xfrm>
          <a:prstGeom prst="rect">
            <a:avLst/>
          </a:prstGeom>
        </p:spPr>
      </p:pic>
      <p:pic>
        <p:nvPicPr>
          <p:cNvPr id="13" name="Picture 12" descr="lifegoat12050_2561275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76200"/>
            <a:ext cx="3657600" cy="2362200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>
          <a:xfrm>
            <a:off x="4876800" y="3657600"/>
            <a:ext cx="228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timthumb.php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800" y="4724400"/>
            <a:ext cx="3657600" cy="1971675"/>
          </a:xfrm>
          <a:prstGeom prst="rect">
            <a:avLst/>
          </a:prstGeom>
        </p:spPr>
      </p:pic>
      <p:sp>
        <p:nvSpPr>
          <p:cNvPr id="23" name="Right Arrow 22"/>
          <p:cNvSpPr/>
          <p:nvPr/>
        </p:nvSpPr>
        <p:spPr>
          <a:xfrm>
            <a:off x="4724400" y="57150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image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7800" y="2590800"/>
            <a:ext cx="36576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থানকুন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"/>
            <a:ext cx="4419600" cy="2895600"/>
          </a:xfrm>
          <a:prstGeom prst="rect">
            <a:avLst/>
          </a:prstGeom>
        </p:spPr>
      </p:pic>
      <p:pic>
        <p:nvPicPr>
          <p:cNvPr id="5" name="Picture 4" descr="bbvb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76200"/>
            <a:ext cx="4343400" cy="3048000"/>
          </a:xfrm>
          <a:prstGeom prst="rect">
            <a:avLst/>
          </a:prstGeom>
        </p:spPr>
      </p:pic>
      <p:pic>
        <p:nvPicPr>
          <p:cNvPr id="8" name="Picture 7" descr="Justicia-adhatoda-Adhatoda-vasica-addasaramu-vasaka-arus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3200400"/>
            <a:ext cx="4343400" cy="3581400"/>
          </a:xfrm>
          <a:prstGeom prst="rect">
            <a:avLst/>
          </a:prstGeom>
        </p:spPr>
      </p:pic>
      <p:pic>
        <p:nvPicPr>
          <p:cNvPr id="11" name="Picture 10" descr="image_1094_30818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3200400"/>
            <a:ext cx="44196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dafd9d41dd340d75ee085aef040d650.jpg"/>
          <p:cNvPicPr>
            <a:picLocks noChangeAspect="1"/>
          </p:cNvPicPr>
          <p:nvPr/>
        </p:nvPicPr>
        <p:blipFill>
          <a:blip r:embed="rId2"/>
          <a:srcRect b="7599"/>
          <a:stretch>
            <a:fillRect/>
          </a:stretch>
        </p:blipFill>
        <p:spPr>
          <a:xfrm>
            <a:off x="228600" y="3505200"/>
            <a:ext cx="4953000" cy="32004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 descr="triphala-11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581400"/>
            <a:ext cx="3657600" cy="31242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 descr="295460_405229472896838_117061522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152400"/>
            <a:ext cx="3581400" cy="32004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7" name="Picture 6" descr="Andrographis_paniculat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76200"/>
            <a:ext cx="5105400" cy="3276600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1025</TotalTime>
  <Words>350</Words>
  <Application>Microsoft Office PowerPoint</Application>
  <PresentationFormat>On-screen Show (4:3)</PresentationFormat>
  <Paragraphs>91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২৬</vt:lpstr>
      <vt:lpstr>Arial Narrow</vt:lpstr>
      <vt:lpstr>Book Antiqua</vt:lpstr>
      <vt:lpstr>Calibri</vt:lpstr>
      <vt:lpstr>Lucida Sans</vt:lpstr>
      <vt:lpstr>NikoshBAN</vt:lpstr>
      <vt:lpstr>Wingdings</vt:lpstr>
      <vt:lpstr>Wingdings 2</vt:lpstr>
      <vt:lpstr>Wingdings 3</vt:lpstr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NOORPUR H S</dc:creator>
  <cp:lastModifiedBy>BGPS</cp:lastModifiedBy>
  <cp:revision>127</cp:revision>
  <dcterms:created xsi:type="dcterms:W3CDTF">2006-08-16T00:00:00Z</dcterms:created>
  <dcterms:modified xsi:type="dcterms:W3CDTF">2020-03-03T01:01:36Z</dcterms:modified>
</cp:coreProperties>
</file>