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953A6-C088-4E25-B686-0D9D8C686DB8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E203B2-2511-408E-BD6B-53867DF0C687}">
      <dgm:prSet/>
      <dgm:spPr/>
      <dgm:t>
        <a:bodyPr/>
        <a:lstStyle/>
        <a:p>
          <a:pPr rtl="0"/>
          <a:r>
            <a:rPr lang="bn-BD" dirty="0" smtClean="0">
              <a:latin typeface="NikoshBAN"/>
            </a:rPr>
            <a:t>শিক্ষক </a:t>
          </a:r>
          <a:r>
            <a:rPr lang="bn-IN" dirty="0" smtClean="0">
              <a:latin typeface="NikoshBAN"/>
            </a:rPr>
            <a:t>পরিচিতি</a:t>
          </a:r>
          <a:endParaRPr lang="en-US" dirty="0">
            <a:latin typeface="NikoshBAN"/>
          </a:endParaRPr>
        </a:p>
      </dgm:t>
    </dgm:pt>
    <dgm:pt modelId="{FC35F457-3917-4B2A-BE36-30837A8CA061}" type="parTrans" cxnId="{AC832B96-19AC-4058-B86C-DE301978545F}">
      <dgm:prSet/>
      <dgm:spPr/>
      <dgm:t>
        <a:bodyPr/>
        <a:lstStyle/>
        <a:p>
          <a:endParaRPr lang="en-US"/>
        </a:p>
      </dgm:t>
    </dgm:pt>
    <dgm:pt modelId="{7A7E3083-4576-4BFF-AA53-7A9F711B11A0}" type="sibTrans" cxnId="{AC832B96-19AC-4058-B86C-DE301978545F}">
      <dgm:prSet/>
      <dgm:spPr/>
      <dgm:t>
        <a:bodyPr/>
        <a:lstStyle/>
        <a:p>
          <a:endParaRPr lang="en-US"/>
        </a:p>
      </dgm:t>
    </dgm:pt>
    <dgm:pt modelId="{5AF2C251-DD41-4933-8D9B-3D18FC980BCE}" type="pres">
      <dgm:prSet presAssocID="{AE9953A6-C088-4E25-B686-0D9D8C686D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9664D9-D63B-4AAF-BAA7-FE1E5931231A}" type="pres">
      <dgm:prSet presAssocID="{00E203B2-2511-408E-BD6B-53867DF0C687}" presName="linNode" presStyleCnt="0"/>
      <dgm:spPr/>
    </dgm:pt>
    <dgm:pt modelId="{D077DC9B-2FD1-4B69-B411-82713184B36A}" type="pres">
      <dgm:prSet presAssocID="{00E203B2-2511-408E-BD6B-53867DF0C68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832B96-19AC-4058-B86C-DE301978545F}" srcId="{AE9953A6-C088-4E25-B686-0D9D8C686DB8}" destId="{00E203B2-2511-408E-BD6B-53867DF0C687}" srcOrd="0" destOrd="0" parTransId="{FC35F457-3917-4B2A-BE36-30837A8CA061}" sibTransId="{7A7E3083-4576-4BFF-AA53-7A9F711B11A0}"/>
    <dgm:cxn modelId="{359D045A-AF38-494D-8766-1EA7CBE1D31F}" type="presOf" srcId="{00E203B2-2511-408E-BD6B-53867DF0C687}" destId="{D077DC9B-2FD1-4B69-B411-82713184B36A}" srcOrd="0" destOrd="0" presId="urn:microsoft.com/office/officeart/2005/8/layout/vList5"/>
    <dgm:cxn modelId="{ED717EAB-2DB9-41A3-AD54-CF84551981B2}" type="presOf" srcId="{AE9953A6-C088-4E25-B686-0D9D8C686DB8}" destId="{5AF2C251-DD41-4933-8D9B-3D18FC980BCE}" srcOrd="0" destOrd="0" presId="urn:microsoft.com/office/officeart/2005/8/layout/vList5"/>
    <dgm:cxn modelId="{228DD137-2222-4EF3-AD31-3E6E9DDC2411}" type="presParOf" srcId="{5AF2C251-DD41-4933-8D9B-3D18FC980BCE}" destId="{DC9664D9-D63B-4AAF-BAA7-FE1E5931231A}" srcOrd="0" destOrd="0" presId="urn:microsoft.com/office/officeart/2005/8/layout/vList5"/>
    <dgm:cxn modelId="{E2923C06-CD9C-48B3-8C56-CA7F290E9916}" type="presParOf" srcId="{DC9664D9-D63B-4AAF-BAA7-FE1E5931231A}" destId="{D077DC9B-2FD1-4B69-B411-82713184B36A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467600" cy="1371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IN" sz="7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20_Pink_Ros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608" y="1612739"/>
            <a:ext cx="5368759" cy="387366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0"/>
          </a:xfrm>
        </p:spPr>
        <p:txBody>
          <a:bodyPr>
            <a:no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11500" dirty="0" smtClean="0"/>
              <a:t/>
            </a:r>
            <a:br>
              <a:rPr lang="en-US" sz="11500" dirty="0" smtClean="0"/>
            </a:b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077200" cy="4114799"/>
          </a:xfrm>
        </p:spPr>
        <p:txBody>
          <a:bodyPr>
            <a:normAutofit/>
          </a:bodyPr>
          <a:lstStyle/>
          <a:p>
            <a:pPr algn="just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প্রত্যাশিত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সম্ভাবনাকেই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অর্থায়নে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73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ঝুঁকির</a:t>
            </a:r>
            <a:r>
              <a:rPr lang="en-US" sz="73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bn-BD" sz="73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73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3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029200"/>
          </a:xfrm>
        </p:spPr>
        <p:txBody>
          <a:bodyPr>
            <a:noAutofit/>
          </a:bodyPr>
          <a:lstStyle/>
          <a:p>
            <a:pPr lvl="7">
              <a:buNone/>
            </a:pP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8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আর্থিক ক্ষতি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lvl="8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পরিমাপযোগ্য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lvl="8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কৌশল প্রয়োগ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lvl="8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পরিমাপের বিভিন্ন পদ্ধতি</a:t>
            </a:r>
            <a:r>
              <a:rPr lang="bn-IN" sz="3600" dirty="0" smtClean="0"/>
              <a:t> </a:t>
            </a:r>
            <a:endParaRPr lang="en-US" sz="3600" dirty="0" smtClean="0"/>
          </a:p>
          <a:p>
            <a:pPr lvl="8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বীমাযোগ্য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lvl="8"/>
            <a:r>
              <a:rPr lang="en-US" sz="3600" dirty="0" err="1" smtClean="0">
                <a:latin typeface="NikoshBAN"/>
              </a:rPr>
              <a:t>অনিশ্চয়তা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থেকে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উ</a:t>
            </a:r>
            <a:r>
              <a:rPr lang="en-US" dirty="0" err="1" smtClean="0">
                <a:latin typeface="NikoshBAN"/>
              </a:rPr>
              <a:t>ৎপ্ততি</a:t>
            </a:r>
            <a:endParaRPr lang="en-US" dirty="0" smtClean="0">
              <a:latin typeface="NikoshBAN"/>
            </a:endParaRPr>
          </a:p>
          <a:p>
            <a:pPr algn="ctr"/>
            <a:endParaRPr lang="en-US" sz="4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209800"/>
          </a:xfrm>
        </p:spPr>
        <p:txBody>
          <a:bodyPr>
            <a:noAutofit/>
          </a:bodyPr>
          <a:lstStyle/>
          <a:p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অনিশ্চয়তা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6600" b="1" dirty="0" smtClean="0">
                <a:latin typeface="NikoshBAN" pitchFamily="2" charset="0"/>
                <a:cs typeface="NikoshBAN" pitchFamily="2" charset="0"/>
              </a:rPr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8999"/>
            <a:ext cx="8229600" cy="2514601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ভবিষ্যতে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ঘটা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ঘটার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সম্ভাবনাকে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গাণিতিকভাবে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অনিশ্চয়তা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অনিশ্চয়তার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বৈশিষ্ট্যসমূহঃ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bn-BD" sz="4800" dirty="0" smtClean="0"/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পরিমাপযোগ্য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প্রয়োগযোগ্য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</a:rPr>
              <a:t>৩।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বীমাযোগ্য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</a:rPr>
              <a:t>৪।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ভাগ্য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lvl="0">
              <a:buNone/>
            </a:pPr>
            <a:r>
              <a:rPr lang="bn-BD" sz="4800" dirty="0" smtClean="0">
                <a:latin typeface="NikoshBAN" pitchFamily="2" charset="0"/>
              </a:rPr>
              <a:t>৫।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অজ্ঞতা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</a:rPr>
              <a:t> </a:t>
            </a:r>
            <a:endParaRPr lang="en-US" sz="4800" dirty="0" smtClean="0"/>
          </a:p>
          <a:p>
            <a:pPr lvl="0"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lvl="0"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3200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5400" b="1" dirty="0" smtClean="0">
                <a:latin typeface="NikoshBAN" pitchFamily="2" charset="0"/>
                <a:cs typeface="NikoshBAN" pitchFamily="2" charset="0"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ঝুঁকি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0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6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ধন্যবাদ</a:t>
            </a:r>
            <a:r>
              <a:rPr lang="en-US" sz="1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1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n-US" sz="1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images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791660"/>
            <a:ext cx="6096000" cy="3532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মিজানুর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রহমান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ব্যবসায়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শাখা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)  </a:t>
            </a:r>
          </a:p>
          <a:p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এডওয়ার্ড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ইনষ্টিটিউশন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সদর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SutonnyOMJ" pitchFamily="2" charset="0"/>
              </a:rPr>
              <a:t>ময়মনসিংহ</a:t>
            </a:r>
            <a:r>
              <a:rPr lang="bn-BD" dirty="0" smtClean="0">
                <a:latin typeface="NikoshBAN" pitchFamily="2" charset="0"/>
                <a:cs typeface="SutonnyOMJ" pitchFamily="2" charset="0"/>
              </a:rPr>
              <a:t>।</a:t>
            </a:r>
          </a:p>
          <a:p>
            <a:r>
              <a:rPr lang="bn-BD" dirty="0" smtClean="0">
                <a:latin typeface="NikoshBAN" pitchFamily="2" charset="0"/>
                <a:cs typeface="SutonnyOMJ" pitchFamily="2" charset="0"/>
              </a:rPr>
              <a:t>মোবাঃ 01719674817 </a:t>
            </a:r>
          </a:p>
          <a:p>
            <a:r>
              <a:rPr lang="en-US" dirty="0" smtClean="0">
                <a:latin typeface="NikoshBAN" pitchFamily="2" charset="0"/>
                <a:cs typeface="SutonnyOMJ" pitchFamily="2" charset="0"/>
              </a:rPr>
              <a:t>M</a:t>
            </a:r>
            <a:r>
              <a:rPr lang="bn-BD" dirty="0" smtClean="0">
                <a:latin typeface="NikoshBAN" pitchFamily="2" charset="0"/>
                <a:cs typeface="SutonnyOMJ" pitchFamily="2" charset="0"/>
              </a:rPr>
              <a:t>ijan.adw</a:t>
            </a:r>
            <a:r>
              <a:rPr lang="en-US" dirty="0" smtClean="0">
                <a:latin typeface="NikoshBAN" pitchFamily="2" charset="0"/>
                <a:cs typeface="SutonnyOMJ" pitchFamily="2" charset="0"/>
              </a:rPr>
              <a:t>a</a:t>
            </a:r>
            <a:r>
              <a:rPr lang="bn-BD" dirty="0" smtClean="0">
                <a:latin typeface="NikoshBAN" pitchFamily="2" charset="0"/>
                <a:cs typeface="SutonnyOMJ" pitchFamily="2" charset="0"/>
              </a:rPr>
              <a:t>rd@gmail.com </a:t>
            </a:r>
            <a:endParaRPr lang="en-US" dirty="0" smtClean="0">
              <a:latin typeface="NikoshBAN" pitchFamily="2" charset="0"/>
              <a:cs typeface="SutonnyOMJ" pitchFamily="2" charset="0"/>
            </a:endParaRP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274638"/>
          <a:ext cx="8229600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6000" dirty="0" smtClean="0">
                <a:solidFill>
                  <a:srgbClr val="7030A0"/>
                </a:solidFill>
              </a:rPr>
              <a:t>পাঠপরিচিতি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447800"/>
            <a:ext cx="6934200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n-BD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শ্রেণীঃ দশম</a:t>
            </a:r>
          </a:p>
          <a:p>
            <a:pPr>
              <a:lnSpc>
                <a:spcPct val="80000"/>
              </a:lnSpc>
            </a:pPr>
            <a:r>
              <a:rPr lang="en-US" sz="4000" b="1" dirty="0" err="1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বিষয়</a:t>
            </a:r>
            <a:r>
              <a:rPr lang="en-US" sz="4000" b="1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:-</a:t>
            </a:r>
            <a:r>
              <a:rPr lang="bn-BD" sz="4000" b="1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ফিন্যান্স </a:t>
            </a:r>
            <a:r>
              <a:rPr lang="bn-BD" sz="4000" b="1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এন্ড ব্যাংকিং </a:t>
            </a:r>
            <a:endParaRPr lang="en-US" sz="4000" b="1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</a:pPr>
            <a:r>
              <a:rPr lang="bn-BD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সময়ঃ ৪৫ মিঃ</a:t>
            </a:r>
            <a:endParaRPr lang="en-US" sz="4000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</a:pPr>
            <a:r>
              <a:rPr lang="bn-BD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তারিখঃ </a:t>
            </a:r>
            <a:r>
              <a:rPr lang="bn-BD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১১  </a:t>
            </a:r>
            <a:r>
              <a:rPr lang="bn-BD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/০</a:t>
            </a:r>
            <a:r>
              <a:rPr lang="en-US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 /২০</a:t>
            </a:r>
            <a:r>
              <a:rPr lang="en-US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২০ </a:t>
            </a:r>
            <a:r>
              <a:rPr lang="bn-BD" sz="40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আস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endParaRPr lang="en-US" sz="8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48000"/>
            <a:ext cx="3581400" cy="2670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15027"/>
            <a:ext cx="3505200" cy="2593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আস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endParaRPr lang="en-US" sz="7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7200" dirty="0"/>
          </a:p>
        </p:txBody>
      </p:sp>
      <p:pic>
        <p:nvPicPr>
          <p:cNvPr id="4" name="Picture 3" descr="index6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799" y="2995124"/>
            <a:ext cx="4343401" cy="3634275"/>
          </a:xfrm>
          <a:prstGeom prst="rect">
            <a:avLst/>
          </a:prstGeom>
        </p:spPr>
      </p:pic>
      <p:pic>
        <p:nvPicPr>
          <p:cNvPr id="5" name="Picture 4" descr="index5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14" y="3048000"/>
            <a:ext cx="4023185" cy="3581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আস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অনিশ্চয়তা</a:t>
            </a:r>
            <a:endParaRPr lang="en-US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154" y="2851484"/>
            <a:ext cx="4052046" cy="36255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149" y="2819400"/>
            <a:ext cx="4029075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আস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 algn="ctr"/>
            <a:r>
              <a:rPr lang="en-US" sz="6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অনিশ্চয়তা</a:t>
            </a:r>
            <a:endParaRPr lang="en-US" sz="6600" b="1" cap="all" dirty="0" smtClean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819400"/>
            <a:ext cx="3429000" cy="380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779836"/>
            <a:ext cx="3581400" cy="3925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19812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আজকের</a:t>
            </a:r>
            <a:r>
              <a:rPr lang="en-US" sz="8800" dirty="0" smtClean="0"/>
              <a:t> </a:t>
            </a:r>
            <a:r>
              <a:rPr lang="en-US" sz="8800" dirty="0" err="1" smtClean="0"/>
              <a:t>পাঠ</a:t>
            </a:r>
            <a:r>
              <a:rPr lang="en-US" sz="8800" dirty="0" smtClean="0"/>
              <a:t/>
            </a:r>
            <a:br>
              <a:rPr lang="en-US" sz="8800" dirty="0" smtClean="0"/>
            </a:b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590800"/>
            <a:ext cx="7924800" cy="3535363"/>
          </a:xfrm>
        </p:spPr>
        <p:txBody>
          <a:bodyPr/>
          <a:lstStyle/>
          <a:p>
            <a:pPr algn="ctr"/>
            <a:r>
              <a:rPr lang="en-US" sz="8800" dirty="0" err="1" smtClean="0"/>
              <a:t>চতুর্থ</a:t>
            </a:r>
            <a:r>
              <a:rPr lang="en-US" sz="8800" dirty="0" smtClean="0"/>
              <a:t> </a:t>
            </a:r>
            <a:r>
              <a:rPr lang="en-US" sz="8800" dirty="0" err="1" smtClean="0"/>
              <a:t>অধ্যায়ের</a:t>
            </a:r>
            <a:endParaRPr lang="en-US" sz="8800" dirty="0" smtClean="0"/>
          </a:p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অনিশ্চয়তা</a:t>
            </a:r>
            <a:endParaRPr lang="en-US" sz="88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382000" cy="609600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 smtClean="0">
                <a:latin typeface="NikoshBAN" pitchFamily="2" charset="0"/>
                <a:cs typeface="NikoshBAN" pitchFamily="2" charset="0"/>
              </a:rPr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অনিশ্চয়তা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২। .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অনিশ্চয়তা’র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পার্থক্য নির্ণয় করতে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৩। .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অনিশ্চয়তার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</TotalTime>
  <Words>224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স্বাগতম  </vt:lpstr>
      <vt:lpstr>Slide 2</vt:lpstr>
      <vt:lpstr>পাঠপরিচিতি </vt:lpstr>
      <vt:lpstr>আস আমরা কয়েকটি ছবি দেখি।  </vt:lpstr>
      <vt:lpstr>আস আমরা কয়েকটি ছবি দেখি।  </vt:lpstr>
      <vt:lpstr>আস আমরা কয়েকটি ছবি দেখি।  </vt:lpstr>
      <vt:lpstr>আস আমরা আরও কয়েকটি ছবি দেখি।  </vt:lpstr>
      <vt:lpstr>আজকের পাঠ </vt:lpstr>
      <vt:lpstr>শিখনফল </vt:lpstr>
      <vt:lpstr>                 ঝুঁকি কাকে বলে? </vt:lpstr>
      <vt:lpstr>ঝুঁকির বৈশিষ্ট্যসমূহঃ   </vt:lpstr>
      <vt:lpstr>অনিশ্চয়তা কাকে বলে? </vt:lpstr>
      <vt:lpstr>অনিশ্চয়তার বৈশিষ্ট্যসমূহঃ </vt:lpstr>
      <vt:lpstr>বাড়ির কাজ </vt:lpstr>
      <vt:lpstr>ধন্যবাদ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52</cp:revision>
  <dcterms:created xsi:type="dcterms:W3CDTF">2006-08-16T00:00:00Z</dcterms:created>
  <dcterms:modified xsi:type="dcterms:W3CDTF">2020-03-30T16:07:53Z</dcterms:modified>
</cp:coreProperties>
</file>